
<file path=[Content_Types].xml><?xml version="1.0" encoding="utf-8"?>
<Types xmlns="http://schemas.openxmlformats.org/package/2006/content-types">
  <Default Extension="png" ContentType="image/png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96.xml" ContentType="application/vnd.openxmlformats-officedocument.presentationml.notesSlide+xml"/>
  <Override PartName="/ppt/notesSlides/notesSlide97.xml" ContentType="application/vnd.openxmlformats-officedocument.presentationml.notesSlide+xml"/>
  <Override PartName="/ppt/notesSlides/notesSlide98.xml" ContentType="application/vnd.openxmlformats-officedocument.presentationml.notesSlide+xml"/>
  <Override PartName="/ppt/notesSlides/notesSlide99.xml" ContentType="application/vnd.openxmlformats-officedocument.presentationml.notesSlide+xml"/>
  <Override PartName="/ppt/notesSlides/notesSlide100.xml" ContentType="application/vnd.openxmlformats-officedocument.presentationml.notesSlide+xml"/>
  <Override PartName="/ppt/notesSlides/notesSlide101.xml" ContentType="application/vnd.openxmlformats-officedocument.presentationml.notesSlide+xml"/>
  <Override PartName="/ppt/notesSlides/notesSlide102.xml" ContentType="application/vnd.openxmlformats-officedocument.presentationml.notesSlide+xml"/>
  <Override PartName="/ppt/notesSlides/notesSlide103.xml" ContentType="application/vnd.openxmlformats-officedocument.presentationml.notesSlide+xml"/>
  <Override PartName="/ppt/notesSlides/notesSlide104.xml" ContentType="application/vnd.openxmlformats-officedocument.presentationml.notesSlide+xml"/>
  <Override PartName="/ppt/notesSlides/notesSlide105.xml" ContentType="application/vnd.openxmlformats-officedocument.presentationml.notesSlide+xml"/>
  <Override PartName="/ppt/notesSlides/notesSlide106.xml" ContentType="application/vnd.openxmlformats-officedocument.presentationml.notesSlide+xml"/>
  <Override PartName="/ppt/notesSlides/notesSlide107.xml" ContentType="application/vnd.openxmlformats-officedocument.presentationml.notesSlide+xml"/>
  <Override PartName="/ppt/notesSlides/notesSlide108.xml" ContentType="application/vnd.openxmlformats-officedocument.presentationml.notesSlide+xml"/>
  <Override PartName="/ppt/notesSlides/notesSlide109.xml" ContentType="application/vnd.openxmlformats-officedocument.presentationml.notesSlide+xml"/>
  <Override PartName="/ppt/notesSlides/notesSlide110.xml" ContentType="application/vnd.openxmlformats-officedocument.presentationml.notesSlide+xml"/>
  <Override PartName="/ppt/notesSlides/notesSlide111.xml" ContentType="application/vnd.openxmlformats-officedocument.presentationml.notesSlide+xml"/>
  <Override PartName="/ppt/notesSlides/notesSlide112.xml" ContentType="application/vnd.openxmlformats-officedocument.presentationml.notesSlide+xml"/>
  <Override PartName="/ppt/notesSlides/notesSlide113.xml" ContentType="application/vnd.openxmlformats-officedocument.presentationml.notesSlide+xml"/>
  <Override PartName="/ppt/notesSlides/notesSlide114.xml" ContentType="application/vnd.openxmlformats-officedocument.presentationml.notesSlide+xml"/>
  <Override PartName="/ppt/notesSlides/notesSlide115.xml" ContentType="application/vnd.openxmlformats-officedocument.presentationml.notesSlide+xml"/>
  <Override PartName="/ppt/notesSlides/notesSlide1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9"/>
  </p:notesMasterIdLst>
  <p:sldIdLst>
    <p:sldId id="357" r:id="rId2"/>
    <p:sldId id="491" r:id="rId3"/>
    <p:sldId id="373" r:id="rId4"/>
    <p:sldId id="312" r:id="rId5"/>
    <p:sldId id="374" r:id="rId6"/>
    <p:sldId id="363" r:id="rId7"/>
    <p:sldId id="313" r:id="rId8"/>
    <p:sldId id="318" r:id="rId9"/>
    <p:sldId id="358" r:id="rId10"/>
    <p:sldId id="359" r:id="rId11"/>
    <p:sldId id="361" r:id="rId12"/>
    <p:sldId id="360" r:id="rId13"/>
    <p:sldId id="362" r:id="rId14"/>
    <p:sldId id="315" r:id="rId15"/>
    <p:sldId id="316" r:id="rId16"/>
    <p:sldId id="314" r:id="rId17"/>
    <p:sldId id="317" r:id="rId18"/>
    <p:sldId id="322" r:id="rId19"/>
    <p:sldId id="325" r:id="rId20"/>
    <p:sldId id="326" r:id="rId21"/>
    <p:sldId id="327" r:id="rId22"/>
    <p:sldId id="330" r:id="rId23"/>
    <p:sldId id="332" r:id="rId24"/>
    <p:sldId id="333" r:id="rId25"/>
    <p:sldId id="324" r:id="rId26"/>
    <p:sldId id="336" r:id="rId27"/>
    <p:sldId id="337" r:id="rId28"/>
    <p:sldId id="338" r:id="rId29"/>
    <p:sldId id="378" r:id="rId30"/>
    <p:sldId id="339" r:id="rId31"/>
    <p:sldId id="340" r:id="rId32"/>
    <p:sldId id="341" r:id="rId33"/>
    <p:sldId id="342" r:id="rId34"/>
    <p:sldId id="343" r:id="rId35"/>
    <p:sldId id="344" r:id="rId36"/>
    <p:sldId id="345" r:id="rId37"/>
    <p:sldId id="364" r:id="rId38"/>
    <p:sldId id="367" r:id="rId39"/>
    <p:sldId id="375" r:id="rId40"/>
    <p:sldId id="377" r:id="rId41"/>
    <p:sldId id="380" r:id="rId42"/>
    <p:sldId id="381" r:id="rId43"/>
    <p:sldId id="498" r:id="rId44"/>
    <p:sldId id="489" r:id="rId45"/>
    <p:sldId id="490" r:id="rId46"/>
    <p:sldId id="383" r:id="rId47"/>
    <p:sldId id="384" r:id="rId48"/>
    <p:sldId id="385" r:id="rId49"/>
    <p:sldId id="386" r:id="rId50"/>
    <p:sldId id="387" r:id="rId51"/>
    <p:sldId id="388" r:id="rId52"/>
    <p:sldId id="389" r:id="rId53"/>
    <p:sldId id="390" r:id="rId54"/>
    <p:sldId id="391" r:id="rId55"/>
    <p:sldId id="392" r:id="rId56"/>
    <p:sldId id="393" r:id="rId57"/>
    <p:sldId id="394" r:id="rId58"/>
    <p:sldId id="395" r:id="rId59"/>
    <p:sldId id="396" r:id="rId60"/>
    <p:sldId id="397" r:id="rId61"/>
    <p:sldId id="398" r:id="rId62"/>
    <p:sldId id="399" r:id="rId63"/>
    <p:sldId id="400" r:id="rId64"/>
    <p:sldId id="401" r:id="rId65"/>
    <p:sldId id="402" r:id="rId66"/>
    <p:sldId id="403" r:id="rId67"/>
    <p:sldId id="404" r:id="rId68"/>
    <p:sldId id="492" r:id="rId69"/>
    <p:sldId id="405" r:id="rId70"/>
    <p:sldId id="406" r:id="rId71"/>
    <p:sldId id="407" r:id="rId72"/>
    <p:sldId id="408" r:id="rId73"/>
    <p:sldId id="409" r:id="rId74"/>
    <p:sldId id="410" r:id="rId75"/>
    <p:sldId id="411" r:id="rId76"/>
    <p:sldId id="412" r:id="rId77"/>
    <p:sldId id="413" r:id="rId78"/>
    <p:sldId id="414" r:id="rId79"/>
    <p:sldId id="415" r:id="rId80"/>
    <p:sldId id="416" r:id="rId81"/>
    <p:sldId id="417" r:id="rId82"/>
    <p:sldId id="418" r:id="rId83"/>
    <p:sldId id="419" r:id="rId84"/>
    <p:sldId id="486" r:id="rId85"/>
    <p:sldId id="422" r:id="rId86"/>
    <p:sldId id="424" r:id="rId87"/>
    <p:sldId id="497" r:id="rId88"/>
    <p:sldId id="427" r:id="rId89"/>
    <p:sldId id="428" r:id="rId90"/>
    <p:sldId id="429" r:id="rId91"/>
    <p:sldId id="430" r:id="rId92"/>
    <p:sldId id="431" r:id="rId93"/>
    <p:sldId id="432" r:id="rId94"/>
    <p:sldId id="433" r:id="rId95"/>
    <p:sldId id="434" r:id="rId96"/>
    <p:sldId id="435" r:id="rId97"/>
    <p:sldId id="436" r:id="rId98"/>
    <p:sldId id="493" r:id="rId99"/>
    <p:sldId id="494" r:id="rId100"/>
    <p:sldId id="495" r:id="rId101"/>
    <p:sldId id="496" r:id="rId102"/>
    <p:sldId id="438" r:id="rId103"/>
    <p:sldId id="439" r:id="rId104"/>
    <p:sldId id="440" r:id="rId105"/>
    <p:sldId id="441" r:id="rId106"/>
    <p:sldId id="442" r:id="rId107"/>
    <p:sldId id="443" r:id="rId108"/>
    <p:sldId id="444" r:id="rId109"/>
    <p:sldId id="445" r:id="rId110"/>
    <p:sldId id="446" r:id="rId111"/>
    <p:sldId id="447" r:id="rId112"/>
    <p:sldId id="448" r:id="rId113"/>
    <p:sldId id="449" r:id="rId114"/>
    <p:sldId id="450" r:id="rId115"/>
    <p:sldId id="451" r:id="rId116"/>
    <p:sldId id="452" r:id="rId117"/>
    <p:sldId id="453" r:id="rId118"/>
    <p:sldId id="454" r:id="rId119"/>
    <p:sldId id="455" r:id="rId120"/>
    <p:sldId id="456" r:id="rId121"/>
    <p:sldId id="457" r:id="rId122"/>
    <p:sldId id="458" r:id="rId123"/>
    <p:sldId id="459" r:id="rId124"/>
    <p:sldId id="460" r:id="rId125"/>
    <p:sldId id="461" r:id="rId126"/>
    <p:sldId id="462" r:id="rId127"/>
    <p:sldId id="463" r:id="rId128"/>
    <p:sldId id="464" r:id="rId129"/>
    <p:sldId id="465" r:id="rId130"/>
    <p:sldId id="466" r:id="rId131"/>
    <p:sldId id="467" r:id="rId132"/>
    <p:sldId id="468" r:id="rId133"/>
    <p:sldId id="469" r:id="rId134"/>
    <p:sldId id="470" r:id="rId135"/>
    <p:sldId id="471" r:id="rId136"/>
    <p:sldId id="472" r:id="rId137"/>
    <p:sldId id="473" r:id="rId138"/>
    <p:sldId id="474" r:id="rId139"/>
    <p:sldId id="475" r:id="rId140"/>
    <p:sldId id="476" r:id="rId141"/>
    <p:sldId id="477" r:id="rId142"/>
    <p:sldId id="478" r:id="rId143"/>
    <p:sldId id="479" r:id="rId144"/>
    <p:sldId id="480" r:id="rId145"/>
    <p:sldId id="481" r:id="rId146"/>
    <p:sldId id="482" r:id="rId147"/>
    <p:sldId id="483" r:id="rId148"/>
  </p:sldIdLst>
  <p:sldSz cx="9144000" cy="6858000" type="screen4x3"/>
  <p:notesSz cx="6797675" cy="9926638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521415D9-36F7-43E2-AB2F-B90AF26B5E84}">
      <p14:sectionLst xmlns:p14="http://schemas.microsoft.com/office/powerpoint/2010/main">
        <p14:section name="Section par défaut" id="{E2C2350C-CBB6-4EFF-9B32-28827ADCC5F2}">
          <p14:sldIdLst>
            <p14:sldId id="357"/>
            <p14:sldId id="491"/>
            <p14:sldId id="373"/>
            <p14:sldId id="312"/>
            <p14:sldId id="374"/>
            <p14:sldId id="363"/>
            <p14:sldId id="313"/>
            <p14:sldId id="318"/>
            <p14:sldId id="358"/>
            <p14:sldId id="359"/>
            <p14:sldId id="361"/>
            <p14:sldId id="360"/>
            <p14:sldId id="362"/>
            <p14:sldId id="315"/>
            <p14:sldId id="316"/>
            <p14:sldId id="314"/>
            <p14:sldId id="317"/>
            <p14:sldId id="322"/>
            <p14:sldId id="325"/>
            <p14:sldId id="326"/>
            <p14:sldId id="327"/>
            <p14:sldId id="330"/>
            <p14:sldId id="332"/>
            <p14:sldId id="333"/>
            <p14:sldId id="324"/>
            <p14:sldId id="336"/>
            <p14:sldId id="337"/>
            <p14:sldId id="338"/>
            <p14:sldId id="378"/>
            <p14:sldId id="339"/>
            <p14:sldId id="340"/>
            <p14:sldId id="341"/>
            <p14:sldId id="342"/>
            <p14:sldId id="343"/>
            <p14:sldId id="344"/>
            <p14:sldId id="345"/>
            <p14:sldId id="364"/>
            <p14:sldId id="367"/>
            <p14:sldId id="375"/>
            <p14:sldId id="377"/>
            <p14:sldId id="380"/>
            <p14:sldId id="381"/>
            <p14:sldId id="498"/>
            <p14:sldId id="489"/>
            <p14:sldId id="490"/>
            <p14:sldId id="383"/>
            <p14:sldId id="384"/>
            <p14:sldId id="385"/>
            <p14:sldId id="386"/>
            <p14:sldId id="387"/>
            <p14:sldId id="388"/>
            <p14:sldId id="389"/>
            <p14:sldId id="390"/>
            <p14:sldId id="391"/>
            <p14:sldId id="392"/>
            <p14:sldId id="393"/>
            <p14:sldId id="394"/>
            <p14:sldId id="395"/>
            <p14:sldId id="396"/>
            <p14:sldId id="397"/>
            <p14:sldId id="398"/>
            <p14:sldId id="399"/>
            <p14:sldId id="400"/>
            <p14:sldId id="401"/>
            <p14:sldId id="402"/>
            <p14:sldId id="403"/>
            <p14:sldId id="404"/>
            <p14:sldId id="492"/>
            <p14:sldId id="405"/>
            <p14:sldId id="406"/>
            <p14:sldId id="407"/>
            <p14:sldId id="408"/>
            <p14:sldId id="409"/>
            <p14:sldId id="410"/>
            <p14:sldId id="411"/>
            <p14:sldId id="412"/>
            <p14:sldId id="413"/>
            <p14:sldId id="414"/>
            <p14:sldId id="415"/>
            <p14:sldId id="416"/>
            <p14:sldId id="417"/>
            <p14:sldId id="418"/>
            <p14:sldId id="419"/>
            <p14:sldId id="486"/>
            <p14:sldId id="422"/>
            <p14:sldId id="424"/>
            <p14:sldId id="497"/>
            <p14:sldId id="427"/>
            <p14:sldId id="428"/>
            <p14:sldId id="429"/>
            <p14:sldId id="430"/>
            <p14:sldId id="431"/>
            <p14:sldId id="432"/>
            <p14:sldId id="433"/>
            <p14:sldId id="434"/>
            <p14:sldId id="435"/>
            <p14:sldId id="436"/>
            <p14:sldId id="493"/>
            <p14:sldId id="494"/>
            <p14:sldId id="495"/>
            <p14:sldId id="496"/>
            <p14:sldId id="438"/>
            <p14:sldId id="439"/>
            <p14:sldId id="440"/>
            <p14:sldId id="441"/>
            <p14:sldId id="442"/>
            <p14:sldId id="443"/>
            <p14:sldId id="444"/>
            <p14:sldId id="445"/>
            <p14:sldId id="446"/>
            <p14:sldId id="447"/>
            <p14:sldId id="448"/>
            <p14:sldId id="449"/>
            <p14:sldId id="450"/>
            <p14:sldId id="451"/>
            <p14:sldId id="452"/>
            <p14:sldId id="453"/>
            <p14:sldId id="454"/>
            <p14:sldId id="455"/>
            <p14:sldId id="456"/>
            <p14:sldId id="457"/>
            <p14:sldId id="458"/>
            <p14:sldId id="459"/>
            <p14:sldId id="460"/>
            <p14:sldId id="461"/>
            <p14:sldId id="462"/>
            <p14:sldId id="463"/>
            <p14:sldId id="464"/>
            <p14:sldId id="465"/>
            <p14:sldId id="466"/>
            <p14:sldId id="467"/>
            <p14:sldId id="468"/>
            <p14:sldId id="469"/>
            <p14:sldId id="470"/>
            <p14:sldId id="471"/>
            <p14:sldId id="472"/>
            <p14:sldId id="473"/>
            <p14:sldId id="474"/>
            <p14:sldId id="475"/>
            <p14:sldId id="476"/>
            <p14:sldId id="477"/>
            <p14:sldId id="478"/>
            <p14:sldId id="479"/>
            <p14:sldId id="480"/>
            <p14:sldId id="481"/>
            <p14:sldId id="482"/>
            <p14:sldId id="483"/>
          </p14:sldIdLst>
        </p14:section>
        <p14:section name="Section sans titre" id="{D3C26C60-C516-4141-A39C-111717B64F5A}">
          <p14:sldIdLst/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0066"/>
    <a:srgbClr val="FFFF99"/>
    <a:srgbClr val="00B0F0"/>
    <a:srgbClr val="00FF00"/>
    <a:srgbClr val="C00000"/>
    <a:srgbClr val="FF33CC"/>
    <a:srgbClr val="008000"/>
    <a:srgbClr val="00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Style moyen 1 - Accentuation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5A111915-BE36-4E01-A7E5-04B1672EAD32}" styleName="Style léger 2 - Accentuation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9012ECD-51FC-41F1-AA8D-1B2483CD663E}" styleName="Style léger 2 - Accentuation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Style léger 2 - Accentuation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2DE63D5-997A-4646-A377-4702673A728D}" styleName="Style léger 2 - Accentuation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912C8C85-51F0-491E-9774-3900AFEF0FD7}" styleName="Style léger 2 - Accentuation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17292A2E-F333-43FB-9621-5CBBE7FDCDCB}" styleName="Style léger 2 - Accentuation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22922" autoAdjust="0"/>
    <p:restoredTop sz="95624" autoAdjust="0"/>
  </p:normalViewPr>
  <p:slideViewPr>
    <p:cSldViewPr>
      <p:cViewPr varScale="1">
        <p:scale>
          <a:sx n="58" d="100"/>
          <a:sy n="58" d="100"/>
        </p:scale>
        <p:origin x="-610" y="-82"/>
      </p:cViewPr>
      <p:guideLst>
        <p:guide orient="horz" pos="2205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6480"/>
    </p:cViewPr>
  </p:sorterViewPr>
  <p:notesViewPr>
    <p:cSldViewPr>
      <p:cViewPr>
        <p:scale>
          <a:sx n="100" d="100"/>
          <a:sy n="100" d="100"/>
        </p:scale>
        <p:origin x="-1824" y="942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38" Type="http://schemas.openxmlformats.org/officeDocument/2006/relationships/slide" Target="slides/slide137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144" Type="http://schemas.openxmlformats.org/officeDocument/2006/relationships/slide" Target="slides/slide143.xml"/><Relationship Id="rId149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slide" Target="slides/slide13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50" Type="http://schemas.openxmlformats.org/officeDocument/2006/relationships/presProps" Target="presProps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137" Type="http://schemas.openxmlformats.org/officeDocument/2006/relationships/slide" Target="slides/slide13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40" Type="http://schemas.openxmlformats.org/officeDocument/2006/relationships/slide" Target="slides/slide139.xml"/><Relationship Id="rId145" Type="http://schemas.openxmlformats.org/officeDocument/2006/relationships/slide" Target="slides/slide144.xml"/><Relationship Id="rId15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5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FEA6A78-8EEC-4F34-AD08-BBD502428FDC}" type="datetimeFigureOut">
              <a:rPr lang="fr-FR"/>
              <a:pPr>
                <a:defRPr/>
              </a:pPr>
              <a:t>04/11/2016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noProof="0" dirty="0"/>
              <a:t>Modifiez les styles du texte du masque</a:t>
            </a:r>
          </a:p>
          <a:p>
            <a:pPr lvl="1"/>
            <a:r>
              <a:rPr lang="fr-FR" noProof="0" dirty="0"/>
              <a:t>Deuxième niveau</a:t>
            </a:r>
          </a:p>
          <a:p>
            <a:pPr lvl="2"/>
            <a:r>
              <a:rPr lang="fr-FR" noProof="0" dirty="0"/>
              <a:t>Troisième niveau</a:t>
            </a:r>
          </a:p>
          <a:p>
            <a:pPr lvl="3"/>
            <a:r>
              <a:rPr lang="fr-FR" noProof="0" dirty="0"/>
              <a:t>Quatrième niveau</a:t>
            </a:r>
          </a:p>
          <a:p>
            <a:pPr lvl="4"/>
            <a:r>
              <a:rPr lang="fr-FR" noProof="0" dirty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DAD80E9-479C-4366-927C-CEF6BF352E3F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068279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1.xml"/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2.xml"/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3.xml"/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4.xml"/><Relationship Id="rId1" Type="http://schemas.openxmlformats.org/officeDocument/2006/relationships/notesMaster" Target="../notesMasters/notesMaster1.xml"/></Relationships>
</file>

<file path=ppt/notesSlides/_rels/notesSlide1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5.xml"/><Relationship Id="rId1" Type="http://schemas.openxmlformats.org/officeDocument/2006/relationships/notesMaster" Target="../notesMasters/notesMaster1.xml"/></Relationships>
</file>

<file path=ppt/notesSlides/_rels/notesSlide10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6.xml"/><Relationship Id="rId1" Type="http://schemas.openxmlformats.org/officeDocument/2006/relationships/notesMaster" Target="../notesMasters/notesMaster1.xml"/></Relationships>
</file>

<file path=ppt/notesSlides/_rels/notesSlide10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7.xml"/><Relationship Id="rId1" Type="http://schemas.openxmlformats.org/officeDocument/2006/relationships/notesMaster" Target="../notesMasters/notesMaster1.xml"/></Relationships>
</file>

<file path=ppt/notesSlides/_rels/notesSlide10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8.xml"/><Relationship Id="rId1" Type="http://schemas.openxmlformats.org/officeDocument/2006/relationships/notesMaster" Target="../notesMasters/notesMaster1.xml"/></Relationships>
</file>

<file path=ppt/notesSlides/_rels/notesSlide10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9.xml"/><Relationship Id="rId1" Type="http://schemas.openxmlformats.org/officeDocument/2006/relationships/notesMaster" Target="../notesMasters/notesMaster1.xml"/></Relationships>
</file>

<file path=ppt/notesSlides/_rels/notesSlide10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1.xml"/><Relationship Id="rId1" Type="http://schemas.openxmlformats.org/officeDocument/2006/relationships/notesMaster" Target="../notesMasters/notesMaster1.xml"/></Relationships>
</file>

<file path=ppt/notesSlides/_rels/notesSlide1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2.xml"/><Relationship Id="rId1" Type="http://schemas.openxmlformats.org/officeDocument/2006/relationships/notesMaster" Target="../notesMasters/notesMaster1.xml"/></Relationships>
</file>

<file path=ppt/notesSlides/_rels/notesSlide1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3.xml"/><Relationship Id="rId1" Type="http://schemas.openxmlformats.org/officeDocument/2006/relationships/notesMaster" Target="../notesMasters/notesMaster1.xml"/></Relationships>
</file>

<file path=ppt/notesSlides/_rels/notesSlide1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4.xml"/><Relationship Id="rId1" Type="http://schemas.openxmlformats.org/officeDocument/2006/relationships/notesMaster" Target="../notesMasters/notesMaster1.xml"/></Relationships>
</file>

<file path=ppt/notesSlides/_rels/notesSlide1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5.xml"/><Relationship Id="rId1" Type="http://schemas.openxmlformats.org/officeDocument/2006/relationships/notesMaster" Target="../notesMasters/notesMaster1.xml"/></Relationships>
</file>

<file path=ppt/notesSlides/_rels/notesSlide1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6.xml"/><Relationship Id="rId1" Type="http://schemas.openxmlformats.org/officeDocument/2006/relationships/notesMaster" Target="../notesMasters/notesMaster1.xml"/></Relationships>
</file>

<file path=ppt/notesSlides/_rels/notesSlide1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6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7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8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9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1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2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3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4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5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6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7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8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9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2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E04CF11-9D2E-45F8-B6EE-C3F293C4EBA2}" type="slidenum">
              <a:rPr lang="fr-FR" smtClean="0"/>
              <a:pPr>
                <a:defRPr/>
              </a:pPr>
              <a:t>1</a:t>
            </a:fld>
            <a:endParaRPr lang="fr-F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9163" y="744538"/>
            <a:ext cx="4960937" cy="37211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fr-FR"/>
          </a:p>
        </p:txBody>
      </p:sp>
    </p:spTree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9163" y="744538"/>
            <a:ext cx="4960937" cy="37211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fr-FR" altLang="fr-FR" dirty="0" smtClean="0"/>
              <a:t>Les sauts appel deux pieds ne sont pas autorisés car ils sont sur place</a:t>
            </a:r>
          </a:p>
          <a:p>
            <a:r>
              <a:rPr lang="fr-FR" altLang="fr-FR" dirty="0" smtClean="0"/>
              <a:t>La </a:t>
            </a:r>
            <a:r>
              <a:rPr lang="fr-FR" altLang="fr-FR" dirty="0" err="1" smtClean="0"/>
              <a:t>réceptiondes</a:t>
            </a:r>
            <a:r>
              <a:rPr lang="fr-FR" altLang="fr-FR" dirty="0" smtClean="0"/>
              <a:t> sauts doit se faire sur un si ils sont exécutés comme 1</a:t>
            </a:r>
            <a:r>
              <a:rPr lang="fr-FR" altLang="fr-FR" baseline="30000" dirty="0" smtClean="0"/>
              <a:t>er</a:t>
            </a:r>
            <a:r>
              <a:rPr lang="fr-FR" altLang="fr-FR" dirty="0" smtClean="0"/>
              <a:t> élément dans le passage gymnique</a:t>
            </a:r>
          </a:p>
          <a:p>
            <a:endParaRPr lang="fr-FR" altLang="fr-FR" dirty="0"/>
          </a:p>
        </p:txBody>
      </p:sp>
    </p:spTree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9163" y="744538"/>
            <a:ext cx="4960937" cy="37211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fr-FR" altLang="fr-FR" dirty="0" smtClean="0"/>
              <a:t>Les sauts appel deux pieds ne sont pas autorisés car ils sont sur place</a:t>
            </a:r>
          </a:p>
          <a:p>
            <a:r>
              <a:rPr lang="fr-FR" altLang="fr-FR" dirty="0" smtClean="0"/>
              <a:t>La </a:t>
            </a:r>
            <a:r>
              <a:rPr lang="fr-FR" altLang="fr-FR" dirty="0" err="1" smtClean="0"/>
              <a:t>réceptiondes</a:t>
            </a:r>
            <a:r>
              <a:rPr lang="fr-FR" altLang="fr-FR" dirty="0" smtClean="0"/>
              <a:t> sauts doit se faire sur un si ils sont exécutés comme 1</a:t>
            </a:r>
            <a:r>
              <a:rPr lang="fr-FR" altLang="fr-FR" baseline="30000" dirty="0" smtClean="0"/>
              <a:t>er</a:t>
            </a:r>
            <a:r>
              <a:rPr lang="fr-FR" altLang="fr-FR" dirty="0" smtClean="0"/>
              <a:t> élément dans le passage gymnique</a:t>
            </a:r>
          </a:p>
          <a:p>
            <a:endParaRPr lang="fr-FR" altLang="fr-FR" dirty="0"/>
          </a:p>
        </p:txBody>
      </p:sp>
    </p:spTree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9163" y="744538"/>
            <a:ext cx="4960937" cy="37211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fr-FR" dirty="0"/>
          </a:p>
        </p:txBody>
      </p:sp>
    </p:spTree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9163" y="744538"/>
            <a:ext cx="4960937" cy="37211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fr-FR" dirty="0"/>
          </a:p>
        </p:txBody>
      </p:sp>
    </p:spTree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9163" y="744538"/>
            <a:ext cx="4960937" cy="37211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fr-FR" dirty="0"/>
          </a:p>
        </p:txBody>
      </p:sp>
    </p:spTree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9163" y="744538"/>
            <a:ext cx="4960937" cy="37211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fr-FR" dirty="0"/>
          </a:p>
        </p:txBody>
      </p:sp>
    </p:spTree>
  </p:cSld>
  <p:clrMapOvr>
    <a:masterClrMapping/>
  </p:clrMapOvr>
</p:notes>
</file>

<file path=ppt/notesSlides/notesSlide10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9163" y="744538"/>
            <a:ext cx="4960937" cy="37211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fr-FR" dirty="0"/>
          </a:p>
        </p:txBody>
      </p:sp>
    </p:spTree>
  </p:cSld>
  <p:clrMapOvr>
    <a:masterClrMapping/>
  </p:clrMapOvr>
</p:notes>
</file>

<file path=ppt/notesSlides/notesSlide10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9163" y="744538"/>
            <a:ext cx="4960937" cy="37211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fr-FR" dirty="0"/>
          </a:p>
        </p:txBody>
      </p:sp>
    </p:spTree>
  </p:cSld>
  <p:clrMapOvr>
    <a:masterClrMapping/>
  </p:clrMapOvr>
</p:notes>
</file>

<file path=ppt/notesSlides/notesSlide10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9163" y="744538"/>
            <a:ext cx="4960937" cy="37211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fr-FR" dirty="0"/>
          </a:p>
        </p:txBody>
      </p:sp>
    </p:spTree>
  </p:cSld>
  <p:clrMapOvr>
    <a:masterClrMapping/>
  </p:clrMapOvr>
</p:notes>
</file>

<file path=ppt/notesSlides/notesSlide10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9163" y="744538"/>
            <a:ext cx="4960937" cy="37211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fr-FR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9163" y="744538"/>
            <a:ext cx="4960937" cy="37211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fr-FR"/>
          </a:p>
        </p:txBody>
      </p:sp>
    </p:spTree>
  </p:cSld>
  <p:clrMapOvr>
    <a:masterClrMapping/>
  </p:clrMapOvr>
</p:notes>
</file>

<file path=ppt/notesSlides/notesSlide1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9163" y="744538"/>
            <a:ext cx="4960937" cy="37211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fr-FR" altLang="fr-FR" dirty="0" smtClean="0"/>
              <a:t>La notion de 1</a:t>
            </a:r>
            <a:r>
              <a:rPr lang="fr-FR" altLang="fr-FR" baseline="30000" dirty="0" smtClean="0"/>
              <a:t>ère</a:t>
            </a:r>
            <a:r>
              <a:rPr lang="fr-FR" altLang="fr-FR" baseline="0" dirty="0" smtClean="0"/>
              <a:t> touche n’est plus d’actualité</a:t>
            </a:r>
            <a:endParaRPr lang="fr-FR" altLang="fr-FR" dirty="0"/>
          </a:p>
        </p:txBody>
      </p:sp>
    </p:spTree>
  </p:cSld>
  <p:clrMapOvr>
    <a:masterClrMapping/>
  </p:clrMapOvr>
</p:notes>
</file>

<file path=ppt/notesSlides/notesSlide1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9163" y="744538"/>
            <a:ext cx="4960937" cy="37211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fr-FR" dirty="0"/>
          </a:p>
        </p:txBody>
      </p:sp>
    </p:spTree>
  </p:cSld>
  <p:clrMapOvr>
    <a:masterClrMapping/>
  </p:clrMapOvr>
</p:notes>
</file>

<file path=ppt/notesSlides/notesSlide1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9163" y="744538"/>
            <a:ext cx="4960937" cy="37211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fr-FR" dirty="0"/>
          </a:p>
        </p:txBody>
      </p:sp>
    </p:spTree>
  </p:cSld>
  <p:clrMapOvr>
    <a:masterClrMapping/>
  </p:clrMapOvr>
</p:notes>
</file>

<file path=ppt/notesSlides/notesSlide1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9163" y="744538"/>
            <a:ext cx="4960937" cy="37211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fr-FR" dirty="0"/>
          </a:p>
        </p:txBody>
      </p:sp>
    </p:spTree>
  </p:cSld>
  <p:clrMapOvr>
    <a:masterClrMapping/>
  </p:clrMapOvr>
</p:notes>
</file>

<file path=ppt/notesSlides/notesSlide1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9163" y="744538"/>
            <a:ext cx="4960937" cy="37211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fr-FR" dirty="0"/>
          </a:p>
        </p:txBody>
      </p:sp>
    </p:spTree>
  </p:cSld>
  <p:clrMapOvr>
    <a:masterClrMapping/>
  </p:clrMapOvr>
</p:notes>
</file>

<file path=ppt/notesSlides/notesSlide1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9163" y="744538"/>
            <a:ext cx="4960937" cy="37211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altLang="fr-FR" dirty="0" smtClean="0"/>
              <a:t>Rappel de la notion de « tenté », pas de pénalité pour la sortie. La ligne </a:t>
            </a:r>
            <a:r>
              <a:rPr lang="fr-FR" altLang="fr-FR" dirty="0" err="1" smtClean="0"/>
              <a:t>acro</a:t>
            </a:r>
            <a:r>
              <a:rPr lang="fr-FR" altLang="fr-FR" dirty="0" smtClean="0"/>
              <a:t>. Est prise en compte</a:t>
            </a:r>
          </a:p>
          <a:p>
            <a:endParaRPr lang="fr-FR" altLang="fr-FR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fr-FR" altLang="fr-FR" dirty="0" smtClean="0"/>
          </a:p>
        </p:txBody>
      </p:sp>
    </p:spTree>
  </p:cSld>
  <p:clrMapOvr>
    <a:masterClrMapping/>
  </p:clrMapOvr>
</p:notes>
</file>

<file path=ppt/notesSlides/notesSlide1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9163" y="744538"/>
            <a:ext cx="4960937" cy="37211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fr-FR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9163" y="744538"/>
            <a:ext cx="4960937" cy="37211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fr-F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9163" y="744538"/>
            <a:ext cx="4960937" cy="37211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fr-F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9163" y="744538"/>
            <a:ext cx="4960937" cy="37211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fr-F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9163" y="744538"/>
            <a:ext cx="4960937" cy="37211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fr-F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1050" dirty="0"/>
          </a:p>
        </p:txBody>
      </p:sp>
      <p:sp>
        <p:nvSpPr>
          <p:cNvPr id="15363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5ACEDCB-95B4-4EE6-AC9D-BABFB71C0A47}" type="slidenum">
              <a:rPr lang="fr-FR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46</a:t>
            </a:fld>
            <a:endParaRPr lang="fr-FR">
              <a:cs typeface="Arial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9163" y="744538"/>
            <a:ext cx="4960937" cy="37211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fr-FR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9163" y="744538"/>
            <a:ext cx="4960937" cy="37211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fr-FR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9163" y="744538"/>
            <a:ext cx="4960937" cy="37211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DAD80E9-479C-4366-927C-CEF6BF352E3F}" type="slidenum">
              <a:rPr lang="fr-FR" smtClean="0"/>
              <a:pPr>
                <a:defRPr/>
              </a:pPr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2471137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9163" y="744538"/>
            <a:ext cx="4960937" cy="37211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fr-FR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9163" y="744538"/>
            <a:ext cx="4960937" cy="37211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fr-FR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9163" y="744538"/>
            <a:ext cx="4960937" cy="37211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fr-FR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9163" y="744538"/>
            <a:ext cx="4960937" cy="37211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fr-FR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9163" y="744538"/>
            <a:ext cx="4960937" cy="37211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fr-FR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9163" y="744538"/>
            <a:ext cx="4960937" cy="37211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fr-FR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9163" y="744538"/>
            <a:ext cx="4960937" cy="37211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fr-FR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9163" y="744538"/>
            <a:ext cx="4960937" cy="37211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fr-FR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9163" y="744538"/>
            <a:ext cx="4960937" cy="37211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fr-FR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9163" y="744538"/>
            <a:ext cx="4960937" cy="37211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7"/>
          <p:cNvSpPr txBox="1">
            <a:spLocks noGrp="1" noChangeArrowheads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FAE6B357-8283-4162-AC3B-D9D98FFAA751}" type="slidenum">
              <a:rPr lang="fr-FR" altLang="fr-FR" sz="1200"/>
              <a:pPr algn="r"/>
              <a:t>23</a:t>
            </a:fld>
            <a:endParaRPr lang="fr-FR" altLang="fr-FR" sz="1200"/>
          </a:p>
        </p:txBody>
      </p:sp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9163" y="744538"/>
            <a:ext cx="4960937" cy="37211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9163" y="744538"/>
            <a:ext cx="4960937" cy="37211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fr-FR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9163" y="744538"/>
            <a:ext cx="4960937" cy="37211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fr-FR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9163" y="744538"/>
            <a:ext cx="4960937" cy="37211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fr-FR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9163" y="744538"/>
            <a:ext cx="4960937" cy="37211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fr-FR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9163" y="744538"/>
            <a:ext cx="4960937" cy="37211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fr-FR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9163" y="744538"/>
            <a:ext cx="4960937" cy="37211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fr-FR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050" dirty="0"/>
              <a:t>Bienvenue  à tous, merci de votre présence à ce carrefour technique de Gymnastique Féminine de la Fédération Sportive et Culturelle de France.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050" dirty="0"/>
              <a:t> Je remercie tout particulièrement Luc </a:t>
            </a:r>
            <a:r>
              <a:rPr lang="fr-FR" sz="1050" dirty="0" err="1"/>
              <a:t>Herrmann</a:t>
            </a:r>
            <a:r>
              <a:rPr lang="fr-FR" sz="1050" dirty="0"/>
              <a:t>  qui est régulièrement à nos côtés que ce soit pour nos réunions ou pour toutes les compétitions, Annick </a:t>
            </a:r>
            <a:r>
              <a:rPr lang="fr-FR" sz="1050" dirty="0" err="1"/>
              <a:t>Louvard</a:t>
            </a:r>
            <a:r>
              <a:rPr lang="fr-FR" sz="1050" dirty="0"/>
              <a:t> la Présidente d’Honneur de la CFGF qui est toujours présente à ce carrefour depuis de nombreuses années et tous les anciens membres de la commission qui nous apportent régulièrement leur soutien.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1050" dirty="0"/>
          </a:p>
        </p:txBody>
      </p:sp>
      <p:sp>
        <p:nvSpPr>
          <p:cNvPr id="15363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BB00654-2492-48B9-A225-EDDB983C71D7}" type="slidenum">
              <a:rPr lang="fr-FR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67</a:t>
            </a:fld>
            <a:endParaRPr lang="fr-FR">
              <a:cs typeface="Arial" charset="0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9163" y="744538"/>
            <a:ext cx="4960937" cy="37211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fr-FR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9163" y="744538"/>
            <a:ext cx="4960937" cy="37211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fr-FR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9163" y="744538"/>
            <a:ext cx="4960937" cy="37211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9163" y="744538"/>
            <a:ext cx="4960937" cy="37211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fr-FR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9163" y="744538"/>
            <a:ext cx="4960937" cy="37211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fr-FR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9163" y="744538"/>
            <a:ext cx="4960937" cy="37211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fr-FR" dirty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9163" y="744538"/>
            <a:ext cx="4960937" cy="37211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fr-FR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9163" y="744538"/>
            <a:ext cx="4960937" cy="37211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fr-FR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9163" y="744538"/>
            <a:ext cx="4960937" cy="37211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fr-FR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9163" y="744538"/>
            <a:ext cx="4960937" cy="37211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fr-FR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9163" y="744538"/>
            <a:ext cx="4960937" cy="37211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fr-FR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9163" y="744538"/>
            <a:ext cx="4960937" cy="37211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fr-FR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9163" y="744538"/>
            <a:ext cx="4960937" cy="37211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fr-FR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9163" y="744538"/>
            <a:ext cx="4960937" cy="37211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fr-F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9163" y="744538"/>
            <a:ext cx="4960937" cy="37211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fr-FR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9163" y="744538"/>
            <a:ext cx="4960937" cy="37211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fr-FR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9163" y="744538"/>
            <a:ext cx="4960937" cy="37211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fr-FR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9163" y="744538"/>
            <a:ext cx="4960937" cy="37211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fr-FR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9163" y="744538"/>
            <a:ext cx="4960937" cy="37211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fr-FR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9163" y="744538"/>
            <a:ext cx="4960937" cy="37211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fr-FR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9163" y="744538"/>
            <a:ext cx="4960937" cy="37211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fr-FR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9163" y="744538"/>
            <a:ext cx="4960937" cy="37211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fr-FR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9163" y="744538"/>
            <a:ext cx="4960937" cy="37211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fr-FR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9163" y="744538"/>
            <a:ext cx="4960937" cy="37211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fr-FR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2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0F175A-2D8B-4B8F-8034-908EB905FAA9}" type="slidenum">
              <a:rPr lang="fr-FR" smtClean="0"/>
              <a:pPr>
                <a:defRPr/>
              </a:pPr>
              <a:t>90</a:t>
            </a:fld>
            <a:endParaRPr lang="fr-F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9163" y="744538"/>
            <a:ext cx="4960937" cy="37211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fr-FR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9163" y="744538"/>
            <a:ext cx="4960937" cy="37211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fr-FR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9163" y="744538"/>
            <a:ext cx="4960937" cy="37211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fr-FR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9163" y="744538"/>
            <a:ext cx="4960937" cy="37211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fr-FR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9163" y="744538"/>
            <a:ext cx="4960937" cy="37211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fr-FR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9163" y="744538"/>
            <a:ext cx="4960937" cy="37211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fr-FR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9163" y="744538"/>
            <a:ext cx="4960937" cy="37211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fr-FR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9163" y="744538"/>
            <a:ext cx="4960937" cy="37211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fr-FR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9163" y="744538"/>
            <a:ext cx="4960937" cy="37211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fr-FR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9163" y="744538"/>
            <a:ext cx="4960937" cy="37211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fr-FR"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9163" y="744538"/>
            <a:ext cx="4960937" cy="37211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fr-F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9163" y="744538"/>
            <a:ext cx="4960937" cy="37211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fr-FR"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9163" y="744538"/>
            <a:ext cx="4960937" cy="37211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fr-FR"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9163" y="744538"/>
            <a:ext cx="4960937" cy="37211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fr-FR"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9163" y="744538"/>
            <a:ext cx="4960937" cy="37211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fr-FR"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9163" y="744538"/>
            <a:ext cx="4960937" cy="37211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fr-FR"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9163" y="744538"/>
            <a:ext cx="4960937" cy="37211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fr-FR"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9163" y="744538"/>
            <a:ext cx="4960937" cy="37211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fr-FR"/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9163" y="744538"/>
            <a:ext cx="4960937" cy="37211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fr-FR"/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9163" y="744538"/>
            <a:ext cx="4960937" cy="37211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fr-FR"/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9163" y="744538"/>
            <a:ext cx="4960937" cy="37211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fr-FR"/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9163" y="744538"/>
            <a:ext cx="4960937" cy="37211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fr-F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9163" y="744538"/>
            <a:ext cx="4960937" cy="37211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fr-FR"/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9163" y="744538"/>
            <a:ext cx="4960937" cy="37211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fr-FR"/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9163" y="744538"/>
            <a:ext cx="4960937" cy="37211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fr-FR"/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9163" y="744538"/>
            <a:ext cx="4960937" cy="37211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fr-FR"/>
          </a:p>
        </p:txBody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9163" y="744538"/>
            <a:ext cx="4960937" cy="37211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fr-FR"/>
          </a:p>
        </p:txBody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9163" y="744538"/>
            <a:ext cx="4960937" cy="37211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fr-FR"/>
          </a:p>
        </p:txBody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9163" y="744538"/>
            <a:ext cx="4960937" cy="37211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fr-FR"/>
          </a:p>
        </p:txBody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9163" y="744538"/>
            <a:ext cx="4960937" cy="37211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fr-FR"/>
          </a:p>
        </p:txBody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9163" y="744538"/>
            <a:ext cx="4960937" cy="37211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fr-FR"/>
          </a:p>
        </p:txBody>
      </p:sp>
    </p:spTree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9163" y="744538"/>
            <a:ext cx="4960937" cy="37211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fr-FR"/>
          </a:p>
        </p:txBody>
      </p:sp>
    </p:spTree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1050" dirty="0"/>
          </a:p>
        </p:txBody>
      </p:sp>
      <p:sp>
        <p:nvSpPr>
          <p:cNvPr id="15363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5BBB961-1DCC-4089-9720-C9F2DDFFA469}" type="slidenum">
              <a:rPr lang="fr-FR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120</a:t>
            </a:fld>
            <a:endParaRPr lang="fr-FR">
              <a:cs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9163" y="744538"/>
            <a:ext cx="4960937" cy="37211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fr-FR" dirty="0"/>
          </a:p>
        </p:txBody>
      </p:sp>
    </p:spTree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9163" y="744538"/>
            <a:ext cx="4960937" cy="37211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fr-FR"/>
          </a:p>
        </p:txBody>
      </p:sp>
    </p:spTree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9163" y="744538"/>
            <a:ext cx="4960937" cy="37211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fr-FR"/>
          </a:p>
        </p:txBody>
      </p:sp>
    </p:spTree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9163" y="744538"/>
            <a:ext cx="4960937" cy="37211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fr-FR"/>
          </a:p>
        </p:txBody>
      </p:sp>
    </p:spTree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9163" y="744538"/>
            <a:ext cx="4960937" cy="37211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fr-FR"/>
          </a:p>
        </p:txBody>
      </p:sp>
    </p:spTree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9163" y="744538"/>
            <a:ext cx="4960937" cy="37211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fr-FR" dirty="0"/>
          </a:p>
        </p:txBody>
      </p:sp>
    </p:spTree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9163" y="744538"/>
            <a:ext cx="4960937" cy="37211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fr-FR"/>
          </a:p>
        </p:txBody>
      </p:sp>
    </p:spTree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9163" y="744538"/>
            <a:ext cx="4960937" cy="37211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fr-FR" dirty="0"/>
          </a:p>
        </p:txBody>
      </p:sp>
    </p:spTree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9163" y="744538"/>
            <a:ext cx="4960937" cy="37211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fr-FR" altLang="fr-FR" dirty="0" smtClean="0"/>
              <a:t>La notion de « tenté » est prise en compte</a:t>
            </a:r>
            <a:endParaRPr lang="fr-FR" altLang="fr-FR" dirty="0"/>
          </a:p>
        </p:txBody>
      </p:sp>
    </p:spTree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9163" y="744538"/>
            <a:ext cx="4960937" cy="37211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fr-FR" altLang="fr-FR" dirty="0" smtClean="0"/>
              <a:t>L’ordre des exigences a changé, EC4 plus d’</a:t>
            </a:r>
            <a:r>
              <a:rPr lang="fr-FR" altLang="fr-FR" dirty="0" err="1" smtClean="0"/>
              <a:t>acro</a:t>
            </a:r>
            <a:r>
              <a:rPr lang="fr-FR" altLang="fr-FR" dirty="0" smtClean="0"/>
              <a:t>. latérale dans l’exigence</a:t>
            </a:r>
            <a:endParaRPr lang="fr-FR" altLang="fr-FR" dirty="0"/>
          </a:p>
        </p:txBody>
      </p:sp>
    </p:spTree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9163" y="744538"/>
            <a:ext cx="4960937" cy="37211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fr-FR" altLang="fr-FR" dirty="0" smtClean="0"/>
              <a:t>Les sauts appel deux pieds ne sont pas autorisés car ils sont sur place</a:t>
            </a:r>
          </a:p>
          <a:p>
            <a:r>
              <a:rPr lang="fr-FR" altLang="fr-FR" dirty="0" smtClean="0"/>
              <a:t>La </a:t>
            </a:r>
            <a:r>
              <a:rPr lang="fr-FR" altLang="fr-FR" dirty="0" err="1" smtClean="0"/>
              <a:t>réceptiondes</a:t>
            </a:r>
            <a:r>
              <a:rPr lang="fr-FR" altLang="fr-FR" dirty="0" smtClean="0"/>
              <a:t> sauts doit se faire sur un si ils sont exécutés comme 1</a:t>
            </a:r>
            <a:r>
              <a:rPr lang="fr-FR" altLang="fr-FR" baseline="30000" dirty="0" smtClean="0"/>
              <a:t>er</a:t>
            </a:r>
            <a:r>
              <a:rPr lang="fr-FR" altLang="fr-FR" dirty="0" smtClean="0"/>
              <a:t> élément dans le passage gymnique</a:t>
            </a:r>
          </a:p>
          <a:p>
            <a:endParaRPr lang="fr-FR" altLang="fr-FR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Norm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powerpoint magenta4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9489" y="-96738"/>
            <a:ext cx="9144000" cy="685767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00636" y="418909"/>
            <a:ext cx="8376680" cy="774476"/>
          </a:xfrm>
          <a:prstGeom prst="rect">
            <a:avLst/>
          </a:prstGeom>
        </p:spPr>
        <p:txBody>
          <a:bodyPr lIns="360000" rIns="360000" anchor="ctr" anchorCtr="0"/>
          <a:lstStyle>
            <a:lvl1pPr algn="l">
              <a:lnSpc>
                <a:spcPts val="1882"/>
              </a:lnSpc>
              <a:defRPr sz="1711" b="1" cap="all">
                <a:solidFill>
                  <a:srgbClr val="FFFFFF"/>
                </a:solidFill>
                <a:latin typeface="+mn-lt"/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5" name="Espace réservé du contenu 2"/>
          <p:cNvSpPr>
            <a:spLocks noGrp="1"/>
          </p:cNvSpPr>
          <p:nvPr>
            <p:ph sz="half" idx="1"/>
          </p:nvPr>
        </p:nvSpPr>
        <p:spPr>
          <a:xfrm>
            <a:off x="400637" y="1632241"/>
            <a:ext cx="8376669" cy="424382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2053"/>
              </a:lnSpc>
              <a:spcBef>
                <a:spcPts val="3080"/>
              </a:spcBef>
              <a:buFontTx/>
              <a:buNone/>
              <a:defRPr sz="1968" cap="none" baseline="0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spcBef>
                <a:spcPts val="1027"/>
              </a:spcBef>
              <a:buFontTx/>
              <a:buNone/>
              <a:defRPr sz="1198"/>
            </a:lvl2pPr>
            <a:lvl3pPr marL="0" indent="0">
              <a:spcBef>
                <a:spcPts val="0"/>
              </a:spcBef>
              <a:buFontTx/>
              <a:buNone/>
              <a:defRPr sz="1968"/>
            </a:lvl3pPr>
            <a:lvl4pPr marL="0" indent="0">
              <a:spcBef>
                <a:spcPts val="0"/>
              </a:spcBef>
              <a:buFontTx/>
              <a:buNone/>
              <a:defRPr sz="1797"/>
            </a:lvl4pPr>
            <a:lvl5pPr marL="0" indent="0">
              <a:spcBef>
                <a:spcPts val="0"/>
              </a:spcBef>
              <a:buFontTx/>
              <a:buNone/>
              <a:defRPr sz="1797"/>
            </a:lvl5pPr>
            <a:lvl6pPr>
              <a:defRPr sz="1797"/>
            </a:lvl6pPr>
            <a:lvl7pPr>
              <a:defRPr sz="1797"/>
            </a:lvl7pPr>
            <a:lvl8pPr>
              <a:defRPr sz="1797"/>
            </a:lvl8pPr>
            <a:lvl9pPr>
              <a:defRPr sz="1797"/>
            </a:lvl9pPr>
          </a:lstStyle>
          <a:p>
            <a:pPr lvl="0"/>
            <a:r>
              <a:rPr lang="fr-FR" dirty="0"/>
              <a:t>Cliquez pour modifier les styles du texte</a:t>
            </a:r>
          </a:p>
          <a:p>
            <a:pPr lvl="1"/>
            <a:r>
              <a:rPr lang="fr-FR" dirty="0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8498634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F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powerpoint magenta5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67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00636" y="418909"/>
            <a:ext cx="8376680" cy="774476"/>
          </a:xfrm>
          <a:prstGeom prst="rect">
            <a:avLst/>
          </a:prstGeom>
        </p:spPr>
        <p:txBody>
          <a:bodyPr lIns="360000" rIns="360000" anchor="ctr" anchorCtr="0"/>
          <a:lstStyle>
            <a:lvl1pPr algn="l">
              <a:lnSpc>
                <a:spcPts val="1882"/>
              </a:lnSpc>
              <a:defRPr sz="1711" b="1" cap="none" baseline="0">
                <a:solidFill>
                  <a:srgbClr val="FFFFFF"/>
                </a:solidFill>
                <a:latin typeface="+mn-lt"/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2309828" y="1632241"/>
            <a:ext cx="6467488" cy="39173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2053"/>
              </a:lnSpc>
              <a:spcBef>
                <a:spcPts val="3080"/>
              </a:spcBef>
              <a:buFontTx/>
              <a:buNone/>
              <a:defRPr sz="1968" cap="all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spcBef>
                <a:spcPts val="1027"/>
              </a:spcBef>
              <a:buFontTx/>
              <a:buNone/>
              <a:defRPr sz="1198"/>
            </a:lvl2pPr>
            <a:lvl3pPr marL="0" indent="0">
              <a:spcBef>
                <a:spcPts val="0"/>
              </a:spcBef>
              <a:buFontTx/>
              <a:buNone/>
              <a:defRPr sz="1968"/>
            </a:lvl3pPr>
            <a:lvl4pPr marL="0" indent="0">
              <a:spcBef>
                <a:spcPts val="0"/>
              </a:spcBef>
              <a:buFontTx/>
              <a:buNone/>
              <a:defRPr sz="1797"/>
            </a:lvl4pPr>
            <a:lvl5pPr marL="0" indent="0">
              <a:spcBef>
                <a:spcPts val="0"/>
              </a:spcBef>
              <a:buFontTx/>
              <a:buNone/>
              <a:defRPr sz="1797"/>
            </a:lvl5pPr>
            <a:lvl6pPr>
              <a:defRPr sz="1797"/>
            </a:lvl6pPr>
            <a:lvl7pPr>
              <a:defRPr sz="1797"/>
            </a:lvl7pPr>
            <a:lvl8pPr>
              <a:defRPr sz="1797"/>
            </a:lvl8pPr>
            <a:lvl9pPr>
              <a:defRPr sz="1797"/>
            </a:lvl9pPr>
          </a:lstStyle>
          <a:p>
            <a:pPr lvl="0"/>
            <a:r>
              <a:rPr lang="fr-FR" dirty="0"/>
              <a:t>Cliquez pour modifier les styles du texte</a:t>
            </a:r>
          </a:p>
          <a:p>
            <a:pPr lvl="1"/>
            <a:r>
              <a:rPr lang="fr-FR" dirty="0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27998011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ontenu 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14113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Image 52" descr="powerpoint magenta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67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141351" y="1403728"/>
            <a:ext cx="5235586" cy="1470025"/>
          </a:xfrm>
          <a:prstGeom prst="rect">
            <a:avLst/>
          </a:prstGeom>
        </p:spPr>
        <p:txBody>
          <a:bodyPr wrap="square" lIns="0" tIns="0" rIns="0" bIns="0" anchor="b" anchorCtr="0">
            <a:noAutofit/>
          </a:bodyPr>
          <a:lstStyle>
            <a:lvl1pPr algn="l">
              <a:defRPr sz="3422" cap="all"/>
            </a:lvl1pPr>
          </a:lstStyle>
          <a:p>
            <a:r>
              <a:rPr lang="fr-FR" dirty="0"/>
              <a:t>Cliquez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141351" y="2970680"/>
            <a:ext cx="5235586" cy="17526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ts val="2567"/>
              </a:lnSpc>
              <a:spcBef>
                <a:spcPts val="0"/>
              </a:spcBef>
              <a:buNone/>
              <a:defRPr sz="2567" cap="all">
                <a:solidFill>
                  <a:schemeClr val="bg1"/>
                </a:solidFill>
              </a:defRPr>
            </a:lvl1pPr>
            <a:lvl2pPr marL="4460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921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382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843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304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765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226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5687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Cliquez pour modifier le style des sous-titres du masque</a:t>
            </a:r>
          </a:p>
        </p:txBody>
      </p:sp>
      <p:sp>
        <p:nvSpPr>
          <p:cNvPr id="8" name="AutoShape 3"/>
          <p:cNvSpPr>
            <a:spLocks noChangeAspect="1" noChangeArrowheads="1" noTextEdit="1"/>
          </p:cNvSpPr>
          <p:nvPr userDrawn="1"/>
        </p:nvSpPr>
        <p:spPr bwMode="auto">
          <a:xfrm>
            <a:off x="2771856" y="424667"/>
            <a:ext cx="5997312" cy="5884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8226" tIns="39113" rIns="78226" bIns="39113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" name="AutoShape 3"/>
          <p:cNvSpPr>
            <a:spLocks noChangeAspect="1" noChangeArrowheads="1" noTextEdit="1"/>
          </p:cNvSpPr>
          <p:nvPr userDrawn="1"/>
        </p:nvSpPr>
        <p:spPr bwMode="auto">
          <a:xfrm>
            <a:off x="2771856" y="424667"/>
            <a:ext cx="5997312" cy="5884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8226" tIns="39113" rIns="78226" bIns="39113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188407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powerpoint magenta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670"/>
          </a:xfrm>
          <a:prstGeom prst="rect">
            <a:avLst/>
          </a:prstGeom>
        </p:spPr>
      </p:pic>
      <p:sp>
        <p:nvSpPr>
          <p:cNvPr id="6" name="AutoShape 3"/>
          <p:cNvSpPr>
            <a:spLocks noChangeAspect="1" noChangeArrowheads="1" noTextEdit="1"/>
          </p:cNvSpPr>
          <p:nvPr userDrawn="1"/>
        </p:nvSpPr>
        <p:spPr bwMode="auto">
          <a:xfrm>
            <a:off x="400636" y="424667"/>
            <a:ext cx="8365816" cy="5884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8226" tIns="39113" rIns="78226" bIns="39113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0"/>
          </p:nvPr>
        </p:nvSpPr>
        <p:spPr>
          <a:xfrm>
            <a:off x="2463805" y="2938035"/>
            <a:ext cx="2463805" cy="2285139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ts val="1540"/>
              </a:lnSpc>
              <a:spcBef>
                <a:spcPts val="0"/>
              </a:spcBef>
              <a:buNone/>
              <a:defRPr sz="1369">
                <a:solidFill>
                  <a:srgbClr val="FFFFFF"/>
                </a:solidFill>
              </a:defRPr>
            </a:lvl1pPr>
          </a:lstStyle>
          <a:p>
            <a:pPr lvl="0"/>
            <a:r>
              <a:rPr lang="fr-FR" dirty="0"/>
              <a:t>Cliquez pour modifier</a:t>
            </a:r>
          </a:p>
        </p:txBody>
      </p:sp>
      <p:sp>
        <p:nvSpPr>
          <p:cNvPr id="13" name="Espace réservé du texte 12"/>
          <p:cNvSpPr>
            <a:spLocks noGrp="1"/>
          </p:cNvSpPr>
          <p:nvPr>
            <p:ph type="body" sz="quarter" idx="11" hasCustomPrompt="1"/>
          </p:nvPr>
        </p:nvSpPr>
        <p:spPr>
          <a:xfrm>
            <a:off x="2155829" y="2938035"/>
            <a:ext cx="307976" cy="2285139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ts val="1540"/>
              </a:lnSpc>
              <a:spcBef>
                <a:spcPts val="0"/>
              </a:spcBef>
              <a:buNone/>
              <a:defRPr sz="1369">
                <a:solidFill>
                  <a:srgbClr val="FFFFFF"/>
                </a:solidFill>
                <a:latin typeface="+mj-lt"/>
              </a:defRPr>
            </a:lvl1pPr>
            <a:lvl2pPr marL="446088" indent="0">
              <a:buNone/>
              <a:defRPr sz="1369">
                <a:latin typeface="+mj-lt"/>
              </a:defRPr>
            </a:lvl2pPr>
            <a:lvl3pPr marL="892179" indent="0">
              <a:buNone/>
              <a:defRPr sz="1369">
                <a:latin typeface="+mj-lt"/>
              </a:defRPr>
            </a:lvl3pPr>
            <a:lvl4pPr marL="1338267" indent="0">
              <a:buNone/>
              <a:defRPr sz="1369">
                <a:latin typeface="+mj-lt"/>
              </a:defRPr>
            </a:lvl4pPr>
            <a:lvl5pPr marL="1784357" indent="0">
              <a:buNone/>
              <a:defRPr sz="1369">
                <a:latin typeface="+mj-lt"/>
              </a:defRPr>
            </a:lvl5pPr>
          </a:lstStyle>
          <a:p>
            <a:pPr lvl="0"/>
            <a:r>
              <a:rPr lang="fr-FR" dirty="0"/>
              <a:t>00</a:t>
            </a:r>
          </a:p>
        </p:txBody>
      </p:sp>
      <p:sp>
        <p:nvSpPr>
          <p:cNvPr id="14" name="Espace réservé du texte 10"/>
          <p:cNvSpPr>
            <a:spLocks noGrp="1"/>
          </p:cNvSpPr>
          <p:nvPr>
            <p:ph type="body" sz="quarter" idx="12"/>
          </p:nvPr>
        </p:nvSpPr>
        <p:spPr>
          <a:xfrm>
            <a:off x="5254064" y="2938035"/>
            <a:ext cx="2463805" cy="2285139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ts val="1540"/>
              </a:lnSpc>
              <a:spcBef>
                <a:spcPts val="0"/>
              </a:spcBef>
              <a:buNone/>
              <a:defRPr sz="1369">
                <a:solidFill>
                  <a:srgbClr val="FFFFFF"/>
                </a:solidFill>
              </a:defRPr>
            </a:lvl1pPr>
          </a:lstStyle>
          <a:p>
            <a:pPr lvl="0"/>
            <a:r>
              <a:rPr lang="fr-FR" dirty="0"/>
              <a:t>Cliquez pour modifier</a:t>
            </a:r>
          </a:p>
        </p:txBody>
      </p:sp>
      <p:sp>
        <p:nvSpPr>
          <p:cNvPr id="15" name="Espace réservé du texte 12"/>
          <p:cNvSpPr>
            <a:spLocks noGrp="1"/>
          </p:cNvSpPr>
          <p:nvPr>
            <p:ph type="body" sz="quarter" idx="13" hasCustomPrompt="1"/>
          </p:nvPr>
        </p:nvSpPr>
        <p:spPr>
          <a:xfrm>
            <a:off x="4927610" y="2938035"/>
            <a:ext cx="307976" cy="2285139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ts val="1540"/>
              </a:lnSpc>
              <a:spcBef>
                <a:spcPts val="0"/>
              </a:spcBef>
              <a:buNone/>
              <a:defRPr sz="1369">
                <a:solidFill>
                  <a:srgbClr val="FFFFFF"/>
                </a:solidFill>
                <a:latin typeface="+mj-lt"/>
              </a:defRPr>
            </a:lvl1pPr>
            <a:lvl2pPr marL="446088" indent="0">
              <a:buNone/>
              <a:defRPr sz="1369">
                <a:latin typeface="+mj-lt"/>
              </a:defRPr>
            </a:lvl2pPr>
            <a:lvl3pPr marL="892179" indent="0">
              <a:buNone/>
              <a:defRPr sz="1369">
                <a:latin typeface="+mj-lt"/>
              </a:defRPr>
            </a:lvl3pPr>
            <a:lvl4pPr marL="1338267" indent="0">
              <a:buNone/>
              <a:defRPr sz="1369">
                <a:latin typeface="+mj-lt"/>
              </a:defRPr>
            </a:lvl4pPr>
            <a:lvl5pPr marL="1784357" indent="0">
              <a:buNone/>
              <a:defRPr sz="1369">
                <a:latin typeface="+mj-lt"/>
              </a:defRPr>
            </a:lvl5pPr>
          </a:lstStyle>
          <a:p>
            <a:pPr lvl="0"/>
            <a:r>
              <a:rPr lang="fr-FR" dirty="0"/>
              <a:t>00</a:t>
            </a:r>
          </a:p>
        </p:txBody>
      </p:sp>
      <p:pic>
        <p:nvPicPr>
          <p:cNvPr id="17" name="Image 16" descr="FSCF Sommaire.pd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534" y="620252"/>
            <a:ext cx="1499328" cy="2038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7168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65324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 algn="ctr" defTabSz="446089" rtl="0" eaLnBrk="1" latinLnBrk="0" hangingPunct="1">
        <a:spcBef>
          <a:spcPct val="0"/>
        </a:spcBef>
        <a:buNone/>
        <a:defRPr sz="427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34566" indent="-334566" algn="l" defTabSz="446089" rtl="0" eaLnBrk="1" latinLnBrk="0" hangingPunct="1">
        <a:spcBef>
          <a:spcPct val="20000"/>
        </a:spcBef>
        <a:buFont typeface="Arial"/>
        <a:buChar char="•"/>
        <a:defRPr sz="3080" kern="1200">
          <a:solidFill>
            <a:schemeClr val="tx1"/>
          </a:solidFill>
          <a:latin typeface="+mn-lt"/>
          <a:ea typeface="+mn-ea"/>
          <a:cs typeface="+mn-cs"/>
        </a:defRPr>
      </a:lvl1pPr>
      <a:lvl2pPr marL="724894" indent="-278806" algn="l" defTabSz="446089" rtl="0" eaLnBrk="1" latinLnBrk="0" hangingPunct="1">
        <a:spcBef>
          <a:spcPct val="20000"/>
        </a:spcBef>
        <a:buFont typeface="Arial"/>
        <a:buChar char="–"/>
        <a:defRPr sz="2738" kern="1200">
          <a:solidFill>
            <a:schemeClr val="tx1"/>
          </a:solidFill>
          <a:latin typeface="+mn-lt"/>
          <a:ea typeface="+mn-ea"/>
          <a:cs typeface="+mn-cs"/>
        </a:defRPr>
      </a:lvl2pPr>
      <a:lvl3pPr marL="1115223" indent="-223044" algn="l" defTabSz="446089" rtl="0" eaLnBrk="1" latinLnBrk="0" hangingPunct="1">
        <a:spcBef>
          <a:spcPct val="20000"/>
        </a:spcBef>
        <a:buFont typeface="Arial"/>
        <a:buChar char="•"/>
        <a:defRPr sz="2310" kern="1200">
          <a:solidFill>
            <a:schemeClr val="tx1"/>
          </a:solidFill>
          <a:latin typeface="+mn-lt"/>
          <a:ea typeface="+mn-ea"/>
          <a:cs typeface="+mn-cs"/>
        </a:defRPr>
      </a:lvl3pPr>
      <a:lvl4pPr marL="1561311" indent="-223044" algn="l" defTabSz="446089" rtl="0" eaLnBrk="1" latinLnBrk="0" hangingPunct="1">
        <a:spcBef>
          <a:spcPct val="20000"/>
        </a:spcBef>
        <a:buFont typeface="Arial"/>
        <a:buChar char="–"/>
        <a:defRPr sz="1968" kern="1200">
          <a:solidFill>
            <a:schemeClr val="tx1"/>
          </a:solidFill>
          <a:latin typeface="+mn-lt"/>
          <a:ea typeface="+mn-ea"/>
          <a:cs typeface="+mn-cs"/>
        </a:defRPr>
      </a:lvl4pPr>
      <a:lvl5pPr marL="2007401" indent="-223044" algn="l" defTabSz="446089" rtl="0" eaLnBrk="1" latinLnBrk="0" hangingPunct="1">
        <a:spcBef>
          <a:spcPct val="20000"/>
        </a:spcBef>
        <a:buFont typeface="Arial"/>
        <a:buChar char="»"/>
        <a:defRPr sz="1968" kern="1200">
          <a:solidFill>
            <a:schemeClr val="tx1"/>
          </a:solidFill>
          <a:latin typeface="+mn-lt"/>
          <a:ea typeface="+mn-ea"/>
          <a:cs typeface="+mn-cs"/>
        </a:defRPr>
      </a:lvl5pPr>
      <a:lvl6pPr marL="2453489" indent="-223044" algn="l" defTabSz="446089" rtl="0" eaLnBrk="1" latinLnBrk="0" hangingPunct="1">
        <a:spcBef>
          <a:spcPct val="20000"/>
        </a:spcBef>
        <a:buFont typeface="Arial"/>
        <a:buChar char="•"/>
        <a:defRPr sz="1968" kern="1200">
          <a:solidFill>
            <a:schemeClr val="tx1"/>
          </a:solidFill>
          <a:latin typeface="+mn-lt"/>
          <a:ea typeface="+mn-ea"/>
          <a:cs typeface="+mn-cs"/>
        </a:defRPr>
      </a:lvl6pPr>
      <a:lvl7pPr marL="2899579" indent="-223044" algn="l" defTabSz="446089" rtl="0" eaLnBrk="1" latinLnBrk="0" hangingPunct="1">
        <a:spcBef>
          <a:spcPct val="20000"/>
        </a:spcBef>
        <a:buFont typeface="Arial"/>
        <a:buChar char="•"/>
        <a:defRPr sz="1968" kern="1200">
          <a:solidFill>
            <a:schemeClr val="tx1"/>
          </a:solidFill>
          <a:latin typeface="+mn-lt"/>
          <a:ea typeface="+mn-ea"/>
          <a:cs typeface="+mn-cs"/>
        </a:defRPr>
      </a:lvl7pPr>
      <a:lvl8pPr marL="3345668" indent="-223044" algn="l" defTabSz="446089" rtl="0" eaLnBrk="1" latinLnBrk="0" hangingPunct="1">
        <a:spcBef>
          <a:spcPct val="20000"/>
        </a:spcBef>
        <a:buFont typeface="Arial"/>
        <a:buChar char="•"/>
        <a:defRPr sz="1968" kern="1200">
          <a:solidFill>
            <a:schemeClr val="tx1"/>
          </a:solidFill>
          <a:latin typeface="+mn-lt"/>
          <a:ea typeface="+mn-ea"/>
          <a:cs typeface="+mn-cs"/>
        </a:defRPr>
      </a:lvl8pPr>
      <a:lvl9pPr marL="3791757" indent="-223044" algn="l" defTabSz="446089" rtl="0" eaLnBrk="1" latinLnBrk="0" hangingPunct="1">
        <a:spcBef>
          <a:spcPct val="20000"/>
        </a:spcBef>
        <a:buFont typeface="Arial"/>
        <a:buChar char="•"/>
        <a:defRPr sz="196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46089" rtl="0" eaLnBrk="1" latinLnBrk="0" hangingPunct="1">
        <a:defRPr sz="1797" kern="1200">
          <a:solidFill>
            <a:schemeClr val="tx1"/>
          </a:solidFill>
          <a:latin typeface="+mn-lt"/>
          <a:ea typeface="+mn-ea"/>
          <a:cs typeface="+mn-cs"/>
        </a:defRPr>
      </a:lvl1pPr>
      <a:lvl2pPr marL="446089" algn="l" defTabSz="446089" rtl="0" eaLnBrk="1" latinLnBrk="0" hangingPunct="1">
        <a:defRPr sz="1797" kern="1200">
          <a:solidFill>
            <a:schemeClr val="tx1"/>
          </a:solidFill>
          <a:latin typeface="+mn-lt"/>
          <a:ea typeface="+mn-ea"/>
          <a:cs typeface="+mn-cs"/>
        </a:defRPr>
      </a:lvl2pPr>
      <a:lvl3pPr marL="892178" algn="l" defTabSz="446089" rtl="0" eaLnBrk="1" latinLnBrk="0" hangingPunct="1">
        <a:defRPr sz="1797" kern="1200">
          <a:solidFill>
            <a:schemeClr val="tx1"/>
          </a:solidFill>
          <a:latin typeface="+mn-lt"/>
          <a:ea typeface="+mn-ea"/>
          <a:cs typeface="+mn-cs"/>
        </a:defRPr>
      </a:lvl3pPr>
      <a:lvl4pPr marL="1338267" algn="l" defTabSz="446089" rtl="0" eaLnBrk="1" latinLnBrk="0" hangingPunct="1">
        <a:defRPr sz="1797" kern="1200">
          <a:solidFill>
            <a:schemeClr val="tx1"/>
          </a:solidFill>
          <a:latin typeface="+mn-lt"/>
          <a:ea typeface="+mn-ea"/>
          <a:cs typeface="+mn-cs"/>
        </a:defRPr>
      </a:lvl4pPr>
      <a:lvl5pPr marL="1784356" algn="l" defTabSz="446089" rtl="0" eaLnBrk="1" latinLnBrk="0" hangingPunct="1">
        <a:defRPr sz="1797" kern="1200">
          <a:solidFill>
            <a:schemeClr val="tx1"/>
          </a:solidFill>
          <a:latin typeface="+mn-lt"/>
          <a:ea typeface="+mn-ea"/>
          <a:cs typeface="+mn-cs"/>
        </a:defRPr>
      </a:lvl5pPr>
      <a:lvl6pPr marL="2230445" algn="l" defTabSz="446089" rtl="0" eaLnBrk="1" latinLnBrk="0" hangingPunct="1">
        <a:defRPr sz="1797" kern="1200">
          <a:solidFill>
            <a:schemeClr val="tx1"/>
          </a:solidFill>
          <a:latin typeface="+mn-lt"/>
          <a:ea typeface="+mn-ea"/>
          <a:cs typeface="+mn-cs"/>
        </a:defRPr>
      </a:lvl6pPr>
      <a:lvl7pPr marL="2676534" algn="l" defTabSz="446089" rtl="0" eaLnBrk="1" latinLnBrk="0" hangingPunct="1">
        <a:defRPr sz="1797" kern="1200">
          <a:solidFill>
            <a:schemeClr val="tx1"/>
          </a:solidFill>
          <a:latin typeface="+mn-lt"/>
          <a:ea typeface="+mn-ea"/>
          <a:cs typeface="+mn-cs"/>
        </a:defRPr>
      </a:lvl7pPr>
      <a:lvl8pPr marL="3122623" algn="l" defTabSz="446089" rtl="0" eaLnBrk="1" latinLnBrk="0" hangingPunct="1">
        <a:defRPr sz="1797" kern="1200">
          <a:solidFill>
            <a:schemeClr val="tx1"/>
          </a:solidFill>
          <a:latin typeface="+mn-lt"/>
          <a:ea typeface="+mn-ea"/>
          <a:cs typeface="+mn-cs"/>
        </a:defRPr>
      </a:lvl8pPr>
      <a:lvl9pPr marL="3568712" algn="l" defTabSz="446089" rtl="0" eaLnBrk="1" latinLnBrk="0" hangingPunct="1">
        <a:defRPr sz="179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jpg"/><Relationship Id="rId3" Type="http://schemas.openxmlformats.org/officeDocument/2006/relationships/image" Target="../media/image23.jpg"/><Relationship Id="rId7" Type="http://schemas.openxmlformats.org/officeDocument/2006/relationships/image" Target="../media/image99.jp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8.jpg"/><Relationship Id="rId11" Type="http://schemas.openxmlformats.org/officeDocument/2006/relationships/image" Target="../media/image103.jpg"/><Relationship Id="rId5" Type="http://schemas.openxmlformats.org/officeDocument/2006/relationships/image" Target="../media/image97.png"/><Relationship Id="rId10" Type="http://schemas.openxmlformats.org/officeDocument/2006/relationships/image" Target="../media/image102.png"/><Relationship Id="rId4" Type="http://schemas.openxmlformats.org/officeDocument/2006/relationships/image" Target="../media/image96.jpg"/><Relationship Id="rId9" Type="http://schemas.openxmlformats.org/officeDocument/2006/relationships/image" Target="../media/image101.jpg"/></Relationships>
</file>

<file path=ppt/slides/_rels/slide10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8.png"/><Relationship Id="rId3" Type="http://schemas.openxmlformats.org/officeDocument/2006/relationships/image" Target="../media/image23.jpg"/><Relationship Id="rId7" Type="http://schemas.openxmlformats.org/officeDocument/2006/relationships/image" Target="../media/image107.pn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6.png"/><Relationship Id="rId5" Type="http://schemas.openxmlformats.org/officeDocument/2006/relationships/image" Target="../media/image105.png"/><Relationship Id="rId4" Type="http://schemas.openxmlformats.org/officeDocument/2006/relationships/image" Target="../media/image104.jpg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1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1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pn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jpg"/><Relationship Id="rId5" Type="http://schemas.openxmlformats.org/officeDocument/2006/relationships/image" Target="../media/image111.png"/><Relationship Id="rId4" Type="http://schemas.openxmlformats.org/officeDocument/2006/relationships/image" Target="../media/image110.wmf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wmf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jpg"/><Relationship Id="rId5" Type="http://schemas.openxmlformats.org/officeDocument/2006/relationships/image" Target="../media/image114.png"/><Relationship Id="rId4" Type="http://schemas.openxmlformats.org/officeDocument/2006/relationships/image" Target="../media/image113.wmf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jpe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jpg"/><Relationship Id="rId5" Type="http://schemas.openxmlformats.org/officeDocument/2006/relationships/image" Target="../media/image117.png"/><Relationship Id="rId4" Type="http://schemas.openxmlformats.org/officeDocument/2006/relationships/image" Target="../media/image116.wmf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jpeg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jpg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wmf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jpg"/><Relationship Id="rId4" Type="http://schemas.openxmlformats.org/officeDocument/2006/relationships/image" Target="../media/image119.png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jpeg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jpg"/></Relationships>
</file>

<file path=ppt/slides/_rels/slide1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4.png"/><Relationship Id="rId3" Type="http://schemas.openxmlformats.org/officeDocument/2006/relationships/image" Target="../media/image120.jpeg"/><Relationship Id="rId7" Type="http://schemas.openxmlformats.org/officeDocument/2006/relationships/image" Target="../media/image123.jpg"/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2.png"/><Relationship Id="rId5" Type="http://schemas.openxmlformats.org/officeDocument/2006/relationships/image" Target="../media/image121.jpg"/><Relationship Id="rId4" Type="http://schemas.openxmlformats.org/officeDocument/2006/relationships/image" Target="../media/image23.jpg"/><Relationship Id="rId9" Type="http://schemas.openxmlformats.org/officeDocument/2006/relationships/image" Target="../media/image14.jpg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1.xml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1.xml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1.xml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1.xml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1.xml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1.xml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1.xml"/></Relationships>
</file>

<file path=ppt/slides/_rels/slide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6.jpg"/><Relationship Id="rId4" Type="http://schemas.openxmlformats.org/officeDocument/2006/relationships/image" Target="../media/image125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7" Type="http://schemas.openxmlformats.org/officeDocument/2006/relationships/image" Target="../media/image16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4.xml"/></Relationships>
</file>

<file path=ppt/slides/_rels/slide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1.xml"/></Relationships>
</file>

<file path=ppt/slides/_rels/slide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1.xml"/></Relationships>
</file>

<file path=ppt/slides/_rels/slide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1.xml"/></Relationships>
</file>

<file path=ppt/slides/_rels/slide1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1.xml"/></Relationships>
</file>

<file path=ppt/slides/_rels/slide1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1.xml"/></Relationships>
</file>

<file path=ppt/slides/_rels/slide1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1.xml"/></Relationships>
</file>

<file path=ppt/slides/_rels/slide1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9.jpg"/><Relationship Id="rId3" Type="http://schemas.openxmlformats.org/officeDocument/2006/relationships/image" Target="../media/image24.png"/><Relationship Id="rId7" Type="http://schemas.openxmlformats.org/officeDocument/2006/relationships/image" Target="../media/image100.jpg"/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3.jpg"/><Relationship Id="rId11" Type="http://schemas.openxmlformats.org/officeDocument/2006/relationships/image" Target="../media/image131.png"/><Relationship Id="rId5" Type="http://schemas.openxmlformats.org/officeDocument/2006/relationships/image" Target="../media/image128.png"/><Relationship Id="rId10" Type="http://schemas.openxmlformats.org/officeDocument/2006/relationships/image" Target="../media/image130.png"/><Relationship Id="rId4" Type="http://schemas.openxmlformats.org/officeDocument/2006/relationships/image" Target="../media/image127.jpg"/><Relationship Id="rId9" Type="http://schemas.openxmlformats.org/officeDocument/2006/relationships/image" Target="../media/image104.jpg"/></Relationships>
</file>

<file path=ppt/slides/_rels/slide1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97.xml"/><Relationship Id="rId1" Type="http://schemas.openxmlformats.org/officeDocument/2006/relationships/slideLayout" Target="../slideLayouts/slideLayout1.xml"/></Relationships>
</file>

<file path=ppt/slides/_rels/slide1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98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2.png"/><Relationship Id="rId2" Type="http://schemas.openxmlformats.org/officeDocument/2006/relationships/notesSlide" Target="../notesSlides/notesSlide9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134.png"/><Relationship Id="rId4" Type="http://schemas.openxmlformats.org/officeDocument/2006/relationships/image" Target="../media/image133.png"/></Relationships>
</file>

<file path=ppt/slides/_rels/slide1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5.wmf"/><Relationship Id="rId2" Type="http://schemas.openxmlformats.org/officeDocument/2006/relationships/notesSlide" Target="../notesSlides/notesSlide10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6.png"/><Relationship Id="rId4" Type="http://schemas.openxmlformats.org/officeDocument/2006/relationships/image" Target="../media/image24.png"/></Relationships>
</file>

<file path=ppt/slides/_rels/slide1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7.wmf"/><Relationship Id="rId2" Type="http://schemas.openxmlformats.org/officeDocument/2006/relationships/notesSlide" Target="../notesSlides/notesSlide10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6.png"/><Relationship Id="rId4" Type="http://schemas.openxmlformats.org/officeDocument/2006/relationships/image" Target="../media/image24.png"/></Relationships>
</file>

<file path=ppt/slides/_rels/slide1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6.png"/><Relationship Id="rId2" Type="http://schemas.openxmlformats.org/officeDocument/2006/relationships/notesSlide" Target="../notesSlides/notesSlide10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png"/><Relationship Id="rId4" Type="http://schemas.openxmlformats.org/officeDocument/2006/relationships/image" Target="../media/image138.png"/></Relationships>
</file>

<file path=ppt/slides/_rels/slide1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03.xml"/><Relationship Id="rId1" Type="http://schemas.openxmlformats.org/officeDocument/2006/relationships/slideLayout" Target="../slideLayouts/slideLayout1.xml"/></Relationships>
</file>

<file path=ppt/slides/_rels/slide1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04.xml"/><Relationship Id="rId1" Type="http://schemas.openxmlformats.org/officeDocument/2006/relationships/slideLayout" Target="../slideLayouts/slideLayout1.xml"/></Relationships>
</file>

<file path=ppt/slides/_rels/slide1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05.xml"/><Relationship Id="rId1" Type="http://schemas.openxmlformats.org/officeDocument/2006/relationships/slideLayout" Target="../slideLayouts/slideLayout1.xml"/></Relationships>
</file>

<file path=ppt/slides/_rels/slide1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06.xml"/><Relationship Id="rId1" Type="http://schemas.openxmlformats.org/officeDocument/2006/relationships/slideLayout" Target="../slideLayouts/slideLayout1.xml"/></Relationships>
</file>

<file path=ppt/slides/_rels/slide1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07.xml"/><Relationship Id="rId1" Type="http://schemas.openxmlformats.org/officeDocument/2006/relationships/slideLayout" Target="../slideLayouts/slideLayout1.xml"/></Relationships>
</file>

<file path=ppt/slides/_rels/slide1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08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09.xml"/><Relationship Id="rId1" Type="http://schemas.openxmlformats.org/officeDocument/2006/relationships/slideLayout" Target="../slideLayouts/slideLayout1.xml"/></Relationships>
</file>

<file path=ppt/slides/_rels/slide1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10.xml"/><Relationship Id="rId1" Type="http://schemas.openxmlformats.org/officeDocument/2006/relationships/slideLayout" Target="../slideLayouts/slideLayout1.xml"/></Relationships>
</file>

<file path=ppt/slides/_rels/slide1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3.jpg"/><Relationship Id="rId3" Type="http://schemas.openxmlformats.org/officeDocument/2006/relationships/image" Target="../media/image125.jpg"/><Relationship Id="rId7" Type="http://schemas.openxmlformats.org/officeDocument/2006/relationships/image" Target="../media/image142.jpg"/><Relationship Id="rId2" Type="http://schemas.openxmlformats.org/officeDocument/2006/relationships/notesSlide" Target="../notesSlides/notesSlide1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1.jpg"/><Relationship Id="rId5" Type="http://schemas.openxmlformats.org/officeDocument/2006/relationships/image" Target="../media/image140.jpg"/><Relationship Id="rId10" Type="http://schemas.openxmlformats.org/officeDocument/2006/relationships/image" Target="../media/image144.png"/><Relationship Id="rId4" Type="http://schemas.openxmlformats.org/officeDocument/2006/relationships/image" Target="../media/image139.png"/><Relationship Id="rId9" Type="http://schemas.openxmlformats.org/officeDocument/2006/relationships/image" Target="../media/image24.png"/></Relationships>
</file>

<file path=ppt/slides/_rels/slide1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0.jpeg"/><Relationship Id="rId3" Type="http://schemas.openxmlformats.org/officeDocument/2006/relationships/image" Target="../media/image145.gif"/><Relationship Id="rId7" Type="http://schemas.openxmlformats.org/officeDocument/2006/relationships/image" Target="../media/image149.wmf"/><Relationship Id="rId2" Type="http://schemas.openxmlformats.org/officeDocument/2006/relationships/notesSlide" Target="../notesSlides/notesSlide1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8.jpeg"/><Relationship Id="rId5" Type="http://schemas.openxmlformats.org/officeDocument/2006/relationships/image" Target="../media/image147.wmf"/><Relationship Id="rId4" Type="http://schemas.openxmlformats.org/officeDocument/2006/relationships/image" Target="../media/image146.png"/><Relationship Id="rId9" Type="http://schemas.openxmlformats.org/officeDocument/2006/relationships/image" Target="../media/image24.png"/></Relationships>
</file>

<file path=ppt/slides/_rels/slide1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5.gif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8.jpeg"/><Relationship Id="rId5" Type="http://schemas.openxmlformats.org/officeDocument/2006/relationships/image" Target="../media/image147.wmf"/><Relationship Id="rId4" Type="http://schemas.openxmlformats.org/officeDocument/2006/relationships/image" Target="../media/image146.png"/></Relationships>
</file>

<file path=ppt/slides/_rels/slide1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6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2.png"/><Relationship Id="rId5" Type="http://schemas.openxmlformats.org/officeDocument/2006/relationships/image" Target="../media/image151.wmf"/><Relationship Id="rId4" Type="http://schemas.openxmlformats.org/officeDocument/2006/relationships/image" Target="../media/image147.wmf"/></Relationships>
</file>

<file path=ppt/slides/_rels/slide1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45.gif"/><Relationship Id="rId7" Type="http://schemas.openxmlformats.org/officeDocument/2006/relationships/image" Target="../media/image148.jpeg"/><Relationship Id="rId2" Type="http://schemas.openxmlformats.org/officeDocument/2006/relationships/notesSlide" Target="../notesSlides/notesSlide1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1.wmf"/><Relationship Id="rId5" Type="http://schemas.openxmlformats.org/officeDocument/2006/relationships/image" Target="../media/image147.wmf"/><Relationship Id="rId4" Type="http://schemas.openxmlformats.org/officeDocument/2006/relationships/image" Target="../media/image146.png"/></Relationships>
</file>

<file path=ppt/slides/_rels/slide1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16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w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jpg"/><Relationship Id="rId5" Type="http://schemas.openxmlformats.org/officeDocument/2006/relationships/image" Target="../media/image27.jpg"/><Relationship Id="rId4" Type="http://schemas.openxmlformats.org/officeDocument/2006/relationships/image" Target="../media/image26.jp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jpg"/><Relationship Id="rId4" Type="http://schemas.openxmlformats.org/officeDocument/2006/relationships/image" Target="../media/image24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jpg"/><Relationship Id="rId5" Type="http://schemas.openxmlformats.org/officeDocument/2006/relationships/image" Target="../media/image29.jpg"/><Relationship Id="rId4" Type="http://schemas.openxmlformats.org/officeDocument/2006/relationships/image" Target="../media/image24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jpg"/><Relationship Id="rId5" Type="http://schemas.openxmlformats.org/officeDocument/2006/relationships/image" Target="../media/image31.jpg"/><Relationship Id="rId4" Type="http://schemas.openxmlformats.org/officeDocument/2006/relationships/image" Target="../media/image24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jpe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6.jpe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7.jpe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8.jpe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9.jpe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44.jp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/Relationships>
</file>

<file path=ppt/slides/_rels/slide7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g"/><Relationship Id="rId3" Type="http://schemas.openxmlformats.org/officeDocument/2006/relationships/image" Target="../media/image40.png"/><Relationship Id="rId7" Type="http://schemas.openxmlformats.org/officeDocument/2006/relationships/image" Target="../media/image48.jpg"/><Relationship Id="rId12" Type="http://schemas.openxmlformats.org/officeDocument/2006/relationships/image" Target="../media/image53.jp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7.jpg"/><Relationship Id="rId11" Type="http://schemas.openxmlformats.org/officeDocument/2006/relationships/image" Target="../media/image52.jpg"/><Relationship Id="rId5" Type="http://schemas.openxmlformats.org/officeDocument/2006/relationships/image" Target="../media/image46.png"/><Relationship Id="rId10" Type="http://schemas.openxmlformats.org/officeDocument/2006/relationships/image" Target="../media/image51.png"/><Relationship Id="rId4" Type="http://schemas.openxmlformats.org/officeDocument/2006/relationships/image" Target="../media/image45.jpg"/><Relationship Id="rId9" Type="http://schemas.openxmlformats.org/officeDocument/2006/relationships/image" Target="../media/image50.pn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/Relationships>
</file>

<file path=ppt/slides/_rels/slide7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jpg"/><Relationship Id="rId13" Type="http://schemas.openxmlformats.org/officeDocument/2006/relationships/image" Target="../media/image63.jpeg"/><Relationship Id="rId3" Type="http://schemas.openxmlformats.org/officeDocument/2006/relationships/image" Target="../media/image54.png"/><Relationship Id="rId7" Type="http://schemas.openxmlformats.org/officeDocument/2006/relationships/image" Target="../media/image58.png"/><Relationship Id="rId12" Type="http://schemas.openxmlformats.org/officeDocument/2006/relationships/image" Target="../media/image49.jp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7.jpeg"/><Relationship Id="rId11" Type="http://schemas.openxmlformats.org/officeDocument/2006/relationships/image" Target="../media/image62.png"/><Relationship Id="rId5" Type="http://schemas.openxmlformats.org/officeDocument/2006/relationships/image" Target="../media/image56.jpeg"/><Relationship Id="rId15" Type="http://schemas.openxmlformats.org/officeDocument/2006/relationships/image" Target="../media/image40.png"/><Relationship Id="rId10" Type="http://schemas.openxmlformats.org/officeDocument/2006/relationships/image" Target="../media/image61.png"/><Relationship Id="rId4" Type="http://schemas.openxmlformats.org/officeDocument/2006/relationships/image" Target="../media/image55.png"/><Relationship Id="rId9" Type="http://schemas.openxmlformats.org/officeDocument/2006/relationships/image" Target="../media/image60.png"/><Relationship Id="rId14" Type="http://schemas.openxmlformats.org/officeDocument/2006/relationships/image" Target="../media/image64.jp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0.png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73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2.jpg"/><Relationship Id="rId5" Type="http://schemas.openxmlformats.org/officeDocument/2006/relationships/image" Target="../media/image71.jpg"/><Relationship Id="rId4" Type="http://schemas.openxmlformats.org/officeDocument/2006/relationships/image" Target="../media/image70.png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77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6.jpg"/><Relationship Id="rId5" Type="http://schemas.openxmlformats.org/officeDocument/2006/relationships/image" Target="../media/image75.jpg"/><Relationship Id="rId4" Type="http://schemas.openxmlformats.org/officeDocument/2006/relationships/image" Target="../media/image74.png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8.png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4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1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1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1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1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1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1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1.xml"/></Relationships>
</file>

<file path=ppt/slides/_rels/slide9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png"/><Relationship Id="rId3" Type="http://schemas.openxmlformats.org/officeDocument/2006/relationships/image" Target="../media/image23.jpg"/><Relationship Id="rId7" Type="http://schemas.openxmlformats.org/officeDocument/2006/relationships/image" Target="../media/image82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1.png"/><Relationship Id="rId11" Type="http://schemas.openxmlformats.org/officeDocument/2006/relationships/image" Target="../media/image86.png"/><Relationship Id="rId5" Type="http://schemas.openxmlformats.org/officeDocument/2006/relationships/image" Target="../media/image80.png"/><Relationship Id="rId10" Type="http://schemas.openxmlformats.org/officeDocument/2006/relationships/image" Target="../media/image85.png"/><Relationship Id="rId4" Type="http://schemas.openxmlformats.org/officeDocument/2006/relationships/image" Target="../media/image79.png"/><Relationship Id="rId9" Type="http://schemas.openxmlformats.org/officeDocument/2006/relationships/image" Target="../media/image84.png"/></Relationships>
</file>

<file path=ppt/slides/_rels/slide9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png"/><Relationship Id="rId3" Type="http://schemas.openxmlformats.org/officeDocument/2006/relationships/image" Target="../media/image23.jpg"/><Relationship Id="rId7" Type="http://schemas.openxmlformats.org/officeDocument/2006/relationships/image" Target="../media/image90.jpg"/><Relationship Id="rId12" Type="http://schemas.openxmlformats.org/officeDocument/2006/relationships/image" Target="../media/image95.jp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9.jpg"/><Relationship Id="rId11" Type="http://schemas.openxmlformats.org/officeDocument/2006/relationships/image" Target="../media/image94.jpg"/><Relationship Id="rId5" Type="http://schemas.openxmlformats.org/officeDocument/2006/relationships/image" Target="../media/image88.png"/><Relationship Id="rId10" Type="http://schemas.openxmlformats.org/officeDocument/2006/relationships/image" Target="../media/image93.png"/><Relationship Id="rId4" Type="http://schemas.openxmlformats.org/officeDocument/2006/relationships/image" Target="../media/image87.png"/><Relationship Id="rId9" Type="http://schemas.openxmlformats.org/officeDocument/2006/relationships/image" Target="../media/image9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itre 1"/>
          <p:cNvSpPr>
            <a:spLocks noGrp="1"/>
          </p:cNvSpPr>
          <p:nvPr>
            <p:ph type="ctrTitle"/>
          </p:nvPr>
        </p:nvSpPr>
        <p:spPr>
          <a:xfrm>
            <a:off x="3141351" y="3336175"/>
            <a:ext cx="5235586" cy="812905"/>
          </a:xfrm>
        </p:spPr>
        <p:txBody>
          <a:bodyPr/>
          <a:lstStyle/>
          <a:p>
            <a:r>
              <a:rPr lang="fr-FR" b="1" dirty="0">
                <a:solidFill>
                  <a:srgbClr val="000000"/>
                </a:solidFill>
              </a:rPr>
              <a:t>Code FIG </a:t>
            </a:r>
            <a:r>
              <a:rPr lang="fr-FR" b="1" dirty="0" smtClean="0">
                <a:solidFill>
                  <a:srgbClr val="000000"/>
                </a:solidFill>
              </a:rPr>
              <a:t>2017</a:t>
            </a:r>
            <a:endParaRPr lang="fr-FR" dirty="0"/>
          </a:p>
        </p:txBody>
      </p:sp>
      <p:sp>
        <p:nvSpPr>
          <p:cNvPr id="9218" name="Sous-titre 2"/>
          <p:cNvSpPr>
            <a:spLocks noGrp="1"/>
          </p:cNvSpPr>
          <p:nvPr>
            <p:ph type="subTitle" idx="1"/>
          </p:nvPr>
        </p:nvSpPr>
        <p:spPr>
          <a:xfrm>
            <a:off x="3141351" y="4410840"/>
            <a:ext cx="5235586" cy="890368"/>
          </a:xfrm>
        </p:spPr>
        <p:txBody>
          <a:bodyPr/>
          <a:lstStyle/>
          <a:p>
            <a:r>
              <a:rPr lang="fr-FR" dirty="0"/>
              <a:t>Généralités - CNGF Septembre 2016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179512" y="1124744"/>
            <a:ext cx="8712968" cy="5733256"/>
          </a:xfrm>
        </p:spPr>
        <p:txBody>
          <a:bodyPr/>
          <a:lstStyle/>
          <a:p>
            <a:pPr marL="342900" indent="-342900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fr-FR" sz="2400" b="1" dirty="0" smtClean="0"/>
              <a:t>Eléments gymniques :</a:t>
            </a:r>
          </a:p>
          <a:p>
            <a:pPr marL="352425" indent="-352425">
              <a:lnSpc>
                <a:spcPct val="100000"/>
              </a:lnSpc>
              <a:spcBef>
                <a:spcPts val="1800"/>
              </a:spcBef>
            </a:pPr>
            <a:r>
              <a:rPr lang="fr-FR" sz="2400" dirty="0" smtClean="0"/>
              <a:t>- Avec appel </a:t>
            </a:r>
            <a:r>
              <a:rPr lang="fr-FR" sz="2400" dirty="0"/>
              <a:t>un ou deux pieds avec la même position de jambe ex: </a:t>
            </a:r>
            <a:r>
              <a:rPr lang="fr-FR" sz="2400" dirty="0" smtClean="0"/>
              <a:t>cosaque</a:t>
            </a:r>
            <a:endParaRPr lang="fr-FR" sz="2400" b="1" dirty="0" smtClean="0"/>
          </a:p>
          <a:p>
            <a:pPr marL="352425" indent="-352425">
              <a:lnSpc>
                <a:spcPct val="100000"/>
              </a:lnSpc>
              <a:spcBef>
                <a:spcPts val="1800"/>
              </a:spcBef>
            </a:pPr>
            <a:r>
              <a:rPr lang="fr-FR" sz="2400" b="1" dirty="0" smtClean="0"/>
              <a:t>- </a:t>
            </a:r>
            <a:r>
              <a:rPr lang="fr-FR" sz="2400" dirty="0" smtClean="0"/>
              <a:t>Sont exécutés en position latérale ou transversale </a:t>
            </a:r>
            <a:r>
              <a:rPr lang="fr-FR" sz="2400" b="1" u="sng" dirty="0" smtClean="0"/>
              <a:t>(Poutre)</a:t>
            </a:r>
          </a:p>
          <a:p>
            <a:pPr marL="352425" indent="-352425" algn="just">
              <a:lnSpc>
                <a:spcPct val="100000"/>
              </a:lnSpc>
              <a:spcBef>
                <a:spcPts val="1800"/>
              </a:spcBef>
              <a:buFont typeface="Wingdings" panose="05000000000000000000" pitchFamily="2" charset="2"/>
              <a:buChar char="Ø"/>
            </a:pPr>
            <a:r>
              <a:rPr lang="fr-FR" sz="2400" dirty="0" smtClean="0">
                <a:solidFill>
                  <a:srgbClr val="FF0000"/>
                </a:solidFill>
              </a:rPr>
              <a:t>Les sauts exécutés en position latérale recevront un degré de valeur supérieur par rapport à la position transversale </a:t>
            </a:r>
          </a:p>
          <a:p>
            <a:pPr marL="352425" indent="-352425" algn="just">
              <a:lnSpc>
                <a:spcPct val="100000"/>
              </a:lnSpc>
              <a:spcBef>
                <a:spcPts val="1800"/>
              </a:spcBef>
              <a:buFont typeface="Wingdings" panose="05000000000000000000" pitchFamily="2" charset="2"/>
              <a:buChar char="Ø"/>
            </a:pPr>
            <a:r>
              <a:rPr lang="fr-FR" sz="2400" dirty="0" smtClean="0"/>
              <a:t>Les sauts départ en position latérale et terminés en position transversale (ou inversement) sont considérés comme des éléments exécutés en position transversale</a:t>
            </a:r>
          </a:p>
          <a:p>
            <a:pPr marL="720725" indent="-269875">
              <a:lnSpc>
                <a:spcPct val="100000"/>
              </a:lnSpc>
              <a:spcBef>
                <a:spcPts val="1800"/>
              </a:spcBef>
              <a:buFontTx/>
              <a:buChar char="-"/>
            </a:pPr>
            <a:endParaRPr lang="fr-FR" sz="2400" dirty="0"/>
          </a:p>
          <a:p>
            <a:pPr>
              <a:lnSpc>
                <a:spcPct val="80000"/>
              </a:lnSpc>
              <a:buFontTx/>
              <a:buNone/>
            </a:pPr>
            <a:endParaRPr lang="fr-FR" sz="2400" dirty="0"/>
          </a:p>
          <a:p>
            <a:pPr>
              <a:lnSpc>
                <a:spcPct val="80000"/>
              </a:lnSpc>
              <a:buFontTx/>
              <a:buNone/>
            </a:pPr>
            <a:endParaRPr lang="fr-FR" sz="1600" dirty="0"/>
          </a:p>
          <a:p>
            <a:pPr>
              <a:lnSpc>
                <a:spcPct val="80000"/>
              </a:lnSpc>
              <a:buFontTx/>
              <a:buChar char="-"/>
            </a:pPr>
            <a:endParaRPr lang="fr-FR" sz="1600" dirty="0"/>
          </a:p>
          <a:p>
            <a:pPr>
              <a:lnSpc>
                <a:spcPct val="80000"/>
              </a:lnSpc>
              <a:buFontTx/>
              <a:buNone/>
            </a:pPr>
            <a:r>
              <a:rPr lang="fr-FR" sz="1600" dirty="0"/>
              <a:t>. </a:t>
            </a:r>
          </a:p>
          <a:p>
            <a:pPr>
              <a:lnSpc>
                <a:spcPct val="80000"/>
              </a:lnSpc>
              <a:buFontTx/>
              <a:buNone/>
            </a:pPr>
            <a:endParaRPr lang="fr-FR" sz="1600" dirty="0"/>
          </a:p>
          <a:p>
            <a:pPr>
              <a:lnSpc>
                <a:spcPct val="80000"/>
              </a:lnSpc>
              <a:buFontTx/>
              <a:buNone/>
            </a:pPr>
            <a:endParaRPr lang="fr-FR" sz="1800" dirty="0">
              <a:solidFill>
                <a:srgbClr val="FF3300"/>
              </a:solidFill>
            </a:endParaRPr>
          </a:p>
        </p:txBody>
      </p:sp>
      <p:sp>
        <p:nvSpPr>
          <p:cNvPr id="4" name="Triangle isocèle 3"/>
          <p:cNvSpPr/>
          <p:nvPr/>
        </p:nvSpPr>
        <p:spPr>
          <a:xfrm>
            <a:off x="7308304" y="5229200"/>
            <a:ext cx="648717" cy="576064"/>
          </a:xfrm>
          <a:prstGeom prst="triangl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>
              <a:defRPr/>
            </a:pPr>
            <a:r>
              <a:rPr lang="fr-FR" sz="3200" dirty="0">
                <a:solidFill>
                  <a:schemeClr val="tx1"/>
                </a:solidFill>
                <a:cs typeface="Arial" charset="0"/>
              </a:rPr>
              <a:t>!</a:t>
            </a:r>
            <a:endParaRPr lang="fr-FR" dirty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99592" y="332656"/>
            <a:ext cx="74888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altLang="fr-FR" sz="2800" b="1" dirty="0">
                <a:solidFill>
                  <a:schemeClr val="bg1"/>
                </a:solidFill>
              </a:rPr>
              <a:t>Valeur de Difficulté (</a:t>
            </a:r>
            <a:r>
              <a:rPr lang="fr-FR" altLang="fr-FR" sz="2800" b="1" dirty="0" smtClean="0">
                <a:solidFill>
                  <a:schemeClr val="bg1"/>
                </a:solidFill>
              </a:rPr>
              <a:t>VD </a:t>
            </a:r>
            <a:r>
              <a:rPr lang="fr-FR" altLang="fr-FR" sz="2000" b="1" dirty="0" smtClean="0">
                <a:solidFill>
                  <a:schemeClr val="bg1"/>
                </a:solidFill>
              </a:rPr>
              <a:t>Identique </a:t>
            </a:r>
            <a:r>
              <a:rPr lang="fr-FR" altLang="fr-FR" sz="3200" b="1" dirty="0" smtClean="0">
                <a:solidFill>
                  <a:schemeClr val="bg1"/>
                </a:solidFill>
              </a:rPr>
              <a:t>)</a:t>
            </a:r>
            <a:endParaRPr lang="fr-FR" altLang="fr-FR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999057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84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4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4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84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84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84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"/>
          <p:cNvSpPr>
            <a:spLocks noGrp="1" noChangeArrowheads="1"/>
          </p:cNvSpPr>
          <p:nvPr>
            <p:ph type="title"/>
          </p:nvPr>
        </p:nvSpPr>
        <p:spPr>
          <a:xfrm>
            <a:off x="587808" y="278260"/>
            <a:ext cx="6288448" cy="77447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fr-FR" altLang="fr-FR" sz="2800" dirty="0" smtClean="0">
                <a:solidFill>
                  <a:schemeClr val="bg1"/>
                </a:solidFill>
              </a:rPr>
              <a:t>Newsletter n°39</a:t>
            </a:r>
            <a:endParaRPr lang="fr-FR" altLang="fr-FR" sz="2800" b="1" dirty="0">
              <a:solidFill>
                <a:schemeClr val="bg1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251520" y="1052736"/>
            <a:ext cx="52565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u="sng" dirty="0" smtClean="0"/>
              <a:t>Nouveaux éléments &amp; valeurs modifiées:</a:t>
            </a:r>
          </a:p>
          <a:p>
            <a:pPr marL="450850"/>
            <a:endParaRPr lang="fr-FR" sz="2400" u="sng" dirty="0"/>
          </a:p>
        </p:txBody>
      </p:sp>
      <p:sp>
        <p:nvSpPr>
          <p:cNvPr id="2" name="Rectangle 1"/>
          <p:cNvSpPr/>
          <p:nvPr/>
        </p:nvSpPr>
        <p:spPr>
          <a:xfrm>
            <a:off x="107504" y="1412776"/>
            <a:ext cx="8856984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2563" indent="-182563">
              <a:lnSpc>
                <a:spcPct val="80000"/>
              </a:lnSpc>
              <a:buFont typeface="Wingdings" panose="05000000000000000000" pitchFamily="2" charset="2"/>
              <a:buChar char="§"/>
            </a:pPr>
            <a:endParaRPr lang="fr-FR" sz="2000" dirty="0" smtClean="0">
              <a:cs typeface="Times New Roman" pitchFamily="18" charset="0"/>
            </a:endParaRPr>
          </a:p>
          <a:p>
            <a:pPr marL="182563" indent="-182563"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fr-FR" sz="2000" dirty="0" smtClean="0">
                <a:cs typeface="Times New Roman" pitchFamily="18" charset="0"/>
              </a:rPr>
              <a:t>Saut </a:t>
            </a:r>
            <a:r>
              <a:rPr lang="fr-FR" sz="2000" dirty="0">
                <a:cs typeface="Times New Roman" pitchFamily="18" charset="0"/>
              </a:rPr>
              <a:t>carpé </a:t>
            </a:r>
            <a:r>
              <a:rPr lang="fr-FR" sz="2000" dirty="0" smtClean="0">
                <a:cs typeface="Times New Roman" pitchFamily="18" charset="0"/>
              </a:rPr>
              <a:t>écart 1 Tr </a:t>
            </a:r>
            <a:r>
              <a:rPr lang="fr-FR" sz="2000" b="1" u="sng" dirty="0" smtClean="0">
                <a:cs typeface="Times New Roman" pitchFamily="18" charset="0"/>
              </a:rPr>
              <a:t>2,403 </a:t>
            </a:r>
            <a:r>
              <a:rPr lang="fr-FR" sz="2000" b="1" u="sng" dirty="0">
                <a:solidFill>
                  <a:srgbClr val="FF0000"/>
                </a:solidFill>
                <a:cs typeface="Times New Roman" pitchFamily="18" charset="0"/>
              </a:rPr>
              <a:t>devient </a:t>
            </a:r>
            <a:r>
              <a:rPr lang="fr-FR" sz="2000" b="1" u="sng" dirty="0" smtClean="0">
                <a:solidFill>
                  <a:srgbClr val="FF0000"/>
                </a:solidFill>
                <a:cs typeface="Times New Roman" pitchFamily="18" charset="0"/>
              </a:rPr>
              <a:t>2,303</a:t>
            </a:r>
          </a:p>
          <a:p>
            <a:pPr marL="182563" indent="-182563">
              <a:lnSpc>
                <a:spcPct val="80000"/>
              </a:lnSpc>
              <a:buFont typeface="Wingdings" panose="05000000000000000000" pitchFamily="2" charset="2"/>
              <a:buChar char="§"/>
            </a:pPr>
            <a:endParaRPr lang="fr-FR" sz="2000" b="1" u="sng" dirty="0">
              <a:solidFill>
                <a:srgbClr val="FF0000"/>
              </a:solidFill>
              <a:cs typeface="Times New Roman" pitchFamily="18" charset="0"/>
            </a:endParaRPr>
          </a:p>
          <a:p>
            <a:pPr marL="182563" indent="-182563"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fr-FR" sz="2000" dirty="0" smtClean="0">
                <a:cs typeface="Times New Roman" pitchFamily="18" charset="0"/>
              </a:rPr>
              <a:t>Saut fouetté Changement de jambe ½ Tr grand écart </a:t>
            </a:r>
            <a:r>
              <a:rPr lang="fr-FR" sz="2000" b="1" u="sng" dirty="0" smtClean="0">
                <a:cs typeface="Times New Roman" pitchFamily="18" charset="0"/>
              </a:rPr>
              <a:t>2,404 </a:t>
            </a:r>
            <a:r>
              <a:rPr lang="fr-FR" sz="2000" b="1" u="sng" dirty="0" smtClean="0">
                <a:solidFill>
                  <a:srgbClr val="FF0000"/>
                </a:solidFill>
                <a:cs typeface="Times New Roman" pitchFamily="18" charset="0"/>
              </a:rPr>
              <a:t>devient 2,301</a:t>
            </a:r>
          </a:p>
          <a:p>
            <a:pPr marL="182563" indent="-182563">
              <a:lnSpc>
                <a:spcPct val="80000"/>
              </a:lnSpc>
              <a:buFont typeface="Wingdings" panose="05000000000000000000" pitchFamily="2" charset="2"/>
              <a:buChar char="§"/>
            </a:pPr>
            <a:endParaRPr lang="fr-FR" sz="2000" b="1" u="sng" dirty="0">
              <a:solidFill>
                <a:srgbClr val="0070C0"/>
              </a:solidFill>
              <a:cs typeface="Times New Roman" pitchFamily="18" charset="0"/>
            </a:endParaRPr>
          </a:p>
          <a:p>
            <a:pPr marL="182563" indent="-182563"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fr-FR" sz="2000" dirty="0">
                <a:cs typeface="Times New Roman" pitchFamily="18" charset="0"/>
              </a:rPr>
              <a:t>Saut </a:t>
            </a:r>
            <a:r>
              <a:rPr lang="fr-FR" sz="2000" dirty="0" smtClean="0">
                <a:cs typeface="Times New Roman" pitchFamily="18" charset="0"/>
              </a:rPr>
              <a:t>enjambé ¼ Tr </a:t>
            </a:r>
            <a:r>
              <a:rPr lang="fr-FR" sz="2000" b="1" u="sng" dirty="0" smtClean="0">
                <a:cs typeface="Times New Roman" pitchFamily="18" charset="0"/>
              </a:rPr>
              <a:t>2,206 </a:t>
            </a:r>
            <a:r>
              <a:rPr lang="fr-FR" sz="2000" b="1" u="sng" dirty="0">
                <a:solidFill>
                  <a:srgbClr val="FF0000"/>
                </a:solidFill>
                <a:cs typeface="Times New Roman" pitchFamily="18" charset="0"/>
              </a:rPr>
              <a:t>devient </a:t>
            </a:r>
            <a:r>
              <a:rPr lang="fr-FR" sz="2000" b="1" u="sng" dirty="0" smtClean="0">
                <a:solidFill>
                  <a:srgbClr val="FF0000"/>
                </a:solidFill>
                <a:cs typeface="Times New Roman" pitchFamily="18" charset="0"/>
              </a:rPr>
              <a:t>2,201</a:t>
            </a:r>
            <a:endParaRPr lang="fr-FR" sz="2000" b="1" u="sng" dirty="0">
              <a:solidFill>
                <a:srgbClr val="FF0000"/>
              </a:solidFill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endParaRPr lang="fr-FR" sz="2000" b="1" u="sng" dirty="0">
              <a:solidFill>
                <a:srgbClr val="0070C0"/>
              </a:solidFill>
              <a:cs typeface="Times New Roman" pitchFamily="18" charset="0"/>
            </a:endParaRPr>
          </a:p>
          <a:p>
            <a:pPr marL="182563" indent="-182563"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fr-FR" sz="2000" dirty="0" smtClean="0">
                <a:cs typeface="Times New Roman" pitchFamily="18" charset="0"/>
              </a:rPr>
              <a:t>Saut de mouton </a:t>
            </a:r>
            <a:r>
              <a:rPr lang="fr-FR" sz="2000" b="1" u="sng" dirty="0" smtClean="0">
                <a:cs typeface="Times New Roman" pitchFamily="18" charset="0"/>
              </a:rPr>
              <a:t>2,308 </a:t>
            </a:r>
            <a:r>
              <a:rPr lang="fr-FR" sz="2000" b="1" u="sng" dirty="0" smtClean="0">
                <a:solidFill>
                  <a:srgbClr val="FF0000"/>
                </a:solidFill>
                <a:cs typeface="Times New Roman" pitchFamily="18" charset="0"/>
              </a:rPr>
              <a:t>devient 2,408</a:t>
            </a:r>
          </a:p>
          <a:p>
            <a:pPr marL="182563" indent="-182563">
              <a:lnSpc>
                <a:spcPct val="80000"/>
              </a:lnSpc>
              <a:buFont typeface="Wingdings" panose="05000000000000000000" pitchFamily="2" charset="2"/>
              <a:buChar char="§"/>
            </a:pPr>
            <a:endParaRPr lang="fr-FR" sz="2000" b="1" u="sng" dirty="0">
              <a:cs typeface="Times New Roman" pitchFamily="18" charset="0"/>
            </a:endParaRPr>
          </a:p>
          <a:p>
            <a:pPr marL="182563" indent="-182563"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fr-FR" sz="2000" dirty="0" smtClean="0">
                <a:cs typeface="Times New Roman" pitchFamily="18" charset="0"/>
              </a:rPr>
              <a:t>Saut vertical 1 Tr</a:t>
            </a:r>
            <a:r>
              <a:rPr lang="fr-FR" sz="2000" b="1" u="sng" dirty="0" smtClean="0">
                <a:cs typeface="Times New Roman" pitchFamily="18" charset="0"/>
              </a:rPr>
              <a:t> 2,309 </a:t>
            </a:r>
            <a:r>
              <a:rPr lang="fr-FR" sz="2000" b="1" u="sng" dirty="0" smtClean="0">
                <a:solidFill>
                  <a:srgbClr val="FF0000"/>
                </a:solidFill>
                <a:cs typeface="Times New Roman" pitchFamily="18" charset="0"/>
              </a:rPr>
              <a:t>devient 2,209</a:t>
            </a:r>
          </a:p>
          <a:p>
            <a:pPr marL="182563" indent="-182563">
              <a:lnSpc>
                <a:spcPct val="80000"/>
              </a:lnSpc>
              <a:buFont typeface="Wingdings" panose="05000000000000000000" pitchFamily="2" charset="2"/>
              <a:buChar char="§"/>
            </a:pPr>
            <a:endParaRPr lang="fr-FR" sz="2000" b="1" u="sng" dirty="0">
              <a:cs typeface="Times New Roman" pitchFamily="18" charset="0"/>
            </a:endParaRPr>
          </a:p>
          <a:p>
            <a:pPr marL="182563" indent="-182563"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fr-FR" sz="2000" dirty="0">
                <a:cs typeface="Times New Roman" pitchFamily="18" charset="0"/>
              </a:rPr>
              <a:t>Saut vertical </a:t>
            </a:r>
            <a:r>
              <a:rPr lang="fr-FR" sz="2000" dirty="0" smtClean="0">
                <a:cs typeface="Times New Roman" pitchFamily="18" charset="0"/>
              </a:rPr>
              <a:t>1 ½ Tr</a:t>
            </a:r>
            <a:r>
              <a:rPr lang="fr-FR" sz="2000" b="1" u="sng" dirty="0" smtClean="0">
                <a:cs typeface="Times New Roman" pitchFamily="18" charset="0"/>
              </a:rPr>
              <a:t> 2,409 </a:t>
            </a:r>
            <a:r>
              <a:rPr lang="fr-FR" sz="2000" b="1" u="sng" dirty="0">
                <a:solidFill>
                  <a:srgbClr val="FF0000"/>
                </a:solidFill>
                <a:cs typeface="Times New Roman" pitchFamily="18" charset="0"/>
              </a:rPr>
              <a:t>devient </a:t>
            </a:r>
            <a:r>
              <a:rPr lang="fr-FR" sz="2000" b="1" u="sng" dirty="0" smtClean="0">
                <a:solidFill>
                  <a:srgbClr val="FF0000"/>
                </a:solidFill>
                <a:cs typeface="Times New Roman" pitchFamily="18" charset="0"/>
              </a:rPr>
              <a:t>2,309</a:t>
            </a:r>
          </a:p>
          <a:p>
            <a:pPr marL="182563" indent="-182563">
              <a:lnSpc>
                <a:spcPct val="80000"/>
              </a:lnSpc>
              <a:buFont typeface="Wingdings" panose="05000000000000000000" pitchFamily="2" charset="2"/>
              <a:buChar char="§"/>
            </a:pPr>
            <a:endParaRPr lang="fr-FR" sz="2000" b="1" u="sng" dirty="0">
              <a:solidFill>
                <a:srgbClr val="FF0000"/>
              </a:solidFill>
              <a:cs typeface="Times New Roman" pitchFamily="18" charset="0"/>
            </a:endParaRPr>
          </a:p>
          <a:p>
            <a:pPr marL="182563" indent="-182563"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fr-FR" sz="2000" b="1" u="sng" dirty="0" smtClean="0">
                <a:solidFill>
                  <a:srgbClr val="FF0000"/>
                </a:solidFill>
                <a:cs typeface="Times New Roman" pitchFamily="18" charset="0"/>
              </a:rPr>
              <a:t>Saut de chat supprimé</a:t>
            </a:r>
          </a:p>
          <a:p>
            <a:pPr marL="182563" indent="-182563">
              <a:lnSpc>
                <a:spcPct val="80000"/>
              </a:lnSpc>
              <a:buFont typeface="Wingdings" panose="05000000000000000000" pitchFamily="2" charset="2"/>
              <a:buChar char="§"/>
            </a:pPr>
            <a:endParaRPr lang="fr-FR" sz="2000" b="1" u="sng" dirty="0">
              <a:solidFill>
                <a:srgbClr val="FF0000"/>
              </a:solidFill>
              <a:cs typeface="Times New Roman" pitchFamily="18" charset="0"/>
            </a:endParaRPr>
          </a:p>
          <a:p>
            <a:pPr marL="182563" indent="-182563"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fr-FR" sz="2000" dirty="0" smtClean="0">
                <a:cs typeface="Times New Roman" pitchFamily="18" charset="0"/>
              </a:rPr>
              <a:t>Saut de chat ½ Tr</a:t>
            </a:r>
            <a:r>
              <a:rPr lang="fr-FR" sz="2000" b="1" u="sng" dirty="0" smtClean="0">
                <a:cs typeface="Times New Roman" pitchFamily="18" charset="0"/>
              </a:rPr>
              <a:t> 2,210 </a:t>
            </a:r>
            <a:r>
              <a:rPr lang="fr-FR" sz="2000" b="1" u="sng" dirty="0" smtClean="0">
                <a:solidFill>
                  <a:srgbClr val="FF0000"/>
                </a:solidFill>
                <a:cs typeface="Times New Roman" pitchFamily="18" charset="0"/>
              </a:rPr>
              <a:t>devient 2,110</a:t>
            </a:r>
            <a:endParaRPr lang="fr-FR" sz="2000" b="1" u="sng" dirty="0">
              <a:solidFill>
                <a:srgbClr val="FF0000"/>
              </a:solidFill>
              <a:cs typeface="Times New Roman" pitchFamily="18" charset="0"/>
            </a:endParaRPr>
          </a:p>
          <a:p>
            <a:pPr marL="182563" indent="-182563">
              <a:lnSpc>
                <a:spcPct val="80000"/>
              </a:lnSpc>
              <a:buFont typeface="Wingdings" panose="05000000000000000000" pitchFamily="2" charset="2"/>
              <a:buChar char="§"/>
            </a:pPr>
            <a:endParaRPr lang="fr-FR" sz="2000" b="1" u="sng" dirty="0">
              <a:cs typeface="Times New Roman" pitchFamily="18" charset="0"/>
            </a:endParaRPr>
          </a:p>
          <a:p>
            <a:pPr marL="182563" indent="-182563"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fr-FR" sz="2000" dirty="0">
                <a:cs typeface="Times New Roman" pitchFamily="18" charset="0"/>
              </a:rPr>
              <a:t>Saut de chat </a:t>
            </a:r>
            <a:r>
              <a:rPr lang="fr-FR" sz="2000" dirty="0" smtClean="0">
                <a:cs typeface="Times New Roman" pitchFamily="18" charset="0"/>
              </a:rPr>
              <a:t>1 </a:t>
            </a:r>
            <a:r>
              <a:rPr lang="fr-FR" sz="2000" dirty="0">
                <a:cs typeface="Times New Roman" pitchFamily="18" charset="0"/>
              </a:rPr>
              <a:t>Tr</a:t>
            </a:r>
            <a:r>
              <a:rPr lang="fr-FR" sz="2000" b="1" u="sng" dirty="0">
                <a:cs typeface="Times New Roman" pitchFamily="18" charset="0"/>
              </a:rPr>
              <a:t> </a:t>
            </a:r>
            <a:r>
              <a:rPr lang="fr-FR" sz="2000" b="1" u="sng" dirty="0" smtClean="0">
                <a:cs typeface="Times New Roman" pitchFamily="18" charset="0"/>
              </a:rPr>
              <a:t>2,310 </a:t>
            </a:r>
            <a:r>
              <a:rPr lang="fr-FR" sz="2000" b="1" u="sng" dirty="0">
                <a:solidFill>
                  <a:srgbClr val="FF0000"/>
                </a:solidFill>
                <a:cs typeface="Times New Roman" pitchFamily="18" charset="0"/>
              </a:rPr>
              <a:t>devient </a:t>
            </a:r>
            <a:r>
              <a:rPr lang="fr-FR" sz="2000" b="1" u="sng" dirty="0" smtClean="0">
                <a:solidFill>
                  <a:srgbClr val="FF0000"/>
                </a:solidFill>
                <a:cs typeface="Times New Roman" pitchFamily="18" charset="0"/>
              </a:rPr>
              <a:t>2,210</a:t>
            </a:r>
            <a:endParaRPr lang="fr-FR" sz="2000" b="1" u="sng" dirty="0">
              <a:solidFill>
                <a:srgbClr val="FF0000"/>
              </a:solidFill>
              <a:cs typeface="Times New Roman" pitchFamily="18" charset="0"/>
            </a:endParaRPr>
          </a:p>
          <a:p>
            <a:pPr marL="182563" indent="-182563">
              <a:lnSpc>
                <a:spcPct val="80000"/>
              </a:lnSpc>
              <a:buFont typeface="Wingdings" panose="05000000000000000000" pitchFamily="2" charset="2"/>
              <a:buChar char="§"/>
            </a:pPr>
            <a:endParaRPr lang="fr-FR" sz="2000" b="1" u="sng" dirty="0">
              <a:cs typeface="Times New Roman" pitchFamily="18" charset="0"/>
            </a:endParaRPr>
          </a:p>
          <a:p>
            <a:pPr marL="182563" indent="-182563">
              <a:lnSpc>
                <a:spcPct val="80000"/>
              </a:lnSpc>
              <a:buFont typeface="Wingdings" panose="05000000000000000000" pitchFamily="2" charset="2"/>
              <a:buChar char="§"/>
            </a:pPr>
            <a:endParaRPr lang="fr-FR" sz="2000" b="1" u="sng" dirty="0" smtClean="0"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endParaRPr lang="fr-FR" sz="2000" b="1" u="sng" dirty="0" smtClean="0">
              <a:cs typeface="Times New Roman" pitchFamily="18" charset="0"/>
            </a:endParaRPr>
          </a:p>
          <a:p>
            <a:pPr marL="182563" indent="-182563">
              <a:lnSpc>
                <a:spcPct val="80000"/>
              </a:lnSpc>
              <a:buFont typeface="Wingdings" panose="05000000000000000000" pitchFamily="2" charset="2"/>
              <a:buChar char="§"/>
            </a:pPr>
            <a:endParaRPr lang="fr-FR" sz="2000" b="1" u="sng" dirty="0">
              <a:cs typeface="Times New Roman" pitchFamily="18" charset="0"/>
            </a:endParaRPr>
          </a:p>
          <a:p>
            <a:pPr marL="182563" indent="-182563">
              <a:lnSpc>
                <a:spcPct val="80000"/>
              </a:lnSpc>
              <a:buFont typeface="Wingdings" panose="05000000000000000000" pitchFamily="2" charset="2"/>
              <a:buChar char="§"/>
            </a:pPr>
            <a:endParaRPr lang="fr-FR" sz="2000" dirty="0">
              <a:cs typeface="Times New Roman" pitchFamily="18" charset="0"/>
            </a:endParaRPr>
          </a:p>
          <a:p>
            <a:pPr marL="182563" indent="-182563">
              <a:lnSpc>
                <a:spcPct val="80000"/>
              </a:lnSpc>
              <a:buFont typeface="Wingdings" panose="05000000000000000000" pitchFamily="2" charset="2"/>
              <a:buChar char="§"/>
            </a:pPr>
            <a:endParaRPr lang="fr-FR" sz="2000" b="1" u="sng" dirty="0">
              <a:solidFill>
                <a:srgbClr val="FF0000"/>
              </a:solidFill>
              <a:cs typeface="Times New Roman" pitchFamily="18" charset="0"/>
            </a:endParaRPr>
          </a:p>
          <a:p>
            <a:pPr marL="182563" indent="-182563" eaLnBrk="1" hangingPunct="1">
              <a:lnSpc>
                <a:spcPct val="80000"/>
              </a:lnSpc>
              <a:buFont typeface="Wingdings" panose="05000000000000000000" pitchFamily="2" charset="2"/>
              <a:buChar char="§"/>
            </a:pPr>
            <a:endParaRPr lang="fr-FR" sz="2000" dirty="0">
              <a:cs typeface="Times New Roman" pitchFamily="18" charset="0"/>
            </a:endParaRP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342736"/>
            <a:ext cx="1224136" cy="709999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1483175"/>
            <a:ext cx="542925" cy="504825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9156" y="1721340"/>
            <a:ext cx="510584" cy="411516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2558802"/>
            <a:ext cx="695325" cy="438150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3067050"/>
            <a:ext cx="581025" cy="361950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3614737"/>
            <a:ext cx="466725" cy="371475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8792" y="4005064"/>
            <a:ext cx="569392" cy="478620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6527" y="4941168"/>
            <a:ext cx="786961" cy="524640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9504" y="5465808"/>
            <a:ext cx="771525" cy="48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287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"/>
          <p:cNvSpPr>
            <a:spLocks noGrp="1" noChangeArrowheads="1"/>
          </p:cNvSpPr>
          <p:nvPr>
            <p:ph type="title"/>
          </p:nvPr>
        </p:nvSpPr>
        <p:spPr>
          <a:xfrm>
            <a:off x="587808" y="278260"/>
            <a:ext cx="8376680" cy="77447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fr-FR" altLang="fr-FR" sz="2800" dirty="0" smtClean="0">
                <a:solidFill>
                  <a:schemeClr val="bg1"/>
                </a:solidFill>
              </a:rPr>
              <a:t>Newsletter n°39</a:t>
            </a:r>
            <a:endParaRPr lang="fr-FR" altLang="fr-FR" sz="2800" b="1" dirty="0">
              <a:solidFill>
                <a:schemeClr val="bg1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251520" y="1052736"/>
            <a:ext cx="52565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u="sng" dirty="0" smtClean="0"/>
              <a:t>Nouveaux éléments &amp; valeurs modifiées:</a:t>
            </a:r>
          </a:p>
          <a:p>
            <a:pPr marL="450850"/>
            <a:endParaRPr lang="fr-FR" sz="2400" u="sng" dirty="0"/>
          </a:p>
        </p:txBody>
      </p:sp>
      <p:sp>
        <p:nvSpPr>
          <p:cNvPr id="2" name="Rectangle 1"/>
          <p:cNvSpPr/>
          <p:nvPr/>
        </p:nvSpPr>
        <p:spPr>
          <a:xfrm>
            <a:off x="107504" y="1412776"/>
            <a:ext cx="8856984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2563" indent="-182563">
              <a:lnSpc>
                <a:spcPct val="80000"/>
              </a:lnSpc>
              <a:buFont typeface="Wingdings" panose="05000000000000000000" pitchFamily="2" charset="2"/>
              <a:buChar char="§"/>
            </a:pPr>
            <a:endParaRPr lang="fr-FR" sz="2000" dirty="0" smtClean="0">
              <a:cs typeface="Times New Roman" pitchFamily="18" charset="0"/>
            </a:endParaRPr>
          </a:p>
          <a:p>
            <a:pPr marL="182563" indent="-182563"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fr-FR" sz="2000" dirty="0" smtClean="0">
                <a:cs typeface="Times New Roman" pitchFamily="18" charset="0"/>
              </a:rPr>
              <a:t>Saut groupé ½ Tr </a:t>
            </a:r>
            <a:r>
              <a:rPr lang="fr-FR" sz="2000" b="1" u="sng" dirty="0" smtClean="0">
                <a:cs typeface="Times New Roman" pitchFamily="18" charset="0"/>
              </a:rPr>
              <a:t>2,211 </a:t>
            </a:r>
            <a:r>
              <a:rPr lang="fr-FR" sz="2000" b="1" u="sng" dirty="0">
                <a:solidFill>
                  <a:srgbClr val="FF0000"/>
                </a:solidFill>
                <a:cs typeface="Times New Roman" pitchFamily="18" charset="0"/>
              </a:rPr>
              <a:t>devient </a:t>
            </a:r>
            <a:r>
              <a:rPr lang="fr-FR" sz="2000" b="1" u="sng" dirty="0" smtClean="0">
                <a:solidFill>
                  <a:srgbClr val="FF0000"/>
                </a:solidFill>
                <a:cs typeface="Times New Roman" pitchFamily="18" charset="0"/>
              </a:rPr>
              <a:t>2,111</a:t>
            </a:r>
          </a:p>
          <a:p>
            <a:pPr marL="182563" indent="-182563">
              <a:lnSpc>
                <a:spcPct val="80000"/>
              </a:lnSpc>
              <a:buFont typeface="Wingdings" panose="05000000000000000000" pitchFamily="2" charset="2"/>
              <a:buChar char="§"/>
            </a:pPr>
            <a:endParaRPr lang="fr-FR" sz="2000" b="1" u="sng" dirty="0">
              <a:solidFill>
                <a:srgbClr val="FF0000"/>
              </a:solidFill>
              <a:cs typeface="Times New Roman" pitchFamily="18" charset="0"/>
            </a:endParaRPr>
          </a:p>
          <a:p>
            <a:pPr marL="182563" indent="-182563"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fr-FR" sz="2000" dirty="0" smtClean="0">
                <a:cs typeface="Times New Roman" pitchFamily="18" charset="0"/>
              </a:rPr>
              <a:t>Saut groupé 1 Tr </a:t>
            </a:r>
            <a:r>
              <a:rPr lang="fr-FR" sz="2000" b="1" u="sng" dirty="0" smtClean="0">
                <a:cs typeface="Times New Roman" pitchFamily="18" charset="0"/>
              </a:rPr>
              <a:t>2,311 </a:t>
            </a:r>
            <a:r>
              <a:rPr lang="fr-FR" sz="2000" b="1" u="sng" dirty="0" smtClean="0">
                <a:solidFill>
                  <a:srgbClr val="FF0000"/>
                </a:solidFill>
                <a:cs typeface="Times New Roman" pitchFamily="18" charset="0"/>
              </a:rPr>
              <a:t>devient 2,211</a:t>
            </a:r>
          </a:p>
          <a:p>
            <a:pPr marL="182563" indent="-182563">
              <a:lnSpc>
                <a:spcPct val="80000"/>
              </a:lnSpc>
              <a:buFont typeface="Wingdings" panose="05000000000000000000" pitchFamily="2" charset="2"/>
              <a:buChar char="§"/>
            </a:pPr>
            <a:endParaRPr lang="fr-FR" sz="2000" b="1" u="sng" dirty="0">
              <a:solidFill>
                <a:srgbClr val="0070C0"/>
              </a:solidFill>
              <a:cs typeface="Times New Roman" pitchFamily="18" charset="0"/>
            </a:endParaRPr>
          </a:p>
          <a:p>
            <a:pPr marL="182563" indent="-182563"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fr-FR" sz="2000" dirty="0">
                <a:cs typeface="Times New Roman" pitchFamily="18" charset="0"/>
              </a:rPr>
              <a:t>Saut </a:t>
            </a:r>
            <a:r>
              <a:rPr lang="fr-FR" sz="2000" dirty="0" smtClean="0">
                <a:cs typeface="Times New Roman" pitchFamily="18" charset="0"/>
              </a:rPr>
              <a:t>cosaque 1 Tr </a:t>
            </a:r>
            <a:r>
              <a:rPr lang="fr-FR" sz="2000" b="1" u="sng" dirty="0" smtClean="0">
                <a:cs typeface="Times New Roman" pitchFamily="18" charset="0"/>
              </a:rPr>
              <a:t>2,412 </a:t>
            </a:r>
            <a:r>
              <a:rPr lang="fr-FR" sz="2000" b="1" u="sng" dirty="0">
                <a:solidFill>
                  <a:srgbClr val="FF0000"/>
                </a:solidFill>
                <a:cs typeface="Times New Roman" pitchFamily="18" charset="0"/>
              </a:rPr>
              <a:t>devient </a:t>
            </a:r>
            <a:r>
              <a:rPr lang="fr-FR" sz="2000" b="1" u="sng" dirty="0" smtClean="0">
                <a:solidFill>
                  <a:srgbClr val="FF0000"/>
                </a:solidFill>
                <a:cs typeface="Times New Roman" pitchFamily="18" charset="0"/>
              </a:rPr>
              <a:t>2,312</a:t>
            </a:r>
            <a:endParaRPr lang="fr-FR" sz="2000" b="1" u="sng" dirty="0">
              <a:solidFill>
                <a:srgbClr val="FF0000"/>
              </a:solidFill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endParaRPr lang="fr-FR" sz="2000" b="1" u="sng" dirty="0">
              <a:solidFill>
                <a:srgbClr val="0070C0"/>
              </a:solidFill>
              <a:cs typeface="Times New Roman" pitchFamily="18" charset="0"/>
            </a:endParaRPr>
          </a:p>
          <a:p>
            <a:pPr marL="182563" indent="-182563"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fr-FR" sz="2000" dirty="0" smtClean="0">
                <a:cs typeface="Times New Roman" pitchFamily="18" charset="0"/>
              </a:rPr>
              <a:t>Roulade Av libre </a:t>
            </a:r>
            <a:r>
              <a:rPr lang="fr-FR" sz="2000" b="1" u="sng" dirty="0" smtClean="0">
                <a:cs typeface="Times New Roman" pitchFamily="18" charset="0"/>
              </a:rPr>
              <a:t>4,304 </a:t>
            </a:r>
            <a:r>
              <a:rPr lang="fr-FR" sz="2000" b="1" u="sng" dirty="0">
                <a:solidFill>
                  <a:srgbClr val="FF0000"/>
                </a:solidFill>
                <a:cs typeface="Times New Roman" pitchFamily="18" charset="0"/>
              </a:rPr>
              <a:t>devient </a:t>
            </a:r>
            <a:r>
              <a:rPr lang="fr-FR" sz="2000" b="1" u="sng" dirty="0" smtClean="0">
                <a:solidFill>
                  <a:srgbClr val="FF0000"/>
                </a:solidFill>
                <a:cs typeface="Times New Roman" pitchFamily="18" charset="0"/>
              </a:rPr>
              <a:t>4,204</a:t>
            </a:r>
            <a:endParaRPr lang="fr-FR" sz="2000" b="1" u="sng" dirty="0">
              <a:solidFill>
                <a:srgbClr val="FF0000"/>
              </a:solidFill>
              <a:cs typeface="Times New Roman" pitchFamily="18" charset="0"/>
            </a:endParaRPr>
          </a:p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fr-FR" sz="2000" b="1" u="sng" dirty="0" smtClean="0">
              <a:cs typeface="Times New Roman" pitchFamily="18" charset="0"/>
            </a:endParaRPr>
          </a:p>
          <a:p>
            <a:pPr marL="182563" indent="-182563"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fr-FR" sz="2000" dirty="0" smtClean="0">
                <a:cs typeface="Times New Roman" pitchFamily="18" charset="0"/>
              </a:rPr>
              <a:t>Saut cosaque </a:t>
            </a:r>
            <a:r>
              <a:rPr lang="fr-FR" sz="2000" b="1" u="sng" dirty="0" smtClean="0">
                <a:cs typeface="Times New Roman" pitchFamily="18" charset="0"/>
              </a:rPr>
              <a:t>2,105 </a:t>
            </a:r>
            <a:r>
              <a:rPr lang="fr-FR" sz="2000" b="1" u="sng" dirty="0" smtClean="0">
                <a:solidFill>
                  <a:srgbClr val="FF0000"/>
                </a:solidFill>
                <a:cs typeface="Times New Roman" pitchFamily="18" charset="0"/>
              </a:rPr>
              <a:t>devient 2,112</a:t>
            </a:r>
            <a:endParaRPr lang="fr-FR" sz="2000" b="1" u="sng" dirty="0">
              <a:solidFill>
                <a:srgbClr val="FF0000"/>
              </a:solidFill>
              <a:cs typeface="Times New Roman" pitchFamily="18" charset="0"/>
            </a:endParaRPr>
          </a:p>
          <a:p>
            <a:pPr marL="182563" indent="-182563">
              <a:lnSpc>
                <a:spcPct val="80000"/>
              </a:lnSpc>
              <a:buFont typeface="Wingdings" panose="05000000000000000000" pitchFamily="2" charset="2"/>
              <a:buChar char="§"/>
            </a:pPr>
            <a:endParaRPr lang="fr-FR" sz="2000" dirty="0">
              <a:cs typeface="Times New Roman" pitchFamily="18" charset="0"/>
            </a:endParaRPr>
          </a:p>
          <a:p>
            <a:pPr marL="182563" indent="-182563">
              <a:lnSpc>
                <a:spcPct val="80000"/>
              </a:lnSpc>
              <a:buFont typeface="Wingdings" panose="05000000000000000000" pitchFamily="2" charset="2"/>
              <a:buChar char="§"/>
            </a:pPr>
            <a:endParaRPr lang="fr-FR" sz="2000" b="1" u="sng" dirty="0">
              <a:solidFill>
                <a:srgbClr val="FF0000"/>
              </a:solidFill>
              <a:cs typeface="Times New Roman" pitchFamily="18" charset="0"/>
            </a:endParaRPr>
          </a:p>
          <a:p>
            <a:pPr marL="182563" indent="-182563" eaLnBrk="1" hangingPunct="1">
              <a:lnSpc>
                <a:spcPct val="80000"/>
              </a:lnSpc>
              <a:buFont typeface="Wingdings" panose="05000000000000000000" pitchFamily="2" charset="2"/>
              <a:buChar char="§"/>
            </a:pPr>
            <a:endParaRPr lang="fr-FR" sz="2000" dirty="0">
              <a:cs typeface="Times New Roman" pitchFamily="18" charset="0"/>
            </a:endParaRP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342736"/>
            <a:ext cx="1224136" cy="709999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9454" y="2060849"/>
            <a:ext cx="484634" cy="389176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556792"/>
            <a:ext cx="548688" cy="396274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0247" y="2564904"/>
            <a:ext cx="501873" cy="36004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018502"/>
            <a:ext cx="730218" cy="447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3540042"/>
            <a:ext cx="589522" cy="393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092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36089" y="1340768"/>
            <a:ext cx="8497887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fr-FR" sz="2000" dirty="0">
              <a:latin typeface="Calibri" pitchFamily="34" charset="0"/>
            </a:endParaRPr>
          </a:p>
          <a:p>
            <a:endParaRPr lang="fr-FR" sz="2000" dirty="0">
              <a:latin typeface="Calibri" pitchFamily="34" charset="0"/>
            </a:endParaRPr>
          </a:p>
          <a:p>
            <a:r>
              <a:rPr lang="fr-FR" sz="2000" dirty="0">
                <a:latin typeface="Calibri" pitchFamily="34" charset="0"/>
              </a:rPr>
              <a:t>  </a:t>
            </a:r>
          </a:p>
        </p:txBody>
      </p:sp>
      <p:graphicFrame>
        <p:nvGraphicFramePr>
          <p:cNvPr id="11" name="Tableau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3806959"/>
              </p:ext>
            </p:extLst>
          </p:nvPr>
        </p:nvGraphicFramePr>
        <p:xfrm>
          <a:off x="328290" y="2132856"/>
          <a:ext cx="8487420" cy="18722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4294"/>
                <a:gridCol w="1520996"/>
                <a:gridCol w="1448987"/>
                <a:gridCol w="1472990"/>
                <a:gridCol w="1380153"/>
              </a:tblGrid>
              <a:tr h="468052">
                <a:tc rowSpan="2">
                  <a:txBody>
                    <a:bodyPr/>
                    <a:lstStyle/>
                    <a:p>
                      <a:pPr algn="ctr"/>
                      <a:endParaRPr lang="fr-FR" dirty="0" smtClean="0"/>
                    </a:p>
                    <a:p>
                      <a:pPr algn="ctr"/>
                      <a:r>
                        <a:rPr lang="fr-FR" dirty="0" smtClean="0"/>
                        <a:t>Valorisation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+ 0,30 Pt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+ 0,60 Pt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+ 0,90 Pt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+ 1,20 Pt</a:t>
                      </a:r>
                      <a:endParaRPr lang="fr-FR" dirty="0"/>
                    </a:p>
                  </a:txBody>
                  <a:tcPr/>
                </a:tc>
              </a:tr>
              <a:tr h="468052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Note D comprise entre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Note D comprise entre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Note D comprise entre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Note D comprise entre</a:t>
                      </a:r>
                      <a:endParaRPr lang="fr-FR" sz="1200" dirty="0"/>
                    </a:p>
                  </a:txBody>
                  <a:tcPr/>
                </a:tc>
              </a:tr>
              <a:tr h="936104">
                <a:tc>
                  <a:txBody>
                    <a:bodyPr/>
                    <a:lstStyle/>
                    <a:p>
                      <a:pPr algn="ctr"/>
                      <a:endParaRPr lang="fr-FR" sz="2400" dirty="0" smtClean="0"/>
                    </a:p>
                    <a:p>
                      <a:pPr algn="ctr"/>
                      <a:r>
                        <a:rPr lang="fr-FR" sz="2400" dirty="0" smtClean="0"/>
                        <a:t>Poutre</a:t>
                      </a:r>
                      <a:endParaRPr lang="fr-F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 smtClean="0"/>
                    </a:p>
                    <a:p>
                      <a:r>
                        <a:rPr lang="fr-FR" dirty="0" smtClean="0"/>
                        <a:t>2,90 à 3,30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 smtClean="0"/>
                    </a:p>
                    <a:p>
                      <a:r>
                        <a:rPr lang="fr-FR" dirty="0" smtClean="0"/>
                        <a:t>3,40</a:t>
                      </a:r>
                      <a:r>
                        <a:rPr lang="fr-FR" baseline="0" dirty="0" smtClean="0"/>
                        <a:t> à 3,80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 smtClean="0"/>
                    </a:p>
                    <a:p>
                      <a:r>
                        <a:rPr lang="fr-FR" dirty="0" smtClean="0"/>
                        <a:t>3,90 à 4,30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 smtClean="0"/>
                    </a:p>
                    <a:p>
                      <a:r>
                        <a:rPr lang="fr-FR" dirty="0" smtClean="0"/>
                        <a:t>4,40 et +</a:t>
                      </a:r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" name="Imag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342736"/>
            <a:ext cx="1224136" cy="709999"/>
          </a:xfrm>
          <a:prstGeom prst="rect">
            <a:avLst/>
          </a:prstGeom>
        </p:spPr>
      </p:pic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603962" y="332657"/>
            <a:ext cx="8432534" cy="792087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fr-FR" altLang="fr-FR" sz="2000" dirty="0" smtClean="0">
                <a:solidFill>
                  <a:schemeClr val="bg1"/>
                </a:solidFill>
              </a:rPr>
              <a:t/>
            </a:r>
            <a:br>
              <a:rPr lang="fr-FR" altLang="fr-FR" sz="2000" dirty="0" smtClean="0">
                <a:solidFill>
                  <a:schemeClr val="bg1"/>
                </a:solidFill>
              </a:rPr>
            </a:br>
            <a:r>
              <a:rPr lang="fr-FR" altLang="fr-FR" sz="2400" dirty="0">
                <a:solidFill>
                  <a:schemeClr val="bg1"/>
                </a:solidFill>
              </a:rPr>
              <a:t>Bonification de la note D </a:t>
            </a:r>
            <a:r>
              <a:rPr lang="fr-FR" altLang="fr-FR" sz="2400" dirty="0" smtClean="0">
                <a:solidFill>
                  <a:schemeClr val="bg1"/>
                </a:solidFill>
              </a:rPr>
              <a:t/>
            </a:r>
            <a:br>
              <a:rPr lang="fr-FR" altLang="fr-FR" sz="2400" dirty="0" smtClean="0">
                <a:solidFill>
                  <a:schemeClr val="bg1"/>
                </a:solidFill>
              </a:rPr>
            </a:br>
            <a:r>
              <a:rPr lang="fr-FR" altLang="fr-FR" sz="2400" dirty="0" smtClean="0">
                <a:solidFill>
                  <a:schemeClr val="tx1"/>
                </a:solidFill>
              </a:rPr>
              <a:t>aménagement </a:t>
            </a:r>
            <a:r>
              <a:rPr lang="fr-FR" altLang="fr-FR" sz="2400" i="1" dirty="0" err="1" smtClean="0">
                <a:solidFill>
                  <a:schemeClr val="tx1"/>
                </a:solidFill>
              </a:rPr>
              <a:t>FSCf</a:t>
            </a:r>
            <a:r>
              <a:rPr lang="fr-FR" altLang="fr-FR" sz="2000" dirty="0">
                <a:solidFill>
                  <a:schemeClr val="tx1"/>
                </a:solidFill>
              </a:rPr>
              <a:t/>
            </a:r>
            <a:br>
              <a:rPr lang="fr-FR" altLang="fr-FR" sz="2000" dirty="0">
                <a:solidFill>
                  <a:schemeClr val="tx1"/>
                </a:solidFill>
              </a:rPr>
            </a:br>
            <a:endParaRPr lang="fr-FR" altLang="fr-FR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7435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"/>
          <p:cNvSpPr>
            <a:spLocks noGrp="1" noChangeArrowheads="1"/>
          </p:cNvSpPr>
          <p:nvPr>
            <p:ph type="title"/>
          </p:nvPr>
        </p:nvSpPr>
        <p:spPr>
          <a:xfrm>
            <a:off x="587808" y="350268"/>
            <a:ext cx="8376680" cy="77447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fr-FR" altLang="fr-FR" sz="2400" dirty="0" smtClean="0">
                <a:solidFill>
                  <a:schemeClr val="bg1"/>
                </a:solidFill>
              </a:rPr>
              <a:t>Exigences de composition (</a:t>
            </a:r>
            <a:r>
              <a:rPr lang="fr-FR" altLang="fr-FR" sz="2400" dirty="0" err="1" smtClean="0">
                <a:solidFill>
                  <a:schemeClr val="bg1"/>
                </a:solidFill>
              </a:rPr>
              <a:t>ec</a:t>
            </a:r>
            <a:r>
              <a:rPr lang="fr-FR" altLang="fr-FR" sz="2400" dirty="0" smtClean="0">
                <a:solidFill>
                  <a:schemeClr val="bg1"/>
                </a:solidFill>
              </a:rPr>
              <a:t>)</a:t>
            </a:r>
            <a:br>
              <a:rPr lang="fr-FR" altLang="fr-FR" sz="2400" dirty="0" smtClean="0">
                <a:solidFill>
                  <a:schemeClr val="bg1"/>
                </a:solidFill>
              </a:rPr>
            </a:br>
            <a:r>
              <a:rPr lang="fr-FR" altLang="fr-FR" sz="2400" dirty="0" smtClean="0">
                <a:solidFill>
                  <a:schemeClr val="tx1"/>
                </a:solidFill>
              </a:rPr>
              <a:t>aménagements </a:t>
            </a:r>
            <a:r>
              <a:rPr lang="fr-FR" altLang="fr-FR" sz="2400" i="1" dirty="0" smtClean="0">
                <a:solidFill>
                  <a:schemeClr val="tx1"/>
                </a:solidFill>
              </a:rPr>
              <a:t>FSCF</a:t>
            </a:r>
            <a:endParaRPr lang="fr-FR" altLang="fr-FR" sz="2400" b="1" i="1" dirty="0">
              <a:solidFill>
                <a:schemeClr val="tx1"/>
              </a:solidFill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251520" y="1268761"/>
            <a:ext cx="8712968" cy="4392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92075">
              <a:lnSpc>
                <a:spcPct val="80000"/>
              </a:lnSpc>
              <a:spcBef>
                <a:spcPts val="800"/>
              </a:spcBef>
            </a:pPr>
            <a:r>
              <a:rPr lang="fr-FR" sz="2400" b="1" u="sng" dirty="0" smtClean="0">
                <a:latin typeface="Calibri" pitchFamily="34" charset="0"/>
              </a:rPr>
              <a:t>Exigences de composition 2,00 Pts maxi</a:t>
            </a:r>
          </a:p>
          <a:p>
            <a:pPr marL="263525" indent="-263525">
              <a:lnSpc>
                <a:spcPct val="80000"/>
              </a:lnSpc>
              <a:spcBef>
                <a:spcPts val="800"/>
              </a:spcBef>
              <a:buFont typeface="Wingdings" pitchFamily="2" charset="2"/>
              <a:buAutoNum type="arabicParenR"/>
            </a:pPr>
            <a:r>
              <a:rPr lang="fr-FR" sz="2000" dirty="0" smtClean="0">
                <a:latin typeface="Calibri" pitchFamily="34" charset="0"/>
              </a:rPr>
              <a:t>Une </a:t>
            </a:r>
            <a:r>
              <a:rPr lang="fr-FR" sz="2000" dirty="0">
                <a:latin typeface="Calibri" pitchFamily="34" charset="0"/>
              </a:rPr>
              <a:t>liaison d’au moins 2 éléments gymniques différents dont un saut avec un écart de 180° (transversal ou latéral) ou écarté latéral</a:t>
            </a:r>
          </a:p>
          <a:p>
            <a:pPr marL="263525" indent="-263525">
              <a:lnSpc>
                <a:spcPct val="80000"/>
              </a:lnSpc>
              <a:spcBef>
                <a:spcPts val="800"/>
              </a:spcBef>
              <a:buFont typeface="Wingdings" pitchFamily="2" charset="2"/>
              <a:buAutoNum type="arabicParenR"/>
            </a:pPr>
            <a:r>
              <a:rPr lang="fr-FR" sz="2000" dirty="0">
                <a:latin typeface="Calibri" pitchFamily="34" charset="0"/>
              </a:rPr>
              <a:t>Tour (Groupe 3)</a:t>
            </a:r>
          </a:p>
          <a:p>
            <a:pPr marL="263525" indent="-263525">
              <a:lnSpc>
                <a:spcPct val="80000"/>
              </a:lnSpc>
              <a:spcBef>
                <a:spcPts val="800"/>
              </a:spcBef>
              <a:buFont typeface="Wingdings" pitchFamily="2" charset="2"/>
              <a:buAutoNum type="arabicParenR"/>
            </a:pPr>
            <a:r>
              <a:rPr lang="fr-FR" sz="2000" dirty="0">
                <a:latin typeface="Calibri" pitchFamily="34" charset="0"/>
              </a:rPr>
              <a:t>Une série acrobatique de minimum 2 éléments avec envol avec ou sans appui des mains dont 1 salto (les éléments peuvent être identiques)</a:t>
            </a:r>
          </a:p>
          <a:p>
            <a:pPr marL="263525" indent="-263525">
              <a:lnSpc>
                <a:spcPct val="80000"/>
              </a:lnSpc>
              <a:spcBef>
                <a:spcPts val="800"/>
              </a:spcBef>
            </a:pPr>
            <a:r>
              <a:rPr lang="fr-FR" sz="2000" dirty="0">
                <a:latin typeface="Calibri" pitchFamily="34" charset="0"/>
              </a:rPr>
              <a:t> </a:t>
            </a:r>
            <a:r>
              <a:rPr lang="fr-FR" sz="2000" dirty="0" smtClean="0">
                <a:latin typeface="Calibri" pitchFamily="34" charset="0"/>
              </a:rPr>
              <a:t>   </a:t>
            </a:r>
            <a:r>
              <a:rPr lang="fr-FR" sz="2000" b="1" dirty="0" smtClean="0">
                <a:solidFill>
                  <a:srgbClr val="0070C0"/>
                </a:solidFill>
                <a:latin typeface="Calibri" pitchFamily="34" charset="0"/>
              </a:rPr>
              <a:t>Une </a:t>
            </a:r>
            <a:r>
              <a:rPr lang="fr-FR" sz="2000" b="1" dirty="0">
                <a:solidFill>
                  <a:srgbClr val="0070C0"/>
                </a:solidFill>
                <a:latin typeface="Calibri" pitchFamily="34" charset="0"/>
              </a:rPr>
              <a:t>série acrobatique de minimum 2 éléments avec envol </a:t>
            </a:r>
            <a:r>
              <a:rPr lang="fr-FR" sz="2000" b="1" dirty="0" smtClean="0">
                <a:solidFill>
                  <a:srgbClr val="0070C0"/>
                </a:solidFill>
                <a:latin typeface="Calibri" pitchFamily="34" charset="0"/>
              </a:rPr>
              <a:t>et appui </a:t>
            </a:r>
            <a:r>
              <a:rPr lang="fr-FR" sz="2000" b="1" dirty="0">
                <a:solidFill>
                  <a:srgbClr val="0070C0"/>
                </a:solidFill>
                <a:latin typeface="Calibri" pitchFamily="34" charset="0"/>
              </a:rPr>
              <a:t>des </a:t>
            </a:r>
            <a:r>
              <a:rPr lang="fr-FR" sz="2000" b="1" dirty="0" smtClean="0">
                <a:solidFill>
                  <a:srgbClr val="0070C0"/>
                </a:solidFill>
                <a:latin typeface="Calibri" pitchFamily="34" charset="0"/>
              </a:rPr>
              <a:t>mains     ( les éléments </a:t>
            </a:r>
            <a:r>
              <a:rPr lang="fr-FR" sz="2000" b="1" dirty="0">
                <a:solidFill>
                  <a:srgbClr val="0070C0"/>
                </a:solidFill>
                <a:latin typeface="Calibri" pitchFamily="34" charset="0"/>
              </a:rPr>
              <a:t>peuvent être </a:t>
            </a:r>
            <a:r>
              <a:rPr lang="fr-FR" sz="2000" b="1" dirty="0" smtClean="0">
                <a:solidFill>
                  <a:srgbClr val="0070C0"/>
                </a:solidFill>
                <a:latin typeface="Calibri" pitchFamily="34" charset="0"/>
              </a:rPr>
              <a:t>identiques) 0,30 Pt</a:t>
            </a:r>
            <a:endParaRPr lang="fr-FR" sz="2000" b="1" dirty="0">
              <a:solidFill>
                <a:srgbClr val="0070C0"/>
              </a:solidFill>
              <a:latin typeface="Calibri" pitchFamily="34" charset="0"/>
            </a:endParaRPr>
          </a:p>
          <a:p>
            <a:pPr marL="263525" indent="-263525">
              <a:lnSpc>
                <a:spcPct val="80000"/>
              </a:lnSpc>
              <a:spcBef>
                <a:spcPts val="800"/>
              </a:spcBef>
            </a:pPr>
            <a:r>
              <a:rPr lang="fr-FR" sz="2000" dirty="0" smtClean="0">
                <a:latin typeface="Calibri" pitchFamily="34" charset="0"/>
              </a:rPr>
              <a:t>4) Eléments </a:t>
            </a:r>
            <a:r>
              <a:rPr lang="fr-FR" sz="2000" dirty="0">
                <a:latin typeface="Calibri" pitchFamily="34" charset="0"/>
              </a:rPr>
              <a:t>acrobatiques de direction différente (AV/LAT et </a:t>
            </a:r>
            <a:r>
              <a:rPr lang="fr-FR" sz="2000" dirty="0" smtClean="0">
                <a:latin typeface="Calibri" pitchFamily="34" charset="0"/>
              </a:rPr>
              <a:t>AR)</a:t>
            </a:r>
            <a:endParaRPr lang="fr-FR" sz="2000" dirty="0">
              <a:latin typeface="Calibri" pitchFamily="34" charset="0"/>
            </a:endParaRPr>
          </a:p>
          <a:p>
            <a:pPr marL="609600" indent="-609600">
              <a:lnSpc>
                <a:spcPct val="80000"/>
              </a:lnSpc>
              <a:spcBef>
                <a:spcPts val="800"/>
              </a:spcBef>
              <a:buFont typeface="Wingdings" pitchFamily="2" charset="2"/>
              <a:buNone/>
            </a:pPr>
            <a:endParaRPr lang="fr-FR" sz="2000" dirty="0">
              <a:latin typeface="Calibri" pitchFamily="34" charset="0"/>
            </a:endParaRPr>
          </a:p>
          <a:p>
            <a:pPr marL="609600" indent="-609600">
              <a:lnSpc>
                <a:spcPct val="80000"/>
              </a:lnSpc>
              <a:spcBef>
                <a:spcPts val="800"/>
              </a:spcBef>
              <a:buFont typeface="Wingdings" pitchFamily="2" charset="2"/>
              <a:buNone/>
            </a:pPr>
            <a:r>
              <a:rPr lang="fr-FR" sz="2000" dirty="0">
                <a:latin typeface="Calibri" pitchFamily="34" charset="0"/>
              </a:rPr>
              <a:t>Attention : les roulés, ATR, maintiens ne peuvent pas remplir d’EC.</a:t>
            </a:r>
          </a:p>
          <a:p>
            <a:pPr marL="609600" indent="-609600">
              <a:lnSpc>
                <a:spcPct val="80000"/>
              </a:lnSpc>
              <a:spcBef>
                <a:spcPts val="800"/>
              </a:spcBef>
              <a:buFont typeface="Wingdings" pitchFamily="2" charset="2"/>
              <a:buNone/>
            </a:pPr>
            <a:endParaRPr lang="fr-FR" sz="2000" dirty="0">
              <a:latin typeface="Calibri" pitchFamily="34" charset="0"/>
            </a:endParaRPr>
          </a:p>
          <a:p>
            <a:pPr marL="609600" indent="-609600">
              <a:lnSpc>
                <a:spcPct val="80000"/>
              </a:lnSpc>
              <a:spcBef>
                <a:spcPts val="800"/>
              </a:spcBef>
              <a:buFont typeface="Wingdings" pitchFamily="2" charset="2"/>
              <a:buNone/>
            </a:pPr>
            <a:r>
              <a:rPr lang="fr-FR" sz="2000" dirty="0">
                <a:latin typeface="Calibri" pitchFamily="34" charset="0"/>
              </a:rPr>
              <a:t>Les EC 1 </a:t>
            </a:r>
            <a:r>
              <a:rPr lang="fr-FR" sz="2000" dirty="0" smtClean="0">
                <a:latin typeface="Calibri" pitchFamily="34" charset="0"/>
              </a:rPr>
              <a:t>à </a:t>
            </a:r>
            <a:r>
              <a:rPr lang="fr-FR" sz="2000" dirty="0">
                <a:latin typeface="Calibri" pitchFamily="34" charset="0"/>
              </a:rPr>
              <a:t>4 doivent être exécutées sur poutre.</a:t>
            </a:r>
          </a:p>
          <a:p>
            <a:pPr marL="609600" indent="-609600">
              <a:lnSpc>
                <a:spcPct val="80000"/>
              </a:lnSpc>
              <a:spcBef>
                <a:spcPts val="800"/>
              </a:spcBef>
              <a:buFont typeface="Wingdings" pitchFamily="2" charset="2"/>
              <a:buNone/>
            </a:pPr>
            <a:endParaRPr lang="fr-FR" sz="2000" dirty="0">
              <a:latin typeface="Calibri" pitchFamily="34" charset="0"/>
            </a:endParaRPr>
          </a:p>
          <a:p>
            <a:pPr marL="609600" indent="-609600">
              <a:lnSpc>
                <a:spcPct val="80000"/>
              </a:lnSpc>
              <a:spcBef>
                <a:spcPts val="800"/>
              </a:spcBef>
              <a:buFont typeface="Wingdings" pitchFamily="2" charset="2"/>
              <a:buAutoNum type="arabicParenR"/>
            </a:pPr>
            <a:endParaRPr lang="fr-FR" sz="2000" b="1" dirty="0">
              <a:latin typeface="Franklin Gothic Book" pitchFamily="34" charset="0"/>
            </a:endParaRPr>
          </a:p>
          <a:p>
            <a:pPr marL="609600" indent="-609600">
              <a:lnSpc>
                <a:spcPct val="80000"/>
              </a:lnSpc>
              <a:spcBef>
                <a:spcPts val="800"/>
              </a:spcBef>
              <a:buFont typeface="Wingdings" pitchFamily="2" charset="2"/>
              <a:buNone/>
            </a:pPr>
            <a:endParaRPr lang="fr-FR" sz="2000" b="1" dirty="0">
              <a:latin typeface="Franklin Gothic Book" pitchFamily="34" charset="0"/>
            </a:endParaRPr>
          </a:p>
          <a:p>
            <a:pPr marL="609600" indent="-609600">
              <a:lnSpc>
                <a:spcPct val="80000"/>
              </a:lnSpc>
              <a:spcBef>
                <a:spcPts val="800"/>
              </a:spcBef>
              <a:buFont typeface="Wingdings" pitchFamily="2" charset="2"/>
              <a:buNone/>
            </a:pPr>
            <a:r>
              <a:rPr lang="fr-FR" sz="2000" b="1" dirty="0">
                <a:latin typeface="Franklin Gothic Book" pitchFamily="34" charset="0"/>
              </a:rPr>
              <a:t> 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342736"/>
            <a:ext cx="1224136" cy="709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905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22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2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2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0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2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9000"/>
                            </p:stCondLst>
                            <p:childTnLst>
                              <p:par>
                                <p:cTn id="2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2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1000"/>
                            </p:stCondLst>
                            <p:childTnLst>
                              <p:par>
                                <p:cTn id="3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2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3000"/>
                            </p:stCondLst>
                            <p:childTnLst>
                              <p:par>
                                <p:cTn id="3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20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0"/>
                            </p:stCondLst>
                            <p:childTnLst>
                              <p:par>
                                <p:cTn id="3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20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5" grpId="0"/>
    </p:bld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"/>
          <p:cNvSpPr>
            <a:spLocks noGrp="1" noChangeArrowheads="1"/>
          </p:cNvSpPr>
          <p:nvPr>
            <p:ph type="title"/>
          </p:nvPr>
        </p:nvSpPr>
        <p:spPr>
          <a:xfrm>
            <a:off x="587808" y="278260"/>
            <a:ext cx="8376680" cy="77447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fr-FR" altLang="fr-FR" sz="2800" dirty="0" smtClean="0">
                <a:solidFill>
                  <a:schemeClr val="bg1"/>
                </a:solidFill>
              </a:rPr>
              <a:t>Exigences de composition </a:t>
            </a:r>
            <a:r>
              <a:rPr lang="fr-FR" altLang="fr-FR" sz="2400" dirty="0" smtClean="0">
                <a:solidFill>
                  <a:schemeClr val="bg1"/>
                </a:solidFill>
              </a:rPr>
              <a:t>(</a:t>
            </a:r>
            <a:r>
              <a:rPr lang="fr-FR" altLang="fr-FR" sz="2400" dirty="0" err="1" smtClean="0">
                <a:solidFill>
                  <a:schemeClr val="bg1"/>
                </a:solidFill>
              </a:rPr>
              <a:t>ec</a:t>
            </a:r>
            <a:r>
              <a:rPr lang="fr-FR" altLang="fr-FR" sz="2400" dirty="0" smtClean="0">
                <a:solidFill>
                  <a:schemeClr val="bg1"/>
                </a:solidFill>
              </a:rPr>
              <a:t> 1)</a:t>
            </a:r>
            <a:endParaRPr lang="fr-FR" altLang="fr-FR" sz="2400" b="1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00113" y="2492375"/>
            <a:ext cx="2952750" cy="158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0" y="1196751"/>
            <a:ext cx="8748464" cy="1079723"/>
          </a:xfrm>
          <a:prstGeom prst="rect">
            <a:avLst/>
          </a:prstGeom>
        </p:spPr>
        <p:txBody>
          <a:bodyPr/>
          <a:lstStyle>
            <a:lvl1pPr algn="ctr" defTabSz="446089" rtl="0" eaLnBrk="1" latinLnBrk="0" hangingPunct="1">
              <a:spcBef>
                <a:spcPct val="0"/>
              </a:spcBef>
              <a:buNone/>
              <a:defRPr sz="4278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lang="fr-FR" sz="4000" dirty="0" smtClean="0">
                <a:solidFill>
                  <a:srgbClr val="FF33CC"/>
                </a:solidFill>
                <a:cs typeface="Times New Roman" pitchFamily="18" charset="0"/>
              </a:rPr>
              <a:t> </a:t>
            </a:r>
            <a:r>
              <a:rPr lang="fr-FR" sz="1800" dirty="0" smtClean="0"/>
              <a:t>Une liaison d’au moins 2 éléments gymniques différents dont un saut avec un écart de 180° (transversal ou latéral) ou écarté latéral</a:t>
            </a:r>
            <a:r>
              <a:rPr lang="fr-FR" sz="1800" dirty="0" smtClean="0">
                <a:cs typeface="Times New Roman" pitchFamily="18" charset="0"/>
              </a:rPr>
              <a:t> </a:t>
            </a:r>
            <a:br>
              <a:rPr lang="fr-FR" sz="1800" dirty="0" smtClean="0">
                <a:cs typeface="Times New Roman" pitchFamily="18" charset="0"/>
              </a:rPr>
            </a:br>
            <a:endParaRPr lang="fr-FR" sz="1800" dirty="0" smtClean="0">
              <a:cs typeface="Times New Roman" pitchFamily="18" charset="0"/>
            </a:endParaRPr>
          </a:p>
        </p:txBody>
      </p:sp>
      <p:sp>
        <p:nvSpPr>
          <p:cNvPr id="10" name="Text Box 12"/>
          <p:cNvSpPr txBox="1">
            <a:spLocks noChangeArrowheads="1"/>
          </p:cNvSpPr>
          <p:nvPr/>
        </p:nvSpPr>
        <p:spPr bwMode="auto">
          <a:xfrm>
            <a:off x="3851275" y="2781300"/>
            <a:ext cx="71913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4000" b="1" dirty="0">
                <a:latin typeface="Franklin Gothic Book" pitchFamily="34" charset="0"/>
              </a:rPr>
              <a:t>+</a:t>
            </a:r>
          </a:p>
        </p:txBody>
      </p:sp>
      <p:pic>
        <p:nvPicPr>
          <p:cNvPr id="11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59338" y="2636838"/>
            <a:ext cx="1955800" cy="158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5650" y="4581525"/>
            <a:ext cx="2952750" cy="158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 Box 12"/>
          <p:cNvSpPr txBox="1">
            <a:spLocks noChangeArrowheads="1"/>
          </p:cNvSpPr>
          <p:nvPr/>
        </p:nvSpPr>
        <p:spPr bwMode="auto">
          <a:xfrm>
            <a:off x="3779838" y="4941888"/>
            <a:ext cx="71913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4000" b="1">
                <a:latin typeface="Franklin Gothic Book" pitchFamily="34" charset="0"/>
              </a:rPr>
              <a:t>+</a:t>
            </a:r>
          </a:p>
        </p:txBody>
      </p:sp>
      <p:pic>
        <p:nvPicPr>
          <p:cNvPr id="14" name="Picture 2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98654" y="4365625"/>
            <a:ext cx="3527425" cy="184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342736"/>
            <a:ext cx="1224136" cy="709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9359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22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2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2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0"/>
                            </p:stCondLst>
                            <p:childTnLst>
                              <p:par>
                                <p:cTn id="2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5" grpId="0"/>
      <p:bldP spid="8" grpId="0"/>
      <p:bldP spid="10" grpId="0"/>
      <p:bldP spid="13" grpId="0"/>
    </p:bld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"/>
          <p:cNvSpPr>
            <a:spLocks noGrp="1" noChangeArrowheads="1"/>
          </p:cNvSpPr>
          <p:nvPr>
            <p:ph type="title"/>
          </p:nvPr>
        </p:nvSpPr>
        <p:spPr>
          <a:xfrm>
            <a:off x="587808" y="278260"/>
            <a:ext cx="8376680" cy="77447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fr-FR" altLang="fr-FR" sz="2800" dirty="0" smtClean="0">
                <a:solidFill>
                  <a:schemeClr val="bg1"/>
                </a:solidFill>
              </a:rPr>
              <a:t>Exigences de composition </a:t>
            </a:r>
            <a:r>
              <a:rPr lang="fr-FR" altLang="fr-FR" sz="2400" dirty="0" smtClean="0">
                <a:solidFill>
                  <a:schemeClr val="bg1"/>
                </a:solidFill>
              </a:rPr>
              <a:t>(</a:t>
            </a:r>
            <a:r>
              <a:rPr lang="fr-FR" altLang="fr-FR" sz="2400" dirty="0" err="1" smtClean="0">
                <a:solidFill>
                  <a:schemeClr val="bg1"/>
                </a:solidFill>
              </a:rPr>
              <a:t>ec</a:t>
            </a:r>
            <a:r>
              <a:rPr lang="fr-FR" altLang="fr-FR" sz="2400" dirty="0" smtClean="0">
                <a:solidFill>
                  <a:schemeClr val="bg1"/>
                </a:solidFill>
              </a:rPr>
              <a:t> 2)</a:t>
            </a:r>
            <a:endParaRPr lang="fr-FR" altLang="fr-FR" sz="2400" b="1" dirty="0">
              <a:solidFill>
                <a:schemeClr val="bg1"/>
              </a:solidFill>
            </a:endParaRPr>
          </a:p>
        </p:txBody>
      </p:sp>
      <p:sp>
        <p:nvSpPr>
          <p:cNvPr id="15" name="Rectangle 2"/>
          <p:cNvSpPr txBox="1">
            <a:spLocks noChangeArrowheads="1"/>
          </p:cNvSpPr>
          <p:nvPr/>
        </p:nvSpPr>
        <p:spPr>
          <a:xfrm>
            <a:off x="0" y="1268760"/>
            <a:ext cx="8820471" cy="1152128"/>
          </a:xfrm>
          <a:prstGeom prst="rect">
            <a:avLst/>
          </a:prstGeom>
        </p:spPr>
        <p:txBody>
          <a:bodyPr/>
          <a:lstStyle>
            <a:lvl1pPr algn="ctr" defTabSz="446089" rtl="0" eaLnBrk="1" latinLnBrk="0" hangingPunct="1">
              <a:spcBef>
                <a:spcPct val="0"/>
              </a:spcBef>
              <a:buNone/>
              <a:defRPr sz="4278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lang="fr-FR" sz="2400" b="1" dirty="0" smtClean="0"/>
              <a:t>Tour (élément du groupe 3 du tableau des difficultés)</a:t>
            </a:r>
          </a:p>
        </p:txBody>
      </p:sp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2924175"/>
            <a:ext cx="2305050" cy="2163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48038" y="2781300"/>
            <a:ext cx="1952625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27763" y="2862263"/>
            <a:ext cx="2376487" cy="222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342736"/>
            <a:ext cx="1224136" cy="709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253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22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2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2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500"/>
                            </p:stCondLst>
                            <p:childTnLst>
                              <p:par>
                                <p:cTn id="2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5" grpId="0"/>
      <p:bldP spid="15" grpId="0"/>
    </p:bld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"/>
          <p:cNvSpPr>
            <a:spLocks noGrp="1" noChangeArrowheads="1"/>
          </p:cNvSpPr>
          <p:nvPr>
            <p:ph type="title"/>
          </p:nvPr>
        </p:nvSpPr>
        <p:spPr>
          <a:xfrm>
            <a:off x="587808" y="278260"/>
            <a:ext cx="8376680" cy="77447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fr-FR" altLang="fr-FR" sz="2800" dirty="0" smtClean="0">
                <a:solidFill>
                  <a:schemeClr val="bg1"/>
                </a:solidFill>
              </a:rPr>
              <a:t>Exigences de composition </a:t>
            </a:r>
            <a:r>
              <a:rPr lang="fr-FR" altLang="fr-FR" sz="2400" dirty="0" smtClean="0">
                <a:solidFill>
                  <a:schemeClr val="bg1"/>
                </a:solidFill>
              </a:rPr>
              <a:t>(</a:t>
            </a:r>
            <a:r>
              <a:rPr lang="fr-FR" altLang="fr-FR" sz="2400" dirty="0" err="1" smtClean="0">
                <a:solidFill>
                  <a:schemeClr val="bg1"/>
                </a:solidFill>
              </a:rPr>
              <a:t>ec</a:t>
            </a:r>
            <a:r>
              <a:rPr lang="fr-FR" altLang="fr-FR" sz="2400" dirty="0" smtClean="0">
                <a:solidFill>
                  <a:schemeClr val="bg1"/>
                </a:solidFill>
              </a:rPr>
              <a:t> 3)</a:t>
            </a:r>
            <a:endParaRPr lang="fr-FR" altLang="fr-FR" sz="2400" b="1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79512" y="1268760"/>
            <a:ext cx="86409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 smtClean="0">
                <a:cs typeface="Times New Roman" pitchFamily="18" charset="0"/>
              </a:rPr>
              <a:t>Une série acrobatique, mini 2 éléments, avec envol dont un salto (les éléments peuvent être identiques) </a:t>
            </a:r>
            <a:r>
              <a:rPr lang="fr-FR" b="1" u="sng" dirty="0" smtClean="0">
                <a:cs typeface="Times New Roman" pitchFamily="18" charset="0"/>
              </a:rPr>
              <a:t>0,50 Pt attribué</a:t>
            </a:r>
            <a:endParaRPr lang="fr-FR" b="1" u="sng" dirty="0"/>
          </a:p>
        </p:txBody>
      </p:sp>
      <p:pic>
        <p:nvPicPr>
          <p:cNvPr id="10" name="Picture 26" descr="Image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2788" y="2227263"/>
            <a:ext cx="1914525" cy="1052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3295650" y="2578100"/>
            <a:ext cx="71913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4000" b="1" dirty="0">
                <a:latin typeface="Franklin Gothic Book" pitchFamily="34" charset="0"/>
              </a:rPr>
              <a:t>+</a:t>
            </a:r>
          </a:p>
        </p:txBody>
      </p:sp>
      <p:pic>
        <p:nvPicPr>
          <p:cNvPr id="12" name="Picture 1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14888" y="2052638"/>
            <a:ext cx="3213100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7050" y="4365625"/>
            <a:ext cx="2389188" cy="109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 Box 11"/>
          <p:cNvSpPr txBox="1">
            <a:spLocks noChangeArrowheads="1"/>
          </p:cNvSpPr>
          <p:nvPr/>
        </p:nvSpPr>
        <p:spPr bwMode="auto">
          <a:xfrm>
            <a:off x="3924300" y="4598988"/>
            <a:ext cx="71913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4000" b="1" dirty="0">
                <a:latin typeface="Franklin Gothic Book" pitchFamily="34" charset="0"/>
              </a:rPr>
              <a:t>+</a:t>
            </a:r>
          </a:p>
        </p:txBody>
      </p:sp>
      <p:pic>
        <p:nvPicPr>
          <p:cNvPr id="19" name="Picture 2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35563" y="4365625"/>
            <a:ext cx="2389187" cy="109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342736"/>
            <a:ext cx="1224136" cy="709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780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22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2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2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5" grpId="0"/>
      <p:bldP spid="2" grpId="0"/>
      <p:bldP spid="11" grpId="0"/>
      <p:bldP spid="14" grpId="0"/>
    </p:bld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"/>
          <p:cNvSpPr>
            <a:spLocks noGrp="1" noChangeArrowheads="1"/>
          </p:cNvSpPr>
          <p:nvPr>
            <p:ph type="title"/>
          </p:nvPr>
        </p:nvSpPr>
        <p:spPr>
          <a:xfrm>
            <a:off x="603962" y="332657"/>
            <a:ext cx="8432534" cy="792087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fr-FR" altLang="fr-FR" sz="2400" dirty="0" smtClean="0">
                <a:solidFill>
                  <a:schemeClr val="bg1"/>
                </a:solidFill>
              </a:rPr>
              <a:t>Exigences de composition (</a:t>
            </a:r>
            <a:r>
              <a:rPr lang="fr-FR" altLang="fr-FR" sz="2400" dirty="0" err="1" smtClean="0">
                <a:solidFill>
                  <a:schemeClr val="bg1"/>
                </a:solidFill>
              </a:rPr>
              <a:t>ec</a:t>
            </a:r>
            <a:r>
              <a:rPr lang="fr-FR" altLang="fr-FR" sz="2400" dirty="0" smtClean="0">
                <a:solidFill>
                  <a:schemeClr val="bg1"/>
                </a:solidFill>
              </a:rPr>
              <a:t> 3)</a:t>
            </a:r>
            <a:br>
              <a:rPr lang="fr-FR" altLang="fr-FR" sz="2400" dirty="0" smtClean="0">
                <a:solidFill>
                  <a:schemeClr val="bg1"/>
                </a:solidFill>
              </a:rPr>
            </a:br>
            <a:r>
              <a:rPr lang="fr-FR" altLang="fr-FR" sz="2400" dirty="0" smtClean="0">
                <a:solidFill>
                  <a:schemeClr val="tx1"/>
                </a:solidFill>
              </a:rPr>
              <a:t>aménagements </a:t>
            </a:r>
            <a:r>
              <a:rPr lang="fr-FR" altLang="fr-FR" sz="2400" i="1" dirty="0" smtClean="0">
                <a:solidFill>
                  <a:schemeClr val="tx1"/>
                </a:solidFill>
              </a:rPr>
              <a:t>FSCF</a:t>
            </a:r>
            <a:endParaRPr lang="fr-FR" altLang="fr-FR" sz="2400" b="1" i="1" dirty="0">
              <a:solidFill>
                <a:schemeClr val="tx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79512" y="1268760"/>
            <a:ext cx="86409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  <a:cs typeface="Times New Roman" pitchFamily="18" charset="0"/>
              </a:rPr>
              <a:t>Une série acrobatique, mini 2 éléments  avec envol (les éléments peuvent être identiques) </a:t>
            </a:r>
            <a:r>
              <a:rPr lang="fr-FR" b="1" u="sng" dirty="0" smtClean="0">
                <a:solidFill>
                  <a:srgbClr val="0070C0"/>
                </a:solidFill>
                <a:cs typeface="Times New Roman" pitchFamily="18" charset="0"/>
              </a:rPr>
              <a:t>0,30 Pt attribué</a:t>
            </a:r>
            <a:endParaRPr lang="fr-FR" u="sng" dirty="0">
              <a:solidFill>
                <a:srgbClr val="0070C0"/>
              </a:solidFill>
            </a:endParaRPr>
          </a:p>
        </p:txBody>
      </p: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3672773" y="3252838"/>
            <a:ext cx="71913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4000" b="1" dirty="0">
                <a:latin typeface="Franklin Gothic Book" pitchFamily="34" charset="0"/>
              </a:rPr>
              <a:t>+</a:t>
            </a:r>
          </a:p>
        </p:txBody>
      </p:sp>
      <p:pic>
        <p:nvPicPr>
          <p:cNvPr id="15" name="Picture 26" descr="Image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528" y="2822575"/>
            <a:ext cx="2900409" cy="1594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26" descr="Image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8064" y="2780928"/>
            <a:ext cx="2976165" cy="1636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342736"/>
            <a:ext cx="1224136" cy="709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607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22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2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2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0"/>
                            </p:stCondLst>
                            <p:childTnLst>
                              <p:par>
                                <p:cTn id="2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5" grpId="0"/>
      <p:bldP spid="2" grpId="0"/>
      <p:bldP spid="11" grpId="0"/>
    </p:bld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"/>
          <p:cNvSpPr>
            <a:spLocks noGrp="1" noChangeArrowheads="1"/>
          </p:cNvSpPr>
          <p:nvPr>
            <p:ph type="title"/>
          </p:nvPr>
        </p:nvSpPr>
        <p:spPr>
          <a:xfrm>
            <a:off x="587808" y="278260"/>
            <a:ext cx="8376680" cy="77447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fr-FR" altLang="fr-FR" sz="2800" dirty="0" smtClean="0">
                <a:solidFill>
                  <a:schemeClr val="bg1"/>
                </a:solidFill>
              </a:rPr>
              <a:t>Exigences de composition </a:t>
            </a:r>
            <a:r>
              <a:rPr lang="fr-FR" altLang="fr-FR" sz="2400" dirty="0" smtClean="0">
                <a:solidFill>
                  <a:schemeClr val="bg1"/>
                </a:solidFill>
              </a:rPr>
              <a:t>(</a:t>
            </a:r>
            <a:r>
              <a:rPr lang="fr-FR" altLang="fr-FR" sz="2400" dirty="0" err="1" smtClean="0">
                <a:solidFill>
                  <a:schemeClr val="bg1"/>
                </a:solidFill>
              </a:rPr>
              <a:t>ec</a:t>
            </a:r>
            <a:r>
              <a:rPr lang="fr-FR" altLang="fr-FR" sz="2400" dirty="0" smtClean="0">
                <a:solidFill>
                  <a:schemeClr val="bg1"/>
                </a:solidFill>
              </a:rPr>
              <a:t> 4)</a:t>
            </a:r>
            <a:endParaRPr lang="fr-FR" altLang="fr-FR" sz="2400" b="1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79512" y="1268760"/>
            <a:ext cx="86409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 smtClean="0">
                <a:cs typeface="Times New Roman" pitchFamily="18" charset="0"/>
              </a:rPr>
              <a:t>Eléments acrobatiques de directions différentes (Av/</a:t>
            </a:r>
            <a:r>
              <a:rPr lang="fr-FR" b="1" dirty="0" err="1" smtClean="0">
                <a:cs typeface="Times New Roman" pitchFamily="18" charset="0"/>
              </a:rPr>
              <a:t>Lat</a:t>
            </a:r>
            <a:r>
              <a:rPr lang="fr-FR" b="1" dirty="0">
                <a:cs typeface="Times New Roman" pitchFamily="18" charset="0"/>
              </a:rPr>
              <a:t> </a:t>
            </a:r>
            <a:r>
              <a:rPr lang="fr-FR" b="1" dirty="0" smtClean="0">
                <a:cs typeface="Times New Roman" pitchFamily="18" charset="0"/>
              </a:rPr>
              <a:t>et Ar)</a:t>
            </a:r>
            <a:endParaRPr lang="fr-FR" u="sng" dirty="0"/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2924175"/>
            <a:ext cx="3128963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76825" y="2708275"/>
            <a:ext cx="2401888" cy="192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342736"/>
            <a:ext cx="1224136" cy="709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931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22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2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2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5" grpId="0"/>
      <p:bldP spid="2" grpId="0"/>
    </p:bld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"/>
          <p:cNvSpPr>
            <a:spLocks noGrp="1" noChangeArrowheads="1"/>
          </p:cNvSpPr>
          <p:nvPr>
            <p:ph type="title"/>
          </p:nvPr>
        </p:nvSpPr>
        <p:spPr>
          <a:xfrm>
            <a:off x="587808" y="260648"/>
            <a:ext cx="6648488" cy="77447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fr-FR" altLang="fr-FR" sz="2400" dirty="0" smtClean="0">
                <a:solidFill>
                  <a:schemeClr val="bg1"/>
                </a:solidFill>
              </a:rPr>
              <a:t>Valeur de liaison &amp; bonus série</a:t>
            </a:r>
            <a:endParaRPr lang="fr-FR" altLang="fr-FR" sz="2400" b="1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9512" y="1329070"/>
            <a:ext cx="85689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  <a:defRPr/>
            </a:pPr>
            <a:r>
              <a:rPr lang="fr-FR" dirty="0"/>
              <a:t>La valeur de liaison </a:t>
            </a:r>
            <a:r>
              <a:rPr lang="fr-FR" dirty="0" smtClean="0"/>
              <a:t>(VL) peut </a:t>
            </a:r>
            <a:r>
              <a:rPr lang="fr-FR" dirty="0"/>
              <a:t>être obtenue pour des liaisons directes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  <a:defRPr/>
            </a:pPr>
            <a:r>
              <a:rPr lang="fr-FR" dirty="0"/>
              <a:t>Les VL et les bonus séries (BS) sont inclus dans la note D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  <a:defRPr/>
            </a:pPr>
            <a:r>
              <a:rPr lang="fr-FR" dirty="0">
                <a:solidFill>
                  <a:srgbClr val="FF0000"/>
                </a:solidFill>
              </a:rPr>
              <a:t>Les bonus séries sont obtenus pour une liaison de 3 éléments </a:t>
            </a:r>
            <a:r>
              <a:rPr lang="fr-FR" dirty="0" smtClean="0">
                <a:solidFill>
                  <a:srgbClr val="FF0000"/>
                </a:solidFill>
              </a:rPr>
              <a:t>ou </a:t>
            </a:r>
            <a:r>
              <a:rPr lang="fr-FR" dirty="0">
                <a:solidFill>
                  <a:srgbClr val="FF0000"/>
                </a:solidFill>
              </a:rPr>
              <a:t>+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/>
              <a:t>Principe pour les liaisons directes :</a:t>
            </a:r>
          </a:p>
        </p:txBody>
      </p:sp>
      <p:graphicFrame>
        <p:nvGraphicFramePr>
          <p:cNvPr id="10" name="Group 5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4400333"/>
              </p:ext>
            </p:extLst>
          </p:nvPr>
        </p:nvGraphicFramePr>
        <p:xfrm>
          <a:off x="214313" y="2764076"/>
          <a:ext cx="8750175" cy="3473236"/>
        </p:xfrm>
        <a:graphic>
          <a:graphicData uri="http://schemas.openxmlformats.org/drawingml/2006/table">
            <a:tbl>
              <a:tblPr/>
              <a:tblGrid>
                <a:gridCol w="4375879"/>
                <a:gridCol w="4374296"/>
              </a:tblGrid>
              <a:tr h="355108"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5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Acrobatiques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8EFF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682899"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5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 éléments acrobatiques avec envol, y compris entrée et sortie (mini F)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5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Toutes les liaisons directes doivent être avec rebond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35510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5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0,10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5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0,20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1875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50000"/>
                        <a:buFont typeface="Wingdings" pitchFamily="2" charset="2"/>
                        <a:buNone/>
                        <a:tabLst/>
                      </a:pPr>
                      <a:endParaRPr kumimoji="0" lang="fr-F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5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C + C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50000"/>
                        <a:buFont typeface="Wingdings" pitchFamily="2" charset="2"/>
                        <a:buNone/>
                        <a:tabLst/>
                      </a:pPr>
                      <a:endParaRPr kumimoji="0" lang="fr-F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5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B + E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50000"/>
                        <a:buFont typeface="Wingdings" pitchFamily="2" charset="2"/>
                        <a:buNone/>
                        <a:tabLst/>
                      </a:pPr>
                      <a:endParaRPr kumimoji="0" lang="fr-F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8EF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5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C/D + D (ou plus)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50000"/>
                        <a:buFont typeface="Wingdings" pitchFamily="2" charset="2"/>
                        <a:buNone/>
                        <a:tabLst/>
                      </a:pPr>
                      <a:endParaRPr kumimoji="0" lang="fr-F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5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B + D (en avant seulement)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5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B + F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8EFFD"/>
                    </a:solidFill>
                  </a:tcPr>
                </a:tc>
              </a:tr>
            </a:tbl>
          </a:graphicData>
        </a:graphic>
      </p:graphicFrame>
      <p:pic>
        <p:nvPicPr>
          <p:cNvPr id="7" name="Imag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342736"/>
            <a:ext cx="1224136" cy="709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15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22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2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2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215516" y="1124744"/>
            <a:ext cx="8712968" cy="5733256"/>
          </a:xfrm>
        </p:spPr>
        <p:txBody>
          <a:bodyPr/>
          <a:lstStyle/>
          <a:p>
            <a:pPr marL="342900" indent="-342900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fr-FR" sz="2400" b="1" dirty="0" smtClean="0"/>
              <a:t>Eléments gymniques :</a:t>
            </a:r>
          </a:p>
          <a:p>
            <a:pPr marL="263525" indent="-263525">
              <a:lnSpc>
                <a:spcPct val="100000"/>
              </a:lnSpc>
              <a:spcBef>
                <a:spcPts val="1800"/>
              </a:spcBef>
              <a:buFontTx/>
              <a:buChar char="-"/>
            </a:pPr>
            <a:r>
              <a:rPr lang="fr-FR" sz="2400" dirty="0" smtClean="0"/>
              <a:t>Avec réception sur un ou les deux pieds (poutre)</a:t>
            </a:r>
          </a:p>
          <a:p>
            <a:pPr marL="263525" indent="-263525">
              <a:lnSpc>
                <a:spcPct val="100000"/>
              </a:lnSpc>
              <a:spcBef>
                <a:spcPts val="1800"/>
              </a:spcBef>
              <a:buFontTx/>
              <a:buChar char="-"/>
            </a:pPr>
            <a:r>
              <a:rPr lang="fr-FR" sz="2400" dirty="0"/>
              <a:t>Avec réception sur un ou les deux pieds </a:t>
            </a:r>
            <a:r>
              <a:rPr lang="fr-FR" sz="2400" dirty="0" smtClean="0"/>
              <a:t>ou en position ventrale (Sol)</a:t>
            </a:r>
            <a:endParaRPr lang="fr-FR" sz="2400" dirty="0"/>
          </a:p>
          <a:p>
            <a:pPr marL="360363" indent="-360363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fr-FR" sz="2400" b="1" dirty="0"/>
              <a:t>Eléments </a:t>
            </a:r>
            <a:r>
              <a:rPr lang="fr-FR" sz="2400" b="1" dirty="0" smtClean="0"/>
              <a:t>acrobatiques </a:t>
            </a:r>
            <a:r>
              <a:rPr lang="fr-FR" sz="2400" b="1" dirty="0"/>
              <a:t>:</a:t>
            </a:r>
          </a:p>
          <a:p>
            <a:pPr marL="263525" indent="-263525">
              <a:lnSpc>
                <a:spcPct val="100000"/>
              </a:lnSpc>
              <a:spcBef>
                <a:spcPts val="1800"/>
              </a:spcBef>
              <a:buFontTx/>
              <a:buChar char="-"/>
            </a:pPr>
            <a:r>
              <a:rPr lang="fr-FR" sz="2400" dirty="0" smtClean="0"/>
              <a:t>Avec réception sur un ou deux pieds</a:t>
            </a:r>
            <a:endParaRPr lang="fr-FR" sz="2400" dirty="0"/>
          </a:p>
          <a:p>
            <a:pPr>
              <a:lnSpc>
                <a:spcPct val="80000"/>
              </a:lnSpc>
              <a:buFontTx/>
              <a:buNone/>
            </a:pPr>
            <a:endParaRPr lang="fr-FR" sz="2400" dirty="0"/>
          </a:p>
          <a:p>
            <a:pPr>
              <a:lnSpc>
                <a:spcPct val="80000"/>
              </a:lnSpc>
              <a:buFontTx/>
              <a:buNone/>
            </a:pPr>
            <a:endParaRPr lang="fr-FR" sz="1600" dirty="0"/>
          </a:p>
          <a:p>
            <a:pPr>
              <a:lnSpc>
                <a:spcPct val="80000"/>
              </a:lnSpc>
              <a:buFontTx/>
              <a:buChar char="-"/>
            </a:pPr>
            <a:endParaRPr lang="fr-FR" sz="1600" dirty="0"/>
          </a:p>
          <a:p>
            <a:pPr>
              <a:lnSpc>
                <a:spcPct val="80000"/>
              </a:lnSpc>
              <a:buFontTx/>
              <a:buNone/>
            </a:pPr>
            <a:r>
              <a:rPr lang="fr-FR" sz="1600" dirty="0"/>
              <a:t>. </a:t>
            </a:r>
          </a:p>
          <a:p>
            <a:pPr>
              <a:lnSpc>
                <a:spcPct val="80000"/>
              </a:lnSpc>
              <a:buFontTx/>
              <a:buNone/>
            </a:pPr>
            <a:endParaRPr lang="fr-FR" sz="1600" dirty="0"/>
          </a:p>
          <a:p>
            <a:pPr>
              <a:lnSpc>
                <a:spcPct val="80000"/>
              </a:lnSpc>
              <a:buFontTx/>
              <a:buNone/>
            </a:pPr>
            <a:endParaRPr lang="fr-FR" sz="1800" dirty="0">
              <a:solidFill>
                <a:srgbClr val="FF33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99592" y="332656"/>
            <a:ext cx="74888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altLang="fr-FR" sz="2800" b="1" dirty="0">
                <a:solidFill>
                  <a:schemeClr val="bg1"/>
                </a:solidFill>
              </a:rPr>
              <a:t>Valeur de Difficulté (</a:t>
            </a:r>
            <a:r>
              <a:rPr lang="fr-FR" altLang="fr-FR" sz="2800" b="1" dirty="0" smtClean="0">
                <a:solidFill>
                  <a:schemeClr val="bg1"/>
                </a:solidFill>
              </a:rPr>
              <a:t>VD </a:t>
            </a:r>
            <a:r>
              <a:rPr lang="fr-FR" altLang="fr-FR" sz="2000" b="1" dirty="0" smtClean="0">
                <a:solidFill>
                  <a:schemeClr val="bg1"/>
                </a:solidFill>
              </a:rPr>
              <a:t>Identique </a:t>
            </a:r>
            <a:r>
              <a:rPr lang="fr-FR" altLang="fr-FR" sz="3200" b="1" dirty="0" smtClean="0">
                <a:solidFill>
                  <a:schemeClr val="bg1"/>
                </a:solidFill>
              </a:rPr>
              <a:t>)</a:t>
            </a:r>
            <a:endParaRPr lang="fr-FR" altLang="fr-FR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138985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4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4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4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8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8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84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4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4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"/>
          <p:cNvSpPr>
            <a:spLocks noGrp="1" noChangeArrowheads="1"/>
          </p:cNvSpPr>
          <p:nvPr>
            <p:ph type="title"/>
          </p:nvPr>
        </p:nvSpPr>
        <p:spPr>
          <a:xfrm>
            <a:off x="587808" y="260648"/>
            <a:ext cx="6648587" cy="77447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fr-FR" altLang="fr-FR" sz="2400" dirty="0" smtClean="0">
                <a:solidFill>
                  <a:schemeClr val="bg1"/>
                </a:solidFill>
              </a:rPr>
              <a:t>Valeur de liaison &amp; bonus série</a:t>
            </a:r>
            <a:endParaRPr lang="fr-FR" altLang="fr-FR" sz="2400" b="1" dirty="0">
              <a:solidFill>
                <a:schemeClr val="bg1"/>
              </a:solidFill>
            </a:endParaRPr>
          </a:p>
        </p:txBody>
      </p:sp>
      <p:pic>
        <p:nvPicPr>
          <p:cNvPr id="6" name="Picture 10" descr="jo00-poutr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44011" y="332656"/>
            <a:ext cx="960437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15"/>
          <p:cNvSpPr>
            <a:spLocks noChangeArrowheads="1"/>
          </p:cNvSpPr>
          <p:nvPr/>
        </p:nvSpPr>
        <p:spPr bwMode="auto">
          <a:xfrm>
            <a:off x="179512" y="1268760"/>
            <a:ext cx="8568951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b="1" u="sng" dirty="0" smtClean="0">
                <a:latin typeface="Calibri" pitchFamily="34" charset="0"/>
              </a:rPr>
              <a:t>Un bonus série (BS) de + 0,10 Pt</a:t>
            </a:r>
          </a:p>
          <a:p>
            <a:endParaRPr lang="fr-FR" b="1" u="sng" dirty="0" smtClean="0">
              <a:latin typeface="Calibri" pitchFamily="34" charset="0"/>
            </a:endParaRPr>
          </a:p>
          <a:p>
            <a:r>
              <a:rPr lang="fr-FR" b="1" dirty="0" smtClean="0">
                <a:solidFill>
                  <a:srgbClr val="FF0000"/>
                </a:solidFill>
                <a:latin typeface="Calibri" pitchFamily="34" charset="0"/>
              </a:rPr>
              <a:t>Sera attribué aux séries gymniques/mixtes et </a:t>
            </a:r>
            <a:r>
              <a:rPr lang="fr-FR" dirty="0" smtClean="0">
                <a:latin typeface="Calibri" pitchFamily="34" charset="0"/>
              </a:rPr>
              <a:t>séries acrobatiques (avec et sans rebond) à partir de B+B+C (n’importe quel ordre) y compris entrée et sortie(mini C)</a:t>
            </a:r>
          </a:p>
          <a:p>
            <a:endParaRPr lang="fr-FR" dirty="0">
              <a:latin typeface="Calibri" pitchFamily="34" charset="0"/>
            </a:endParaRPr>
          </a:p>
          <a:p>
            <a:pPr lvl="2">
              <a:buFont typeface="Wingdings" pitchFamily="2" charset="2"/>
              <a:buNone/>
            </a:pPr>
            <a:r>
              <a:rPr lang="fr-FR" u="sng" dirty="0">
                <a:latin typeface="Calibri" pitchFamily="34" charset="0"/>
              </a:rPr>
              <a:t>Exemple 1 </a:t>
            </a:r>
            <a:r>
              <a:rPr lang="fr-FR" dirty="0">
                <a:latin typeface="Calibri" pitchFamily="34" charset="0"/>
              </a:rPr>
              <a:t>: </a:t>
            </a:r>
            <a:r>
              <a:rPr lang="fr-FR" dirty="0" smtClean="0">
                <a:latin typeface="Calibri" pitchFamily="34" charset="0"/>
              </a:rPr>
              <a:t>B  </a:t>
            </a:r>
            <a:r>
              <a:rPr lang="fr-FR" dirty="0">
                <a:latin typeface="Calibri" pitchFamily="34" charset="0"/>
              </a:rPr>
              <a:t>+ </a:t>
            </a:r>
            <a:r>
              <a:rPr lang="fr-FR" dirty="0" smtClean="0">
                <a:latin typeface="Calibri" pitchFamily="34" charset="0"/>
              </a:rPr>
              <a:t> B  +  C  = + 0,10 bonus série</a:t>
            </a:r>
            <a:endParaRPr lang="fr-FR" dirty="0">
              <a:latin typeface="Calibri" pitchFamily="34" charset="0"/>
            </a:endParaRPr>
          </a:p>
          <a:p>
            <a:pPr lvl="2">
              <a:buFont typeface="Wingdings" pitchFamily="2" charset="2"/>
              <a:buNone/>
            </a:pPr>
            <a:endParaRPr lang="fr-FR" dirty="0">
              <a:latin typeface="Calibri" pitchFamily="34" charset="0"/>
            </a:endParaRPr>
          </a:p>
          <a:p>
            <a:pPr lvl="2">
              <a:buFont typeface="Wingdings" pitchFamily="2" charset="2"/>
              <a:buNone/>
            </a:pPr>
            <a:r>
              <a:rPr lang="fr-FR" dirty="0">
                <a:latin typeface="Calibri" pitchFamily="34" charset="0"/>
              </a:rPr>
              <a:t>OU              : </a:t>
            </a:r>
            <a:r>
              <a:rPr lang="fr-FR" dirty="0" smtClean="0">
                <a:latin typeface="Calibri" pitchFamily="34" charset="0"/>
              </a:rPr>
              <a:t>D  +  B  </a:t>
            </a:r>
            <a:r>
              <a:rPr lang="fr-FR" dirty="0">
                <a:latin typeface="Calibri" pitchFamily="34" charset="0"/>
              </a:rPr>
              <a:t>+ </a:t>
            </a:r>
            <a:r>
              <a:rPr lang="fr-FR" dirty="0" smtClean="0">
                <a:latin typeface="Calibri" pitchFamily="34" charset="0"/>
              </a:rPr>
              <a:t> C  = + 0,10 </a:t>
            </a:r>
            <a:r>
              <a:rPr lang="fr-FR" dirty="0">
                <a:latin typeface="Calibri" pitchFamily="34" charset="0"/>
              </a:rPr>
              <a:t>bonus </a:t>
            </a:r>
            <a:r>
              <a:rPr lang="fr-FR" dirty="0" smtClean="0">
                <a:latin typeface="Calibri" pitchFamily="34" charset="0"/>
              </a:rPr>
              <a:t>série</a:t>
            </a:r>
          </a:p>
          <a:p>
            <a:pPr lvl="2">
              <a:buFont typeface="Wingdings" pitchFamily="2" charset="2"/>
              <a:buNone/>
            </a:pPr>
            <a:endParaRPr lang="fr-FR" dirty="0">
              <a:latin typeface="Calibri" pitchFamily="34" charset="0"/>
            </a:endParaRPr>
          </a:p>
          <a:p>
            <a:pPr lvl="2">
              <a:buFont typeface="Wingdings" pitchFamily="2" charset="2"/>
              <a:buNone/>
            </a:pPr>
            <a:r>
              <a:rPr lang="fr-FR" u="sng" dirty="0" smtClean="0">
                <a:latin typeface="Calibri" pitchFamily="34" charset="0"/>
              </a:rPr>
              <a:t>Exemple </a:t>
            </a:r>
            <a:r>
              <a:rPr lang="fr-FR" u="sng" dirty="0">
                <a:latin typeface="Calibri" pitchFamily="34" charset="0"/>
              </a:rPr>
              <a:t>2</a:t>
            </a:r>
            <a:r>
              <a:rPr lang="fr-FR" dirty="0">
                <a:latin typeface="Calibri" pitchFamily="34" charset="0"/>
              </a:rPr>
              <a:t> : </a:t>
            </a:r>
            <a:r>
              <a:rPr lang="fr-FR" dirty="0" smtClean="0">
                <a:latin typeface="Calibri" pitchFamily="34" charset="0"/>
              </a:rPr>
              <a:t>C  </a:t>
            </a:r>
            <a:r>
              <a:rPr lang="fr-FR" dirty="0">
                <a:latin typeface="Calibri" pitchFamily="34" charset="0"/>
              </a:rPr>
              <a:t>+   C +   </a:t>
            </a:r>
            <a:r>
              <a:rPr lang="fr-FR" dirty="0" smtClean="0">
                <a:latin typeface="Calibri" pitchFamily="34" charset="0"/>
              </a:rPr>
              <a:t>C</a:t>
            </a:r>
            <a:r>
              <a:rPr lang="fr-FR" dirty="0">
                <a:latin typeface="Calibri" pitchFamily="34" charset="0"/>
              </a:rPr>
              <a:t> </a:t>
            </a:r>
            <a:endParaRPr lang="fr-FR" dirty="0" smtClean="0">
              <a:latin typeface="Calibri" pitchFamily="34" charset="0"/>
            </a:endParaRPr>
          </a:p>
          <a:p>
            <a:pPr lvl="2">
              <a:buFont typeface="Wingdings" pitchFamily="2" charset="2"/>
              <a:buNone/>
            </a:pPr>
            <a:r>
              <a:rPr lang="fr-FR" dirty="0">
                <a:latin typeface="Calibri" pitchFamily="34" charset="0"/>
              </a:rPr>
              <a:t>	</a:t>
            </a:r>
            <a:r>
              <a:rPr lang="fr-FR" dirty="0" smtClean="0">
                <a:latin typeface="Calibri" pitchFamily="34" charset="0"/>
              </a:rPr>
              <a:t>		</a:t>
            </a:r>
            <a:r>
              <a:rPr lang="fr-FR" dirty="0">
                <a:latin typeface="Calibri" pitchFamily="34" charset="0"/>
              </a:rPr>
              <a:t>	</a:t>
            </a:r>
            <a:r>
              <a:rPr lang="fr-FR" dirty="0" smtClean="0">
                <a:latin typeface="Calibri" pitchFamily="34" charset="0"/>
              </a:rPr>
              <a:t>		</a:t>
            </a:r>
          </a:p>
          <a:p>
            <a:pPr lvl="2">
              <a:buFont typeface="Wingdings" pitchFamily="2" charset="2"/>
              <a:buNone/>
            </a:pPr>
            <a:r>
              <a:rPr lang="fr-FR" dirty="0" smtClean="0">
                <a:latin typeface="Calibri" pitchFamily="34" charset="0"/>
              </a:rPr>
              <a:t>	 VL 0,10  VL 0,10   </a:t>
            </a:r>
            <a:r>
              <a:rPr lang="fr-FR" dirty="0">
                <a:latin typeface="Calibri" pitchFamily="34" charset="0"/>
              </a:rPr>
              <a:t>+0,10 bonus </a:t>
            </a:r>
            <a:r>
              <a:rPr lang="fr-FR" dirty="0" smtClean="0">
                <a:latin typeface="Calibri" pitchFamily="34" charset="0"/>
              </a:rPr>
              <a:t>série       </a:t>
            </a:r>
            <a:r>
              <a:rPr lang="fr-FR" b="1" dirty="0" smtClean="0">
                <a:latin typeface="Calibri" pitchFamily="34" charset="0"/>
              </a:rPr>
              <a:t>Total VL + BS = 0,30</a:t>
            </a:r>
          </a:p>
          <a:p>
            <a:pPr lvl="2">
              <a:buFont typeface="Wingdings" pitchFamily="2" charset="2"/>
              <a:buNone/>
            </a:pPr>
            <a:endParaRPr lang="fr-FR" dirty="0">
              <a:latin typeface="Calibri" pitchFamily="34" charset="0"/>
            </a:endParaRPr>
          </a:p>
          <a:p>
            <a:pPr marL="274638" lvl="2" indent="-274638">
              <a:buFont typeface="Wingdings" panose="05000000000000000000" pitchFamily="2" charset="2"/>
              <a:buChar char="Ø"/>
            </a:pPr>
            <a:r>
              <a:rPr lang="fr-FR" dirty="0" smtClean="0">
                <a:latin typeface="Calibri" pitchFamily="34" charset="0"/>
              </a:rPr>
              <a:t>Les éléments </a:t>
            </a:r>
            <a:r>
              <a:rPr lang="fr-FR" dirty="0" err="1" smtClean="0">
                <a:latin typeface="Calibri" pitchFamily="34" charset="0"/>
              </a:rPr>
              <a:t>acro</a:t>
            </a:r>
            <a:r>
              <a:rPr lang="fr-FR" dirty="0" smtClean="0">
                <a:latin typeface="Calibri" pitchFamily="34" charset="0"/>
              </a:rPr>
              <a:t> sans envol mini B (sauf maintiens) peuvent être utilisés</a:t>
            </a:r>
            <a:endParaRPr lang="fr-FR" dirty="0">
              <a:latin typeface="Calibri" pitchFamily="34" charset="0"/>
            </a:endParaRPr>
          </a:p>
          <a:p>
            <a:pPr marL="274638" lvl="2" indent="-274638">
              <a:buFont typeface="Wingdings" panose="05000000000000000000" pitchFamily="2" charset="2"/>
              <a:buChar char="Ø"/>
            </a:pPr>
            <a:r>
              <a:rPr lang="fr-FR" dirty="0" smtClean="0">
                <a:latin typeface="Calibri" pitchFamily="34" charset="0"/>
              </a:rPr>
              <a:t>Le </a:t>
            </a:r>
            <a:r>
              <a:rPr lang="fr-FR" dirty="0">
                <a:latin typeface="Calibri" pitchFamily="34" charset="0"/>
              </a:rPr>
              <a:t>même élément (avec/sans envol) peut être répété dans la même liaison pour recevoir le BS</a:t>
            </a:r>
          </a:p>
          <a:p>
            <a:pPr lvl="2">
              <a:buFont typeface="Wingdings" pitchFamily="2" charset="2"/>
              <a:buNone/>
            </a:pPr>
            <a:endParaRPr lang="fr-FR" dirty="0">
              <a:latin typeface="Calibri" pitchFamily="34" charset="0"/>
            </a:endParaRPr>
          </a:p>
          <a:p>
            <a:pPr lvl="2">
              <a:buFont typeface="Wingdings" pitchFamily="2" charset="2"/>
              <a:buNone/>
            </a:pPr>
            <a:endParaRPr lang="fr-FR" dirty="0">
              <a:latin typeface="Calibri" pitchFamily="34" charset="0"/>
            </a:endParaRPr>
          </a:p>
        </p:txBody>
      </p:sp>
      <p:sp>
        <p:nvSpPr>
          <p:cNvPr id="4" name="Accolade ouvrante 3"/>
          <p:cNvSpPr/>
          <p:nvPr/>
        </p:nvSpPr>
        <p:spPr>
          <a:xfrm rot="16200000">
            <a:off x="2462332" y="3998419"/>
            <a:ext cx="302827" cy="460132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Accolade ouvrante 8"/>
          <p:cNvSpPr/>
          <p:nvPr/>
        </p:nvSpPr>
        <p:spPr>
          <a:xfrm rot="16200000">
            <a:off x="2951059" y="3998418"/>
            <a:ext cx="302827" cy="460132"/>
          </a:xfrm>
          <a:prstGeom prst="leftBrace">
            <a:avLst/>
          </a:prstGeom>
          <a:noFill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Triangle isocèle 10"/>
          <p:cNvSpPr/>
          <p:nvPr/>
        </p:nvSpPr>
        <p:spPr>
          <a:xfrm>
            <a:off x="6804050" y="371498"/>
            <a:ext cx="576262" cy="576263"/>
          </a:xfrm>
          <a:prstGeom prst="triangl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800" dirty="0">
                <a:solidFill>
                  <a:schemeClr val="tx1"/>
                </a:solidFill>
              </a:rPr>
              <a:t>!</a:t>
            </a: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342736"/>
            <a:ext cx="1224136" cy="709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2212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22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2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2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5" grpId="0"/>
      <p:bldP spid="4" grpId="0" animBg="1"/>
      <p:bldP spid="9" grpId="0" animBg="1"/>
      <p:bldP spid="11" grpId="0" animBg="1"/>
    </p:bld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"/>
          <p:cNvSpPr>
            <a:spLocks noGrp="1" noChangeArrowheads="1"/>
          </p:cNvSpPr>
          <p:nvPr>
            <p:ph type="title"/>
          </p:nvPr>
        </p:nvSpPr>
        <p:spPr>
          <a:xfrm>
            <a:off x="587808" y="278259"/>
            <a:ext cx="6692659" cy="77447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fr-FR" altLang="fr-FR" sz="2400" dirty="0" smtClean="0">
                <a:solidFill>
                  <a:schemeClr val="bg1"/>
                </a:solidFill>
              </a:rPr>
              <a:t>Valeur de liaison &amp; bonus série</a:t>
            </a:r>
            <a:endParaRPr lang="fr-FR" altLang="fr-FR" sz="2400" b="1" dirty="0">
              <a:solidFill>
                <a:schemeClr val="bg1"/>
              </a:solidFill>
            </a:endParaRPr>
          </a:p>
        </p:txBody>
      </p:sp>
      <p:pic>
        <p:nvPicPr>
          <p:cNvPr id="6" name="Picture 10" descr="jo00-poutr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44011" y="332656"/>
            <a:ext cx="960437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15"/>
          <p:cNvSpPr>
            <a:spLocks noChangeArrowheads="1"/>
          </p:cNvSpPr>
          <p:nvPr/>
        </p:nvSpPr>
        <p:spPr bwMode="auto">
          <a:xfrm>
            <a:off x="179512" y="1268760"/>
            <a:ext cx="8568951" cy="535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b="1" u="sng" dirty="0" smtClean="0">
                <a:latin typeface="Calibri" pitchFamily="34" charset="0"/>
              </a:rPr>
              <a:t>Une Valeur de liaison  (VL) de + 0,10 Pt</a:t>
            </a:r>
          </a:p>
          <a:p>
            <a:endParaRPr lang="fr-FR" b="1" u="sng" dirty="0" smtClean="0">
              <a:latin typeface="Calibri" pitchFamily="34" charset="0"/>
            </a:endParaRPr>
          </a:p>
          <a:p>
            <a:endParaRPr lang="fr-FR" dirty="0">
              <a:latin typeface="Calibri" pitchFamily="34" charset="0"/>
            </a:endParaRPr>
          </a:p>
          <a:p>
            <a:pPr lvl="2">
              <a:buFont typeface="Wingdings" pitchFamily="2" charset="2"/>
              <a:buNone/>
            </a:pPr>
            <a:r>
              <a:rPr lang="fr-FR" u="sng" dirty="0">
                <a:latin typeface="Calibri" pitchFamily="34" charset="0"/>
              </a:rPr>
              <a:t>Exemple </a:t>
            </a:r>
            <a:r>
              <a:rPr lang="fr-FR" u="sng" dirty="0" smtClean="0">
                <a:latin typeface="Calibri" pitchFamily="34" charset="0"/>
              </a:rPr>
              <a:t> </a:t>
            </a:r>
            <a:r>
              <a:rPr lang="fr-FR" dirty="0">
                <a:latin typeface="Calibri" pitchFamily="34" charset="0"/>
              </a:rPr>
              <a:t>: </a:t>
            </a:r>
            <a:r>
              <a:rPr lang="fr-FR" dirty="0" smtClean="0">
                <a:latin typeface="Calibri" pitchFamily="34" charset="0"/>
              </a:rPr>
              <a:t>C  </a:t>
            </a:r>
            <a:r>
              <a:rPr lang="fr-FR" dirty="0">
                <a:latin typeface="Calibri" pitchFamily="34" charset="0"/>
              </a:rPr>
              <a:t>+ C  =  VL 0,10 </a:t>
            </a:r>
            <a:r>
              <a:rPr lang="fr-FR" dirty="0" smtClean="0">
                <a:latin typeface="Calibri" pitchFamily="34" charset="0"/>
              </a:rPr>
              <a:t>  	                    +   	       obtient la VL mais ne répond pas à l’EC1 (répétition du même élément)</a:t>
            </a:r>
          </a:p>
          <a:p>
            <a:pPr lvl="2">
              <a:buFont typeface="Wingdings" pitchFamily="2" charset="2"/>
              <a:buNone/>
            </a:pPr>
            <a:endParaRPr lang="fr-FR" dirty="0">
              <a:latin typeface="Calibri" pitchFamily="34" charset="0"/>
            </a:endParaRPr>
          </a:p>
          <a:p>
            <a:pPr lvl="2">
              <a:buFont typeface="Wingdings" pitchFamily="2" charset="2"/>
              <a:buNone/>
            </a:pPr>
            <a:r>
              <a:rPr lang="fr-FR" dirty="0" smtClean="0">
                <a:latin typeface="Calibri" pitchFamily="34" charset="0"/>
              </a:rPr>
              <a:t>Exemple 2 :  C + C = VL 0,10		 +	        </a:t>
            </a:r>
            <a:r>
              <a:rPr lang="fr-FR" dirty="0">
                <a:latin typeface="Calibri" pitchFamily="34" charset="0"/>
              </a:rPr>
              <a:t>obtient la VL </a:t>
            </a:r>
            <a:r>
              <a:rPr lang="fr-FR" dirty="0" smtClean="0">
                <a:latin typeface="Calibri" pitchFamily="34" charset="0"/>
              </a:rPr>
              <a:t>et </a:t>
            </a:r>
            <a:r>
              <a:rPr lang="fr-FR" dirty="0">
                <a:latin typeface="Calibri" pitchFamily="34" charset="0"/>
              </a:rPr>
              <a:t>répond </a:t>
            </a:r>
            <a:r>
              <a:rPr lang="fr-FR" dirty="0" smtClean="0">
                <a:latin typeface="Calibri" pitchFamily="34" charset="0"/>
              </a:rPr>
              <a:t>à l’EC3 (répétition </a:t>
            </a:r>
            <a:r>
              <a:rPr lang="fr-FR" dirty="0">
                <a:latin typeface="Calibri" pitchFamily="34" charset="0"/>
              </a:rPr>
              <a:t>du même </a:t>
            </a:r>
            <a:r>
              <a:rPr lang="fr-FR" dirty="0" smtClean="0">
                <a:latin typeface="Calibri" pitchFamily="34" charset="0"/>
              </a:rPr>
              <a:t>élément autorisé)</a:t>
            </a:r>
          </a:p>
          <a:p>
            <a:pPr lvl="2">
              <a:buFont typeface="Wingdings" pitchFamily="2" charset="2"/>
              <a:buNone/>
            </a:pPr>
            <a:endParaRPr lang="fr-FR" dirty="0">
              <a:latin typeface="Calibri" pitchFamily="34" charset="0"/>
            </a:endParaRPr>
          </a:p>
          <a:p>
            <a:pPr lvl="2">
              <a:buFont typeface="Wingdings" pitchFamily="2" charset="2"/>
              <a:buNone/>
            </a:pPr>
            <a:endParaRPr lang="fr-FR" dirty="0">
              <a:latin typeface="Calibri" pitchFamily="34" charset="0"/>
            </a:endParaRPr>
          </a:p>
          <a:p>
            <a:pPr marL="274638" lvl="2" indent="-274638"/>
            <a:r>
              <a:rPr lang="fr-FR" b="1" u="sng" dirty="0">
                <a:latin typeface="Calibri" pitchFamily="34" charset="0"/>
              </a:rPr>
              <a:t>Une Valeur de liaison  (VL) </a:t>
            </a:r>
            <a:r>
              <a:rPr lang="fr-FR" b="1" u="sng" dirty="0" smtClean="0">
                <a:latin typeface="Calibri" pitchFamily="34" charset="0"/>
              </a:rPr>
              <a:t>de +0,10 Pt et un bonus série (BS) de </a:t>
            </a:r>
            <a:r>
              <a:rPr lang="fr-FR" b="1" u="sng" dirty="0">
                <a:latin typeface="Calibri" pitchFamily="34" charset="0"/>
              </a:rPr>
              <a:t>+ 0,10 Pt</a:t>
            </a:r>
          </a:p>
          <a:p>
            <a:pPr marL="274638" lvl="2" indent="-274638">
              <a:buFont typeface="Wingdings" pitchFamily="2" charset="2"/>
              <a:buNone/>
            </a:pPr>
            <a:endParaRPr lang="fr-FR" dirty="0" smtClean="0">
              <a:latin typeface="Calibri" pitchFamily="34" charset="0"/>
            </a:endParaRPr>
          </a:p>
          <a:p>
            <a:pPr lvl="2">
              <a:buFont typeface="Wingdings" pitchFamily="2" charset="2"/>
              <a:buNone/>
            </a:pPr>
            <a:r>
              <a:rPr lang="fr-FR" dirty="0" smtClean="0">
                <a:latin typeface="Calibri" pitchFamily="34" charset="0"/>
              </a:rPr>
              <a:t>		</a:t>
            </a:r>
            <a:r>
              <a:rPr lang="fr-FR" dirty="0">
                <a:latin typeface="Calibri" pitchFamily="34" charset="0"/>
              </a:rPr>
              <a:t> </a:t>
            </a:r>
            <a:r>
              <a:rPr lang="fr-FR" dirty="0" smtClean="0">
                <a:latin typeface="Calibri" pitchFamily="34" charset="0"/>
              </a:rPr>
              <a:t>     0,10 </a:t>
            </a:r>
            <a:r>
              <a:rPr lang="fr-FR" dirty="0">
                <a:latin typeface="Calibri" pitchFamily="34" charset="0"/>
              </a:rPr>
              <a:t>bonus série </a:t>
            </a:r>
            <a:r>
              <a:rPr lang="fr-FR" dirty="0" smtClean="0">
                <a:latin typeface="Calibri" pitchFamily="34" charset="0"/>
              </a:rPr>
              <a:t>	</a:t>
            </a:r>
            <a:endParaRPr lang="fr-FR" dirty="0">
              <a:latin typeface="Calibri" pitchFamily="34" charset="0"/>
            </a:endParaRPr>
          </a:p>
          <a:p>
            <a:pPr lvl="2">
              <a:buFont typeface="Wingdings" pitchFamily="2" charset="2"/>
              <a:buNone/>
            </a:pPr>
            <a:r>
              <a:rPr lang="fr-FR" u="sng" dirty="0" smtClean="0">
                <a:latin typeface="Calibri" pitchFamily="34" charset="0"/>
              </a:rPr>
              <a:t>Exemple</a:t>
            </a:r>
            <a:r>
              <a:rPr lang="fr-FR" dirty="0" smtClean="0">
                <a:latin typeface="Calibri" pitchFamily="34" charset="0"/>
              </a:rPr>
              <a:t> </a:t>
            </a:r>
            <a:r>
              <a:rPr lang="fr-FR" dirty="0">
                <a:latin typeface="Calibri" pitchFamily="34" charset="0"/>
              </a:rPr>
              <a:t>: </a:t>
            </a:r>
            <a:r>
              <a:rPr lang="fr-FR" dirty="0" smtClean="0">
                <a:latin typeface="Calibri" pitchFamily="34" charset="0"/>
              </a:rPr>
              <a:t>B  </a:t>
            </a:r>
            <a:r>
              <a:rPr lang="fr-FR" dirty="0">
                <a:latin typeface="Calibri" pitchFamily="34" charset="0"/>
              </a:rPr>
              <a:t>+   C +   </a:t>
            </a:r>
            <a:r>
              <a:rPr lang="fr-FR" dirty="0" smtClean="0">
                <a:latin typeface="Calibri" pitchFamily="34" charset="0"/>
              </a:rPr>
              <a:t>C</a:t>
            </a:r>
            <a:r>
              <a:rPr lang="fr-FR" dirty="0">
                <a:latin typeface="Calibri" pitchFamily="34" charset="0"/>
              </a:rPr>
              <a:t> </a:t>
            </a:r>
            <a:r>
              <a:rPr lang="fr-FR" dirty="0" smtClean="0">
                <a:latin typeface="Calibri" pitchFamily="34" charset="0"/>
              </a:rPr>
              <a:t> = </a:t>
            </a:r>
            <a:r>
              <a:rPr lang="fr-FR" b="1" dirty="0" smtClean="0">
                <a:latin typeface="Calibri" pitchFamily="34" charset="0"/>
              </a:rPr>
              <a:t>VL </a:t>
            </a:r>
            <a:r>
              <a:rPr lang="fr-FR" b="1" dirty="0">
                <a:latin typeface="Calibri" pitchFamily="34" charset="0"/>
              </a:rPr>
              <a:t>+ BS = </a:t>
            </a:r>
            <a:r>
              <a:rPr lang="fr-FR" b="1" dirty="0" smtClean="0">
                <a:latin typeface="Calibri" pitchFamily="34" charset="0"/>
              </a:rPr>
              <a:t>0,20 </a:t>
            </a:r>
            <a:r>
              <a:rPr lang="fr-FR" dirty="0">
                <a:latin typeface="Calibri" pitchFamily="34" charset="0"/>
              </a:rPr>
              <a:t>	</a:t>
            </a:r>
            <a:r>
              <a:rPr lang="fr-FR" dirty="0" smtClean="0">
                <a:latin typeface="Calibri" pitchFamily="34" charset="0"/>
              </a:rPr>
              <a:t>+	+	</a:t>
            </a:r>
            <a:r>
              <a:rPr lang="fr-FR" dirty="0">
                <a:latin typeface="Calibri" pitchFamily="34" charset="0"/>
              </a:rPr>
              <a:t>	</a:t>
            </a:r>
            <a:r>
              <a:rPr lang="fr-FR" dirty="0" smtClean="0">
                <a:latin typeface="Calibri" pitchFamily="34" charset="0"/>
              </a:rPr>
              <a:t>	        </a:t>
            </a:r>
          </a:p>
          <a:p>
            <a:pPr lvl="2">
              <a:buFont typeface="Wingdings" pitchFamily="2" charset="2"/>
              <a:buNone/>
            </a:pPr>
            <a:r>
              <a:rPr lang="fr-FR" dirty="0">
                <a:latin typeface="Calibri" pitchFamily="34" charset="0"/>
              </a:rPr>
              <a:t>	 </a:t>
            </a:r>
            <a:r>
              <a:rPr lang="fr-FR" dirty="0" smtClean="0">
                <a:latin typeface="Calibri" pitchFamily="34" charset="0"/>
              </a:rPr>
              <a:t>       VL 0,10   </a:t>
            </a:r>
            <a:endParaRPr lang="fr-FR" b="1" dirty="0" smtClean="0">
              <a:latin typeface="Calibri" pitchFamily="34" charset="0"/>
            </a:endParaRPr>
          </a:p>
          <a:p>
            <a:pPr lvl="2">
              <a:buFont typeface="Wingdings" pitchFamily="2" charset="2"/>
              <a:buNone/>
            </a:pPr>
            <a:endParaRPr lang="fr-FR" dirty="0">
              <a:latin typeface="Calibri" pitchFamily="34" charset="0"/>
            </a:endParaRPr>
          </a:p>
          <a:p>
            <a:pPr lvl="2">
              <a:buFont typeface="Wingdings" pitchFamily="2" charset="2"/>
              <a:buNone/>
            </a:pPr>
            <a:endParaRPr lang="fr-FR" dirty="0">
              <a:latin typeface="Calibri" pitchFamily="34" charset="0"/>
            </a:endParaRPr>
          </a:p>
          <a:p>
            <a:pPr lvl="2">
              <a:buFont typeface="Wingdings" pitchFamily="2" charset="2"/>
              <a:buNone/>
            </a:pPr>
            <a:endParaRPr lang="fr-FR" dirty="0">
              <a:latin typeface="Calibri" pitchFamily="34" charset="0"/>
            </a:endParaRPr>
          </a:p>
        </p:txBody>
      </p:sp>
      <p:sp>
        <p:nvSpPr>
          <p:cNvPr id="9" name="Accolade ouvrante 8"/>
          <p:cNvSpPr/>
          <p:nvPr/>
        </p:nvSpPr>
        <p:spPr>
          <a:xfrm rot="16200000">
            <a:off x="2730289" y="5073047"/>
            <a:ext cx="302827" cy="460132"/>
          </a:xfrm>
          <a:prstGeom prst="leftBrace">
            <a:avLst/>
          </a:prstGeom>
          <a:noFill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Triangle isocèle 10"/>
          <p:cNvSpPr/>
          <p:nvPr/>
        </p:nvSpPr>
        <p:spPr>
          <a:xfrm>
            <a:off x="6703337" y="400443"/>
            <a:ext cx="576262" cy="576263"/>
          </a:xfrm>
          <a:prstGeom prst="triangl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800" dirty="0">
                <a:solidFill>
                  <a:schemeClr val="tx1"/>
                </a:solidFill>
              </a:rPr>
              <a:t>!</a:t>
            </a: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342736"/>
            <a:ext cx="1224136" cy="709999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1988840"/>
            <a:ext cx="609600" cy="409575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0552" y="1988840"/>
            <a:ext cx="609600" cy="409575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2205" y="4725144"/>
            <a:ext cx="1117624" cy="171520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3472" y="4827849"/>
            <a:ext cx="381000" cy="323850"/>
          </a:xfrm>
          <a:prstGeom prst="rect">
            <a:avLst/>
          </a:prstGeom>
        </p:spPr>
      </p:pic>
      <p:pic>
        <p:nvPicPr>
          <p:cNvPr id="18" name="Image 1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6448" y="4725144"/>
            <a:ext cx="487722" cy="381033"/>
          </a:xfrm>
          <a:prstGeom prst="rect">
            <a:avLst/>
          </a:prstGeom>
        </p:spPr>
      </p:pic>
      <p:pic>
        <p:nvPicPr>
          <p:cNvPr id="20" name="Image 1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6606" y="4725144"/>
            <a:ext cx="487722" cy="381033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2524" y="2828925"/>
            <a:ext cx="542925" cy="400050"/>
          </a:xfrm>
          <a:prstGeom prst="rect">
            <a:avLst/>
          </a:prstGeom>
        </p:spPr>
      </p:pic>
      <p:pic>
        <p:nvPicPr>
          <p:cNvPr id="19" name="Image 1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3889" y="2812926"/>
            <a:ext cx="542925" cy="400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895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22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2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2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000"/>
                            </p:stCondLst>
                            <p:childTnLst>
                              <p:par>
                                <p:cTn id="6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500"/>
                            </p:stCondLst>
                            <p:childTnLst>
                              <p:par>
                                <p:cTn id="6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5" grpId="0"/>
      <p:bldP spid="9" grpId="0" animBg="1"/>
      <p:bldP spid="11" grpId="0" animBg="1"/>
    </p:bld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"/>
          <p:cNvSpPr>
            <a:spLocks noGrp="1" noChangeArrowheads="1"/>
          </p:cNvSpPr>
          <p:nvPr>
            <p:ph type="title"/>
          </p:nvPr>
        </p:nvSpPr>
        <p:spPr>
          <a:xfrm>
            <a:off x="587808" y="278260"/>
            <a:ext cx="6576480" cy="77447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fr-FR" altLang="fr-FR" sz="2800" dirty="0" smtClean="0">
                <a:solidFill>
                  <a:schemeClr val="bg1"/>
                </a:solidFill>
              </a:rPr>
              <a:t>Valeur de liaison (</a:t>
            </a:r>
            <a:r>
              <a:rPr lang="fr-FR" altLang="fr-FR" sz="2800" dirty="0" err="1" smtClean="0">
                <a:solidFill>
                  <a:schemeClr val="bg1"/>
                </a:solidFill>
              </a:rPr>
              <a:t>vl</a:t>
            </a:r>
            <a:r>
              <a:rPr lang="fr-FR" altLang="fr-FR" sz="2800" dirty="0" smtClean="0">
                <a:solidFill>
                  <a:schemeClr val="bg1"/>
                </a:solidFill>
              </a:rPr>
              <a:t>)</a:t>
            </a:r>
            <a:endParaRPr lang="fr-FR" altLang="fr-FR" sz="2800" b="1" dirty="0">
              <a:solidFill>
                <a:schemeClr val="bg1"/>
              </a:solidFill>
            </a:endParaRPr>
          </a:p>
        </p:txBody>
      </p:sp>
      <p:graphicFrame>
        <p:nvGraphicFramePr>
          <p:cNvPr id="8" name="Group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2750963"/>
              </p:ext>
            </p:extLst>
          </p:nvPr>
        </p:nvGraphicFramePr>
        <p:xfrm>
          <a:off x="205514" y="1412776"/>
          <a:ext cx="8856662" cy="4421867"/>
        </p:xfrm>
        <a:graphic>
          <a:graphicData uri="http://schemas.openxmlformats.org/drawingml/2006/table">
            <a:tbl>
              <a:tblPr/>
              <a:tblGrid>
                <a:gridCol w="4386262"/>
                <a:gridCol w="4470400"/>
              </a:tblGrid>
              <a:tr h="723900"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5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2000" b="1" i="1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Eléments gymniques et mixtes</a:t>
                      </a:r>
                      <a:r>
                        <a:rPr kumimoji="0" lang="fr-FR" sz="2000" b="0" i="1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fr-F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(éléments acrobatiques avec envol seulement) sauf la sortie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8EFF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3873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5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0,10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8EF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5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0,20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8EFFD"/>
                    </a:solidFill>
                  </a:tcPr>
                </a:tc>
              </a:tr>
              <a:tr h="229588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5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C + C ou plus (gymnique)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5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A + C (tours seulement)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5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20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B + D (mixte)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5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D + A (Salto à la planche sur un pied)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5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(Dans cet ordre, pas non autorisé)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8EF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5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D + D ou plus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8EFFD"/>
                    </a:solidFill>
                  </a:tcPr>
                </a:tc>
              </a:tr>
              <a:tr h="863600">
                <a:tc grid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5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2000" b="0" i="1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Remarque :</a:t>
                      </a:r>
                      <a:r>
                        <a:rPr kumimoji="0" lang="fr-F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fr-F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Les tours peuvent être exécutés sur la même jambe d’appui (bref demi-plié autorisé) ou avec un pas pour tourner sur la jambe opposée(bref demi plié sur un ou deux pieds non autorisé)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8EFF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Triangle isocèle 9"/>
          <p:cNvSpPr/>
          <p:nvPr/>
        </p:nvSpPr>
        <p:spPr>
          <a:xfrm>
            <a:off x="3562166" y="2996952"/>
            <a:ext cx="576262" cy="576263"/>
          </a:xfrm>
          <a:prstGeom prst="triangl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800" dirty="0">
                <a:solidFill>
                  <a:schemeClr val="tx1"/>
                </a:solidFill>
              </a:rPr>
              <a:t>!</a:t>
            </a: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342736"/>
            <a:ext cx="1224136" cy="709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8435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22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2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2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5" grpId="0"/>
      <p:bldP spid="10" grpId="0" animBg="1"/>
    </p:bld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"/>
          <p:cNvSpPr>
            <a:spLocks noGrp="1" noChangeArrowheads="1"/>
          </p:cNvSpPr>
          <p:nvPr>
            <p:ph type="title"/>
          </p:nvPr>
        </p:nvSpPr>
        <p:spPr>
          <a:xfrm>
            <a:off x="587808" y="278260"/>
            <a:ext cx="6432464" cy="77447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fr-FR" altLang="fr-FR" sz="2800" dirty="0" smtClean="0">
                <a:solidFill>
                  <a:schemeClr val="bg1"/>
                </a:solidFill>
              </a:rPr>
              <a:t>Valeur de liaison (</a:t>
            </a:r>
            <a:r>
              <a:rPr lang="fr-FR" altLang="fr-FR" sz="2800" dirty="0" err="1" smtClean="0">
                <a:solidFill>
                  <a:schemeClr val="bg1"/>
                </a:solidFill>
              </a:rPr>
              <a:t>vl</a:t>
            </a:r>
            <a:r>
              <a:rPr lang="fr-FR" altLang="fr-FR" sz="2800" dirty="0" smtClean="0">
                <a:solidFill>
                  <a:schemeClr val="bg1"/>
                </a:solidFill>
              </a:rPr>
              <a:t>)</a:t>
            </a:r>
            <a:endParaRPr lang="fr-FR" altLang="fr-FR" sz="2800" b="1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23528" y="1484784"/>
            <a:ext cx="856895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i="1" u="sng" dirty="0">
                <a:latin typeface="Arial" panose="020B0604020202020204" pitchFamily="34" charset="0"/>
                <a:cs typeface="Arial" panose="020B0604020202020204" pitchFamily="34" charset="0"/>
              </a:rPr>
              <a:t>Précisions :</a:t>
            </a:r>
            <a:r>
              <a:rPr lang="fr-FR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fr-FR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Les 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éléments acrobatiques B avec envol et appui des mains suivants </a:t>
            </a: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endParaRPr lang="fr-F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3525" lvl="1" indent="-263525">
              <a:buFont typeface="Wingdings" pitchFamily="2" charset="2"/>
              <a:buChar char="§"/>
            </a:pP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Flic flac jambes serrées</a:t>
            </a:r>
          </a:p>
          <a:p>
            <a:pPr marL="263525" lvl="1" indent="-263525">
              <a:buFont typeface="Wingdings" pitchFamily="2" charset="2"/>
              <a:buChar char="§"/>
            </a:pP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Flic flac jambes décalées</a:t>
            </a:r>
          </a:p>
          <a:p>
            <a:pPr marL="263525" lvl="1" indent="-263525">
              <a:buFont typeface="Wingdings" pitchFamily="2" charset="2"/>
              <a:buChar char="§"/>
            </a:pP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Flic flac </a:t>
            </a:r>
            <a:r>
              <a:rPr lang="fr-FR" sz="2000" dirty="0" err="1">
                <a:latin typeface="Arial" panose="020B0604020202020204" pitchFamily="34" charset="0"/>
                <a:cs typeface="Arial" panose="020B0604020202020204" pitchFamily="34" charset="0"/>
              </a:rPr>
              <a:t>Auerbach</a:t>
            </a:r>
            <a:endParaRPr lang="fr-F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3525" lvl="1" indent="-263525">
              <a:buFont typeface="Wingdings" pitchFamily="2" charset="2"/>
              <a:buChar char="§"/>
            </a:pP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Rondades</a:t>
            </a:r>
          </a:p>
          <a:p>
            <a:pPr marL="263525" lvl="1" indent="-263525">
              <a:buFont typeface="Wingdings" pitchFamily="2" charset="2"/>
              <a:buChar char="§"/>
            </a:pP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Renversement avant</a:t>
            </a:r>
          </a:p>
          <a:p>
            <a:pPr marL="742950" lvl="1" indent="-285750">
              <a:buFont typeface="Wingdings" pitchFamily="2" charset="2"/>
              <a:buNone/>
            </a:pPr>
            <a:endParaRPr lang="fr-F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Peuvent 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être exécutés une 2</a:t>
            </a:r>
            <a:r>
              <a:rPr lang="fr-FR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ème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 fois dans l’exercice, obtenir la VL et le BS mais ne peuvent pas être exécutés une 2</a:t>
            </a:r>
            <a:r>
              <a:rPr lang="fr-FR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ème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 fois pour l’EC ni pour la VD.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342736"/>
            <a:ext cx="1224136" cy="709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100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22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2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2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5" grpId="0"/>
      <p:bldP spid="2" grpId="0"/>
    </p:bld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4929541"/>
              </p:ext>
            </p:extLst>
          </p:nvPr>
        </p:nvGraphicFramePr>
        <p:xfrm>
          <a:off x="107504" y="1340768"/>
          <a:ext cx="8731126" cy="5096295"/>
        </p:xfrm>
        <a:graphic>
          <a:graphicData uri="http://schemas.openxmlformats.org/drawingml/2006/table">
            <a:tbl>
              <a:tblPr/>
              <a:tblGrid>
                <a:gridCol w="6056188"/>
                <a:gridCol w="1084263"/>
                <a:gridCol w="795337"/>
                <a:gridCol w="795338"/>
              </a:tblGrid>
              <a:tr h="579159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50000"/>
                        <a:buFontTx/>
                        <a:buNone/>
                        <a:tabLst>
                          <a:tab pos="144463" algn="l"/>
                          <a:tab pos="288925" algn="l"/>
                          <a:tab pos="431800" algn="l"/>
                          <a:tab pos="576263" algn="l"/>
                          <a:tab pos="863600" algn="l"/>
                          <a:tab pos="1008063" algn="l"/>
                          <a:tab pos="1152525" algn="l"/>
                          <a:tab pos="1295400" algn="l"/>
                          <a:tab pos="1584325" algn="l"/>
                          <a:tab pos="1727200" algn="l"/>
                          <a:tab pos="1871663" algn="l"/>
                          <a:tab pos="2016125" algn="l"/>
                          <a:tab pos="2303463" algn="l"/>
                          <a:tab pos="2447925" algn="l"/>
                          <a:tab pos="2592388" algn="l"/>
                          <a:tab pos="2736850" algn="l"/>
                          <a:tab pos="2879725" algn="l"/>
                          <a:tab pos="3024188" algn="l"/>
                          <a:tab pos="3168650" algn="l"/>
                          <a:tab pos="3311525" algn="l"/>
                          <a:tab pos="3455988" algn="l"/>
                          <a:tab pos="3600450" algn="l"/>
                          <a:tab pos="3743325" algn="l"/>
                          <a:tab pos="3887788" algn="l"/>
                          <a:tab pos="4032250" algn="l"/>
                          <a:tab pos="4175125" algn="l"/>
                          <a:tab pos="4319588" algn="l"/>
                          <a:tab pos="4464050" algn="l"/>
                          <a:tab pos="4608513" algn="l"/>
                          <a:tab pos="4751388" algn="l"/>
                          <a:tab pos="4895850" algn="l"/>
                          <a:tab pos="5040313" algn="l"/>
                        </a:tabLst>
                      </a:pPr>
                      <a:r>
                        <a:rPr kumimoji="0" lang="fr-F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Fautes par le Jury 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50000"/>
                        <a:buFontTx/>
                        <a:buNone/>
                        <a:tabLst>
                          <a:tab pos="144463" algn="l"/>
                          <a:tab pos="288925" algn="l"/>
                          <a:tab pos="431800" algn="l"/>
                          <a:tab pos="576263" algn="l"/>
                          <a:tab pos="863600" algn="l"/>
                          <a:tab pos="1008063" algn="l"/>
                          <a:tab pos="1152525" algn="l"/>
                          <a:tab pos="1295400" algn="l"/>
                          <a:tab pos="1584325" algn="l"/>
                          <a:tab pos="1727200" algn="l"/>
                          <a:tab pos="1871663" algn="l"/>
                          <a:tab pos="2016125" algn="l"/>
                          <a:tab pos="2303463" algn="l"/>
                          <a:tab pos="2447925" algn="l"/>
                          <a:tab pos="2592388" algn="l"/>
                          <a:tab pos="2736850" algn="l"/>
                          <a:tab pos="2879725" algn="l"/>
                          <a:tab pos="3024188" algn="l"/>
                          <a:tab pos="3168650" algn="l"/>
                          <a:tab pos="3311525" algn="l"/>
                          <a:tab pos="3455988" algn="l"/>
                          <a:tab pos="3600450" algn="l"/>
                          <a:tab pos="3743325" algn="l"/>
                          <a:tab pos="3887788" algn="l"/>
                          <a:tab pos="4032250" algn="l"/>
                          <a:tab pos="4175125" algn="l"/>
                          <a:tab pos="4319588" algn="l"/>
                          <a:tab pos="4464050" algn="l"/>
                          <a:tab pos="4608513" algn="l"/>
                          <a:tab pos="4751388" algn="l"/>
                          <a:tab pos="4895850" algn="l"/>
                          <a:tab pos="5040313" algn="l"/>
                        </a:tabLst>
                      </a:pPr>
                      <a:r>
                        <a:rPr kumimoji="0" lang="fr-F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0.10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50000"/>
                        <a:buFontTx/>
                        <a:buNone/>
                        <a:tabLst>
                          <a:tab pos="144463" algn="l"/>
                          <a:tab pos="288925" algn="l"/>
                          <a:tab pos="431800" algn="l"/>
                          <a:tab pos="576263" algn="l"/>
                          <a:tab pos="863600" algn="l"/>
                          <a:tab pos="1008063" algn="l"/>
                          <a:tab pos="1152525" algn="l"/>
                          <a:tab pos="1295400" algn="l"/>
                          <a:tab pos="1584325" algn="l"/>
                          <a:tab pos="1727200" algn="l"/>
                          <a:tab pos="1871663" algn="l"/>
                          <a:tab pos="2016125" algn="l"/>
                          <a:tab pos="2303463" algn="l"/>
                          <a:tab pos="2447925" algn="l"/>
                          <a:tab pos="2592388" algn="l"/>
                          <a:tab pos="2736850" algn="l"/>
                          <a:tab pos="2879725" algn="l"/>
                          <a:tab pos="3024188" algn="l"/>
                          <a:tab pos="3168650" algn="l"/>
                          <a:tab pos="3311525" algn="l"/>
                          <a:tab pos="3455988" algn="l"/>
                          <a:tab pos="3600450" algn="l"/>
                          <a:tab pos="3743325" algn="l"/>
                          <a:tab pos="3887788" algn="l"/>
                          <a:tab pos="4032250" algn="l"/>
                          <a:tab pos="4175125" algn="l"/>
                          <a:tab pos="4319588" algn="l"/>
                          <a:tab pos="4464050" algn="l"/>
                          <a:tab pos="4608513" algn="l"/>
                          <a:tab pos="4751388" algn="l"/>
                          <a:tab pos="4895850" algn="l"/>
                          <a:tab pos="5040313" algn="l"/>
                        </a:tabLst>
                      </a:pPr>
                      <a:r>
                        <a:rPr kumimoji="0" lang="fr-F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0.30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50000"/>
                        <a:buFontTx/>
                        <a:buNone/>
                        <a:tabLst>
                          <a:tab pos="144463" algn="l"/>
                          <a:tab pos="288925" algn="l"/>
                          <a:tab pos="431800" algn="l"/>
                          <a:tab pos="576263" algn="l"/>
                          <a:tab pos="863600" algn="l"/>
                          <a:tab pos="1008063" algn="l"/>
                          <a:tab pos="1152525" algn="l"/>
                          <a:tab pos="1295400" algn="l"/>
                          <a:tab pos="1584325" algn="l"/>
                          <a:tab pos="1727200" algn="l"/>
                          <a:tab pos="1871663" algn="l"/>
                          <a:tab pos="2016125" algn="l"/>
                          <a:tab pos="2303463" algn="l"/>
                          <a:tab pos="2447925" algn="l"/>
                          <a:tab pos="2592388" algn="l"/>
                          <a:tab pos="2736850" algn="l"/>
                          <a:tab pos="2879725" algn="l"/>
                          <a:tab pos="3024188" algn="l"/>
                          <a:tab pos="3168650" algn="l"/>
                          <a:tab pos="3311525" algn="l"/>
                          <a:tab pos="3455988" algn="l"/>
                          <a:tab pos="3600450" algn="l"/>
                          <a:tab pos="3743325" algn="l"/>
                          <a:tab pos="3887788" algn="l"/>
                          <a:tab pos="4032250" algn="l"/>
                          <a:tab pos="4175125" algn="l"/>
                          <a:tab pos="4319588" algn="l"/>
                          <a:tab pos="4464050" algn="l"/>
                          <a:tab pos="4608513" algn="l"/>
                          <a:tab pos="4751388" algn="l"/>
                          <a:tab pos="4895850" algn="l"/>
                          <a:tab pos="5040313" algn="l"/>
                        </a:tabLst>
                      </a:pPr>
                      <a:r>
                        <a:rPr kumimoji="0" lang="fr-F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0.50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842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5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2000" b="1" i="1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Exécution artistique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50000"/>
                        <a:buFontTx/>
                        <a:buNone/>
                        <a:tabLst/>
                      </a:pPr>
                      <a:endParaRPr kumimoji="0" lang="fr-FR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50000"/>
                        <a:buFontTx/>
                        <a:buNone/>
                        <a:tabLst/>
                      </a:pPr>
                      <a:endParaRPr kumimoji="0" lang="fr-FR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50000"/>
                        <a:buFontTx/>
                        <a:buNone/>
                        <a:tabLst/>
                      </a:pPr>
                      <a:endParaRPr kumimoji="0" lang="fr-FR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9178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50000"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Exécution artistique insuffisante pendant tout l’exercice y compris :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50000"/>
                        <a:buFontTx/>
                        <a:buNone/>
                        <a:tabLst/>
                      </a:pPr>
                      <a:endParaRPr kumimoji="0" lang="fr-FR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50000"/>
                        <a:buFontTx/>
                        <a:buNone/>
                        <a:tabLst/>
                      </a:pPr>
                      <a:endParaRPr kumimoji="0" lang="fr-FR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50000"/>
                        <a:buFontTx/>
                        <a:buNone/>
                        <a:tabLst/>
                      </a:pPr>
                      <a:endParaRPr kumimoji="0" lang="fr-F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50000"/>
                        <a:buFontTx/>
                        <a:buNone/>
                        <a:tabLst/>
                      </a:pPr>
                      <a:endParaRPr kumimoji="0" lang="fr-F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7534">
                <a:tc>
                  <a:txBody>
                    <a:bodyPr/>
                    <a:lstStyle/>
                    <a:p>
                      <a:pPr marL="352425" marR="0" lvl="0" indent="-2603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50000"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kumimoji="0" lang="fr-F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Assurance</a:t>
                      </a:r>
                      <a:endParaRPr kumimoji="0" lang="fr-F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50000"/>
                        <a:buFontTx/>
                        <a:buNone/>
                        <a:tabLst/>
                      </a:pPr>
                      <a:r>
                        <a:rPr kumimoji="0" lang="fr-FR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50000"/>
                        <a:buFontTx/>
                        <a:buNone/>
                        <a:tabLst/>
                      </a:pPr>
                      <a:endParaRPr kumimoji="0" lang="fr-F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50000"/>
                        <a:buFontTx/>
                        <a:buNone/>
                        <a:tabLst/>
                      </a:pPr>
                      <a:endParaRPr kumimoji="0" lang="fr-F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7534">
                <a:tc>
                  <a:txBody>
                    <a:bodyPr/>
                    <a:lstStyle/>
                    <a:p>
                      <a:pPr marL="350838" marR="0" lvl="0" indent="-2603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50000"/>
                        <a:buFont typeface="Wingdings" pitchFamily="2" charset="2"/>
                        <a:buChar char="§"/>
                        <a:tabLst/>
                      </a:pPr>
                      <a:r>
                        <a:rPr kumimoji="0" lang="fr-F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Style personnel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50000"/>
                        <a:buFontTx/>
                        <a:buNone/>
                        <a:tabLst/>
                      </a:pPr>
                      <a:r>
                        <a:rPr kumimoji="0" lang="fr-FR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50000"/>
                        <a:buFontTx/>
                        <a:buNone/>
                        <a:tabLst/>
                      </a:pPr>
                      <a:endParaRPr kumimoji="0" lang="fr-F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50000"/>
                        <a:buFontTx/>
                        <a:buNone/>
                        <a:tabLst/>
                      </a:pPr>
                      <a:endParaRPr kumimoji="0" lang="fr-F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753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5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Rythme et tempo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50000"/>
                        <a:buFontTx/>
                        <a:buNone/>
                        <a:tabLst/>
                      </a:pPr>
                      <a:endParaRPr kumimoji="0" lang="fr-FR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50000"/>
                        <a:buFontTx/>
                        <a:buNone/>
                        <a:tabLst/>
                      </a:pPr>
                      <a:endParaRPr kumimoji="0" lang="fr-F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50000"/>
                        <a:buFontTx/>
                        <a:buNone/>
                        <a:tabLst/>
                      </a:pPr>
                      <a:endParaRPr kumimoji="0" lang="fr-F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2866">
                <a:tc>
                  <a:txBody>
                    <a:bodyPr/>
                    <a:lstStyle/>
                    <a:p>
                      <a:pPr marL="274638" marR="0" lvl="0" indent="-2603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50000"/>
                        <a:buFont typeface="Wingdings" pitchFamily="2" charset="2"/>
                        <a:buChar char="§"/>
                        <a:tabLst/>
                      </a:pPr>
                      <a:r>
                        <a:rPr kumimoji="0" lang="fr-F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Variation du rythme et tempo insuffisante dans les mouvements (sans VD)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50000"/>
                        <a:buFontTx/>
                        <a:buNone/>
                        <a:tabLst/>
                      </a:pPr>
                      <a:r>
                        <a:rPr kumimoji="0" lang="fr-FR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50000"/>
                        <a:buFontTx/>
                        <a:buNone/>
                        <a:tabLst/>
                      </a:pPr>
                      <a:endParaRPr kumimoji="0" lang="fr-F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50000"/>
                        <a:buFontTx/>
                        <a:buNone/>
                        <a:tabLst/>
                      </a:pPr>
                      <a:endParaRPr kumimoji="0" lang="fr-F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51712">
                <a:tc>
                  <a:txBody>
                    <a:bodyPr/>
                    <a:lstStyle/>
                    <a:p>
                      <a:pPr marL="274638" marR="0" lvl="0" indent="-26035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50000"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kumimoji="0" lang="fr-F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Exécution de tout l’exercice avec des séries d’éléments et mouvements discontinus </a:t>
                      </a:r>
                      <a:r>
                        <a:rPr kumimoji="0" lang="fr-F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(manque d’aisance)</a:t>
                      </a:r>
                    </a:p>
                    <a:p>
                      <a:pPr marL="534988" marR="0" lvl="0" indent="-2603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50000"/>
                        <a:buFont typeface="Wingdings" pitchFamily="2" charset="2"/>
                        <a:buChar char="§"/>
                        <a:tabLst/>
                      </a:pPr>
                      <a:endParaRPr kumimoji="0" lang="fr-F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50000"/>
                        <a:buFontTx/>
                        <a:buNone/>
                        <a:tabLst/>
                      </a:pPr>
                      <a:r>
                        <a:rPr kumimoji="0" lang="fr-FR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50000"/>
                        <a:buFontTx/>
                        <a:buNone/>
                        <a:tabLst/>
                      </a:pPr>
                      <a:endParaRPr kumimoji="0" lang="fr-F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50000"/>
                        <a:buFontTx/>
                        <a:buNone/>
                        <a:tabLst/>
                      </a:pPr>
                      <a:endParaRPr kumimoji="0" lang="fr-F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35496" y="332656"/>
            <a:ext cx="7632848" cy="65464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fr-FR" altLang="fr-FR" sz="2000" dirty="0" smtClean="0">
                <a:solidFill>
                  <a:schemeClr val="bg1"/>
                </a:solidFill>
              </a:rPr>
              <a:t>Déductions pour composition &amp; chorégra</a:t>
            </a:r>
            <a:r>
              <a:rPr lang="fr-FR" altLang="fr-FR" sz="1800" dirty="0" smtClean="0">
                <a:solidFill>
                  <a:schemeClr val="bg1"/>
                </a:solidFill>
              </a:rPr>
              <a:t>phie</a:t>
            </a:r>
            <a:endParaRPr lang="fr-FR" altLang="fr-FR" sz="1800" b="1" dirty="0">
              <a:solidFill>
                <a:schemeClr val="bg1"/>
              </a:solidFill>
            </a:endParaRPr>
          </a:p>
        </p:txBody>
      </p:sp>
      <p:sp>
        <p:nvSpPr>
          <p:cNvPr id="9" name="Triangle isocèle 8"/>
          <p:cNvSpPr/>
          <p:nvPr/>
        </p:nvSpPr>
        <p:spPr>
          <a:xfrm>
            <a:off x="7236296" y="5445025"/>
            <a:ext cx="576262" cy="576263"/>
          </a:xfrm>
          <a:prstGeom prst="triangl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800" dirty="0">
                <a:solidFill>
                  <a:schemeClr val="tx1"/>
                </a:solidFill>
              </a:rPr>
              <a:t>!</a:t>
            </a: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342736"/>
            <a:ext cx="1224136" cy="709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6752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</p:bld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"/>
          <p:cNvSpPr>
            <a:spLocks noGrp="1" noChangeArrowheads="1"/>
          </p:cNvSpPr>
          <p:nvPr>
            <p:ph type="title"/>
          </p:nvPr>
        </p:nvSpPr>
        <p:spPr>
          <a:xfrm>
            <a:off x="35496" y="260648"/>
            <a:ext cx="7793018" cy="77447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fr-FR" altLang="fr-FR" sz="2000" dirty="0" smtClean="0">
                <a:solidFill>
                  <a:schemeClr val="bg1"/>
                </a:solidFill>
              </a:rPr>
              <a:t>Déductions pour composition &amp; chorégraphie</a:t>
            </a:r>
            <a:endParaRPr lang="fr-FR" altLang="fr-FR" sz="2000" b="1" dirty="0">
              <a:solidFill>
                <a:schemeClr val="bg1"/>
              </a:solidFill>
            </a:endParaRPr>
          </a:p>
        </p:txBody>
      </p:sp>
      <p:graphicFrame>
        <p:nvGraphicFramePr>
          <p:cNvPr id="8" name="Group 4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6389597"/>
              </p:ext>
            </p:extLst>
          </p:nvPr>
        </p:nvGraphicFramePr>
        <p:xfrm>
          <a:off x="161925" y="1268760"/>
          <a:ext cx="8748713" cy="4941376"/>
        </p:xfrm>
        <a:graphic>
          <a:graphicData uri="http://schemas.openxmlformats.org/drawingml/2006/table">
            <a:tbl>
              <a:tblPr/>
              <a:tblGrid>
                <a:gridCol w="6570663"/>
                <a:gridCol w="792162"/>
                <a:gridCol w="719138"/>
                <a:gridCol w="666750"/>
              </a:tblGrid>
              <a:tr h="479425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50000"/>
                        <a:buFontTx/>
                        <a:buNone/>
                        <a:tabLst>
                          <a:tab pos="144463" algn="l"/>
                          <a:tab pos="288925" algn="l"/>
                          <a:tab pos="431800" algn="l"/>
                          <a:tab pos="576263" algn="l"/>
                          <a:tab pos="863600" algn="l"/>
                          <a:tab pos="1008063" algn="l"/>
                          <a:tab pos="1152525" algn="l"/>
                          <a:tab pos="1295400" algn="l"/>
                          <a:tab pos="1584325" algn="l"/>
                          <a:tab pos="1727200" algn="l"/>
                          <a:tab pos="1871663" algn="l"/>
                          <a:tab pos="2016125" algn="l"/>
                          <a:tab pos="2303463" algn="l"/>
                          <a:tab pos="2447925" algn="l"/>
                          <a:tab pos="2592388" algn="l"/>
                          <a:tab pos="2736850" algn="l"/>
                          <a:tab pos="2879725" algn="l"/>
                          <a:tab pos="3024188" algn="l"/>
                          <a:tab pos="3168650" algn="l"/>
                          <a:tab pos="3311525" algn="l"/>
                          <a:tab pos="3455988" algn="l"/>
                          <a:tab pos="3600450" algn="l"/>
                          <a:tab pos="3743325" algn="l"/>
                          <a:tab pos="3887788" algn="l"/>
                          <a:tab pos="4032250" algn="l"/>
                          <a:tab pos="4175125" algn="l"/>
                          <a:tab pos="4319588" algn="l"/>
                          <a:tab pos="4464050" algn="l"/>
                          <a:tab pos="4608513" algn="l"/>
                          <a:tab pos="4751388" algn="l"/>
                          <a:tab pos="4895850" algn="l"/>
                          <a:tab pos="5040313" algn="l"/>
                        </a:tabLst>
                      </a:pPr>
                      <a:r>
                        <a:rPr kumimoji="0" lang="fr-F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Fautes par le Jury 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50000"/>
                        <a:buFontTx/>
                        <a:buNone/>
                        <a:tabLst>
                          <a:tab pos="144463" algn="l"/>
                          <a:tab pos="288925" algn="l"/>
                          <a:tab pos="431800" algn="l"/>
                          <a:tab pos="576263" algn="l"/>
                          <a:tab pos="863600" algn="l"/>
                          <a:tab pos="1008063" algn="l"/>
                          <a:tab pos="1152525" algn="l"/>
                          <a:tab pos="1295400" algn="l"/>
                          <a:tab pos="1584325" algn="l"/>
                          <a:tab pos="1727200" algn="l"/>
                          <a:tab pos="1871663" algn="l"/>
                          <a:tab pos="2016125" algn="l"/>
                          <a:tab pos="2303463" algn="l"/>
                          <a:tab pos="2447925" algn="l"/>
                          <a:tab pos="2592388" algn="l"/>
                          <a:tab pos="2736850" algn="l"/>
                          <a:tab pos="2879725" algn="l"/>
                          <a:tab pos="3024188" algn="l"/>
                          <a:tab pos="3168650" algn="l"/>
                          <a:tab pos="3311525" algn="l"/>
                          <a:tab pos="3455988" algn="l"/>
                          <a:tab pos="3600450" algn="l"/>
                          <a:tab pos="3743325" algn="l"/>
                          <a:tab pos="3887788" algn="l"/>
                          <a:tab pos="4032250" algn="l"/>
                          <a:tab pos="4175125" algn="l"/>
                          <a:tab pos="4319588" algn="l"/>
                          <a:tab pos="4464050" algn="l"/>
                          <a:tab pos="4608513" algn="l"/>
                          <a:tab pos="4751388" algn="l"/>
                          <a:tab pos="4895850" algn="l"/>
                          <a:tab pos="5040313" algn="l"/>
                        </a:tabLst>
                      </a:pPr>
                      <a:r>
                        <a:rPr kumimoji="0" lang="fr-F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0.10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50000"/>
                        <a:buFontTx/>
                        <a:buNone/>
                        <a:tabLst>
                          <a:tab pos="144463" algn="l"/>
                          <a:tab pos="288925" algn="l"/>
                          <a:tab pos="431800" algn="l"/>
                          <a:tab pos="576263" algn="l"/>
                          <a:tab pos="863600" algn="l"/>
                          <a:tab pos="1008063" algn="l"/>
                          <a:tab pos="1152525" algn="l"/>
                          <a:tab pos="1295400" algn="l"/>
                          <a:tab pos="1584325" algn="l"/>
                          <a:tab pos="1727200" algn="l"/>
                          <a:tab pos="1871663" algn="l"/>
                          <a:tab pos="2016125" algn="l"/>
                          <a:tab pos="2303463" algn="l"/>
                          <a:tab pos="2447925" algn="l"/>
                          <a:tab pos="2592388" algn="l"/>
                          <a:tab pos="2736850" algn="l"/>
                          <a:tab pos="2879725" algn="l"/>
                          <a:tab pos="3024188" algn="l"/>
                          <a:tab pos="3168650" algn="l"/>
                          <a:tab pos="3311525" algn="l"/>
                          <a:tab pos="3455988" algn="l"/>
                          <a:tab pos="3600450" algn="l"/>
                          <a:tab pos="3743325" algn="l"/>
                          <a:tab pos="3887788" algn="l"/>
                          <a:tab pos="4032250" algn="l"/>
                          <a:tab pos="4175125" algn="l"/>
                          <a:tab pos="4319588" algn="l"/>
                          <a:tab pos="4464050" algn="l"/>
                          <a:tab pos="4608513" algn="l"/>
                          <a:tab pos="4751388" algn="l"/>
                          <a:tab pos="4895850" algn="l"/>
                          <a:tab pos="5040313" algn="l"/>
                        </a:tabLst>
                      </a:pPr>
                      <a:r>
                        <a:rPr kumimoji="0" lang="fr-F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0.30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50000"/>
                        <a:buFontTx/>
                        <a:buNone/>
                        <a:tabLst>
                          <a:tab pos="144463" algn="l"/>
                          <a:tab pos="288925" algn="l"/>
                          <a:tab pos="431800" algn="l"/>
                          <a:tab pos="576263" algn="l"/>
                          <a:tab pos="863600" algn="l"/>
                          <a:tab pos="1008063" algn="l"/>
                          <a:tab pos="1152525" algn="l"/>
                          <a:tab pos="1295400" algn="l"/>
                          <a:tab pos="1584325" algn="l"/>
                          <a:tab pos="1727200" algn="l"/>
                          <a:tab pos="1871663" algn="l"/>
                          <a:tab pos="2016125" algn="l"/>
                          <a:tab pos="2303463" algn="l"/>
                          <a:tab pos="2447925" algn="l"/>
                          <a:tab pos="2592388" algn="l"/>
                          <a:tab pos="2736850" algn="l"/>
                          <a:tab pos="2879725" algn="l"/>
                          <a:tab pos="3024188" algn="l"/>
                          <a:tab pos="3168650" algn="l"/>
                          <a:tab pos="3311525" algn="l"/>
                          <a:tab pos="3455988" algn="l"/>
                          <a:tab pos="3600450" algn="l"/>
                          <a:tab pos="3743325" algn="l"/>
                          <a:tab pos="3887788" algn="l"/>
                          <a:tab pos="4032250" algn="l"/>
                          <a:tab pos="4175125" algn="l"/>
                          <a:tab pos="4319588" algn="l"/>
                          <a:tab pos="4464050" algn="l"/>
                          <a:tab pos="4608513" algn="l"/>
                          <a:tab pos="4751388" algn="l"/>
                          <a:tab pos="4895850" algn="l"/>
                          <a:tab pos="5040313" algn="l"/>
                        </a:tabLst>
                      </a:pPr>
                      <a:r>
                        <a:rPr kumimoji="0" lang="fr-F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0.50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5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2000" b="1" i="1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Composition et chorégraphie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50000"/>
                        <a:buFontTx/>
                        <a:buNone/>
                        <a:tabLst/>
                      </a:pPr>
                      <a:endParaRPr kumimoji="0" lang="fr-FR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50000"/>
                        <a:buFontTx/>
                        <a:buNone/>
                        <a:tabLst/>
                      </a:pPr>
                      <a:endParaRPr kumimoji="0" lang="fr-FR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50000"/>
                        <a:buFontTx/>
                        <a:buNone/>
                        <a:tabLst/>
                      </a:pPr>
                      <a:endParaRPr kumimoji="0" lang="fr-FR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26448">
                <a:tc>
                  <a:txBody>
                    <a:bodyPr/>
                    <a:lstStyle/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50000"/>
                        <a:buFontTx/>
                        <a:buChar char="–"/>
                        <a:tabLst/>
                      </a:pPr>
                      <a:r>
                        <a:rPr kumimoji="0" lang="fr-F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Entrées sans valeur (toutes les entrées sans valeur seront généralement reconnues comme « A » sauf entrée à cheval et accroupi)</a:t>
                      </a:r>
                      <a:endParaRPr kumimoji="0" lang="fr-F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50000"/>
                        <a:buFontTx/>
                        <a:buNone/>
                        <a:tabLst/>
                      </a:pPr>
                      <a:r>
                        <a:rPr kumimoji="0" lang="fr-F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50000"/>
                        <a:buFontTx/>
                        <a:buNone/>
                        <a:tabLst/>
                      </a:pPr>
                      <a:endParaRPr kumimoji="0" lang="fr-F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50000"/>
                        <a:buFontTx/>
                        <a:buNone/>
                        <a:tabLst/>
                      </a:pPr>
                      <a:endParaRPr kumimoji="0" lang="fr-F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2143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50000"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Utilisation insuffisante de tout l’agrès :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50000"/>
                        <a:buFontTx/>
                        <a:buNone/>
                        <a:tabLst/>
                      </a:pPr>
                      <a:endParaRPr kumimoji="0" lang="fr-F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50000"/>
                        <a:buFontTx/>
                        <a:buNone/>
                        <a:tabLst/>
                      </a:pPr>
                      <a:endParaRPr kumimoji="0" lang="fr-F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50000"/>
                        <a:buFontTx/>
                        <a:buNone/>
                        <a:tabLst/>
                      </a:pPr>
                      <a:endParaRPr kumimoji="0" lang="fr-F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0040">
                <a:tc>
                  <a:txBody>
                    <a:bodyPr/>
                    <a:lstStyle/>
                    <a:p>
                      <a:pPr marL="534988" marR="0" lvl="0" indent="-26035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50000"/>
                        <a:buFont typeface="Wingdings" pitchFamily="2" charset="2"/>
                        <a:buChar char="§"/>
                        <a:tabLst/>
                      </a:pPr>
                      <a:r>
                        <a:rPr kumimoji="0" lang="fr-F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Utilisation insuffisante de toute la longueur de la poutre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50000"/>
                        <a:buFontTx/>
                        <a:buNone/>
                        <a:tabLst/>
                      </a:pPr>
                      <a:r>
                        <a:rPr kumimoji="0" lang="fr-F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50000"/>
                        <a:buFontTx/>
                        <a:buNone/>
                        <a:tabLst/>
                      </a:pPr>
                      <a:endParaRPr kumimoji="0" lang="fr-F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50000"/>
                        <a:buFontTx/>
                        <a:buNone/>
                        <a:tabLst/>
                      </a:pPr>
                      <a:endParaRPr kumimoji="0" lang="fr-F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1640">
                <a:tc>
                  <a:txBody>
                    <a:bodyPr/>
                    <a:lstStyle/>
                    <a:p>
                      <a:pPr marL="534988" marR="0" lvl="0" indent="-26035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50000"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kumimoji="0" lang="fr-F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Manque de mouvements latéraux (sans VD)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50000"/>
                        <a:buFontTx/>
                        <a:buNone/>
                        <a:tabLst/>
                      </a:pPr>
                      <a:r>
                        <a:rPr kumimoji="0" lang="fr-F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50000"/>
                        <a:buFontTx/>
                        <a:buNone/>
                        <a:tabLst/>
                      </a:pPr>
                      <a:endParaRPr kumimoji="0" lang="fr-F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50000"/>
                        <a:buFontTx/>
                        <a:buNone/>
                        <a:tabLst/>
                      </a:pPr>
                      <a:endParaRPr kumimoji="0" lang="fr-F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1640">
                <a:tc>
                  <a:txBody>
                    <a:bodyPr/>
                    <a:lstStyle/>
                    <a:p>
                      <a:pPr marL="534988" marR="0" lvl="0" indent="-26035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50000"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kumimoji="0" lang="fr-F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Absence de combinaison de mouvements/éléments proche de la poutre avec une partie du buste (y compris les cuisses, </a:t>
                      </a:r>
                      <a:r>
                        <a:rPr kumimoji="0" lang="fr-F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genoux </a:t>
                      </a:r>
                      <a:r>
                        <a:rPr kumimoji="0" lang="fr-F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ou tête) en contact avec la poutre(pas nécessairement un élément)</a:t>
                      </a:r>
                    </a:p>
                    <a:p>
                      <a:pPr marL="534988" marR="0" lvl="0" indent="-26035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50000"/>
                        <a:buFont typeface="Wingdings" pitchFamily="2" charset="2"/>
                        <a:buChar char="§"/>
                        <a:tabLst/>
                        <a:defRPr/>
                      </a:pPr>
                      <a:endParaRPr kumimoji="0" lang="fr-F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50000"/>
                        <a:buFontTx/>
                        <a:buNone/>
                        <a:tabLst/>
                      </a:pPr>
                      <a:r>
                        <a:rPr kumimoji="0" lang="fr-F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50000"/>
                        <a:buFontTx/>
                        <a:buNone/>
                        <a:tabLst/>
                      </a:pPr>
                      <a:endParaRPr kumimoji="0" lang="fr-F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50000"/>
                        <a:buFontTx/>
                        <a:buNone/>
                        <a:tabLst/>
                      </a:pPr>
                      <a:endParaRPr kumimoji="0" lang="fr-F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" name="Triangle isocèle 8"/>
          <p:cNvSpPr/>
          <p:nvPr/>
        </p:nvSpPr>
        <p:spPr>
          <a:xfrm>
            <a:off x="7704249" y="2276872"/>
            <a:ext cx="576262" cy="576263"/>
          </a:xfrm>
          <a:prstGeom prst="triangl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800" dirty="0">
                <a:solidFill>
                  <a:schemeClr val="tx1"/>
                </a:solidFill>
              </a:rPr>
              <a:t>!</a:t>
            </a: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342736"/>
            <a:ext cx="1224136" cy="709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516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22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2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2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5" grpId="0"/>
      <p:bldP spid="9" grpId="0" animBg="1"/>
    </p:bld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"/>
          <p:cNvSpPr>
            <a:spLocks noGrp="1" noChangeArrowheads="1"/>
          </p:cNvSpPr>
          <p:nvPr>
            <p:ph type="title"/>
          </p:nvPr>
        </p:nvSpPr>
        <p:spPr>
          <a:xfrm>
            <a:off x="35496" y="260648"/>
            <a:ext cx="7740860" cy="77447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fr-FR" altLang="fr-FR" sz="2000" dirty="0" smtClean="0">
                <a:solidFill>
                  <a:schemeClr val="bg1"/>
                </a:solidFill>
              </a:rPr>
              <a:t>Déductions pour composition &amp; chorégraphie</a:t>
            </a:r>
            <a:endParaRPr lang="fr-FR" altLang="fr-FR" sz="2000" b="1" dirty="0">
              <a:solidFill>
                <a:schemeClr val="bg1"/>
              </a:solidFill>
            </a:endParaRPr>
          </a:p>
        </p:txBody>
      </p:sp>
      <p:graphicFrame>
        <p:nvGraphicFramePr>
          <p:cNvPr id="5" name="Group 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4896335"/>
              </p:ext>
            </p:extLst>
          </p:nvPr>
        </p:nvGraphicFramePr>
        <p:xfrm>
          <a:off x="179388" y="1268413"/>
          <a:ext cx="8748712" cy="2966720"/>
        </p:xfrm>
        <a:graphic>
          <a:graphicData uri="http://schemas.openxmlformats.org/drawingml/2006/table">
            <a:tbl>
              <a:tblPr/>
              <a:tblGrid>
                <a:gridCol w="5976937"/>
                <a:gridCol w="936625"/>
                <a:gridCol w="863600"/>
                <a:gridCol w="971550"/>
              </a:tblGrid>
              <a:tr h="431800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50000"/>
                        <a:buFontTx/>
                        <a:buNone/>
                        <a:tabLst>
                          <a:tab pos="144463" algn="l"/>
                          <a:tab pos="288925" algn="l"/>
                          <a:tab pos="431800" algn="l"/>
                          <a:tab pos="576263" algn="l"/>
                          <a:tab pos="863600" algn="l"/>
                          <a:tab pos="1008063" algn="l"/>
                          <a:tab pos="1152525" algn="l"/>
                          <a:tab pos="1295400" algn="l"/>
                          <a:tab pos="1584325" algn="l"/>
                          <a:tab pos="1727200" algn="l"/>
                          <a:tab pos="1871663" algn="l"/>
                          <a:tab pos="2016125" algn="l"/>
                          <a:tab pos="2303463" algn="l"/>
                          <a:tab pos="2447925" algn="l"/>
                          <a:tab pos="2592388" algn="l"/>
                          <a:tab pos="2736850" algn="l"/>
                          <a:tab pos="2879725" algn="l"/>
                          <a:tab pos="3024188" algn="l"/>
                          <a:tab pos="3168650" algn="l"/>
                          <a:tab pos="3311525" algn="l"/>
                          <a:tab pos="3455988" algn="l"/>
                          <a:tab pos="3600450" algn="l"/>
                          <a:tab pos="3743325" algn="l"/>
                          <a:tab pos="3887788" algn="l"/>
                          <a:tab pos="4032250" algn="l"/>
                          <a:tab pos="4175125" algn="l"/>
                          <a:tab pos="4319588" algn="l"/>
                          <a:tab pos="4464050" algn="l"/>
                          <a:tab pos="4608513" algn="l"/>
                          <a:tab pos="4751388" algn="l"/>
                          <a:tab pos="4895850" algn="l"/>
                          <a:tab pos="5040313" algn="l"/>
                        </a:tabLst>
                      </a:pPr>
                      <a:r>
                        <a:rPr kumimoji="0" lang="fr-F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Fautes par le Jury 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50000"/>
                        <a:buFontTx/>
                        <a:buNone/>
                        <a:tabLst>
                          <a:tab pos="144463" algn="l"/>
                          <a:tab pos="288925" algn="l"/>
                          <a:tab pos="431800" algn="l"/>
                          <a:tab pos="576263" algn="l"/>
                          <a:tab pos="863600" algn="l"/>
                          <a:tab pos="1008063" algn="l"/>
                          <a:tab pos="1152525" algn="l"/>
                          <a:tab pos="1295400" algn="l"/>
                          <a:tab pos="1584325" algn="l"/>
                          <a:tab pos="1727200" algn="l"/>
                          <a:tab pos="1871663" algn="l"/>
                          <a:tab pos="2016125" algn="l"/>
                          <a:tab pos="2303463" algn="l"/>
                          <a:tab pos="2447925" algn="l"/>
                          <a:tab pos="2592388" algn="l"/>
                          <a:tab pos="2736850" algn="l"/>
                          <a:tab pos="2879725" algn="l"/>
                          <a:tab pos="3024188" algn="l"/>
                          <a:tab pos="3168650" algn="l"/>
                          <a:tab pos="3311525" algn="l"/>
                          <a:tab pos="3455988" algn="l"/>
                          <a:tab pos="3600450" algn="l"/>
                          <a:tab pos="3743325" algn="l"/>
                          <a:tab pos="3887788" algn="l"/>
                          <a:tab pos="4032250" algn="l"/>
                          <a:tab pos="4175125" algn="l"/>
                          <a:tab pos="4319588" algn="l"/>
                          <a:tab pos="4464050" algn="l"/>
                          <a:tab pos="4608513" algn="l"/>
                          <a:tab pos="4751388" algn="l"/>
                          <a:tab pos="4895850" algn="l"/>
                          <a:tab pos="5040313" algn="l"/>
                        </a:tabLst>
                      </a:pPr>
                      <a:r>
                        <a:rPr kumimoji="0" lang="fr-F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0.10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50000"/>
                        <a:buFontTx/>
                        <a:buNone/>
                        <a:tabLst>
                          <a:tab pos="144463" algn="l"/>
                          <a:tab pos="288925" algn="l"/>
                          <a:tab pos="431800" algn="l"/>
                          <a:tab pos="576263" algn="l"/>
                          <a:tab pos="863600" algn="l"/>
                          <a:tab pos="1008063" algn="l"/>
                          <a:tab pos="1152525" algn="l"/>
                          <a:tab pos="1295400" algn="l"/>
                          <a:tab pos="1584325" algn="l"/>
                          <a:tab pos="1727200" algn="l"/>
                          <a:tab pos="1871663" algn="l"/>
                          <a:tab pos="2016125" algn="l"/>
                          <a:tab pos="2303463" algn="l"/>
                          <a:tab pos="2447925" algn="l"/>
                          <a:tab pos="2592388" algn="l"/>
                          <a:tab pos="2736850" algn="l"/>
                          <a:tab pos="2879725" algn="l"/>
                          <a:tab pos="3024188" algn="l"/>
                          <a:tab pos="3168650" algn="l"/>
                          <a:tab pos="3311525" algn="l"/>
                          <a:tab pos="3455988" algn="l"/>
                          <a:tab pos="3600450" algn="l"/>
                          <a:tab pos="3743325" algn="l"/>
                          <a:tab pos="3887788" algn="l"/>
                          <a:tab pos="4032250" algn="l"/>
                          <a:tab pos="4175125" algn="l"/>
                          <a:tab pos="4319588" algn="l"/>
                          <a:tab pos="4464050" algn="l"/>
                          <a:tab pos="4608513" algn="l"/>
                          <a:tab pos="4751388" algn="l"/>
                          <a:tab pos="4895850" algn="l"/>
                          <a:tab pos="5040313" algn="l"/>
                        </a:tabLst>
                      </a:pPr>
                      <a:r>
                        <a:rPr kumimoji="0" lang="fr-F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0.30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50000"/>
                        <a:buFontTx/>
                        <a:buNone/>
                        <a:tabLst>
                          <a:tab pos="144463" algn="l"/>
                          <a:tab pos="288925" algn="l"/>
                          <a:tab pos="431800" algn="l"/>
                          <a:tab pos="576263" algn="l"/>
                          <a:tab pos="863600" algn="l"/>
                          <a:tab pos="1008063" algn="l"/>
                          <a:tab pos="1152525" algn="l"/>
                          <a:tab pos="1295400" algn="l"/>
                          <a:tab pos="1584325" algn="l"/>
                          <a:tab pos="1727200" algn="l"/>
                          <a:tab pos="1871663" algn="l"/>
                          <a:tab pos="2016125" algn="l"/>
                          <a:tab pos="2303463" algn="l"/>
                          <a:tab pos="2447925" algn="l"/>
                          <a:tab pos="2592388" algn="l"/>
                          <a:tab pos="2736850" algn="l"/>
                          <a:tab pos="2879725" algn="l"/>
                          <a:tab pos="3024188" algn="l"/>
                          <a:tab pos="3168650" algn="l"/>
                          <a:tab pos="3311525" algn="l"/>
                          <a:tab pos="3455988" algn="l"/>
                          <a:tab pos="3600450" algn="l"/>
                          <a:tab pos="3743325" algn="l"/>
                          <a:tab pos="3887788" algn="l"/>
                          <a:tab pos="4032250" algn="l"/>
                          <a:tab pos="4175125" algn="l"/>
                          <a:tab pos="4319588" algn="l"/>
                          <a:tab pos="4464050" algn="l"/>
                          <a:tab pos="4608513" algn="l"/>
                          <a:tab pos="4751388" algn="l"/>
                          <a:tab pos="4895850" algn="l"/>
                          <a:tab pos="5040313" algn="l"/>
                        </a:tabLst>
                      </a:pPr>
                      <a:r>
                        <a:rPr kumimoji="0" lang="fr-F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0.50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5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2000" b="1" i="1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Composition et chorégraphie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50000"/>
                        <a:buFontTx/>
                        <a:buNone/>
                        <a:tabLst/>
                      </a:pPr>
                      <a:endParaRPr kumimoji="0" lang="fr-F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50000"/>
                        <a:buFontTx/>
                        <a:buNone/>
                        <a:tabLst/>
                      </a:pPr>
                      <a:endParaRPr kumimoji="0" lang="fr-FR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50000"/>
                        <a:buFontTx/>
                        <a:buNone/>
                        <a:tabLst/>
                      </a:pPr>
                      <a:endParaRPr kumimoji="0" lang="fr-F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50000"/>
                        <a:buFontTx/>
                        <a:buChar char="–"/>
                        <a:tabLst/>
                      </a:pPr>
                      <a:r>
                        <a:rPr kumimoji="0" lang="fr-F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Complexité ou créativité dans les mouvements insuffisante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50000"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50000"/>
                        <a:buFontTx/>
                        <a:buNone/>
                        <a:tabLst/>
                      </a:pPr>
                      <a:endParaRPr kumimoji="0" lang="fr-FR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50000"/>
                        <a:buFontTx/>
                        <a:buNone/>
                        <a:tabLst/>
                      </a:pPr>
                      <a:endParaRPr kumimoji="0" lang="fr-FR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50000"/>
                        <a:buFontTx/>
                        <a:buChar char="–"/>
                        <a:tabLst/>
                      </a:pPr>
                      <a:r>
                        <a:rPr kumimoji="0" lang="fr-F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Utilisation unilatérale d’éléments</a:t>
                      </a:r>
                    </a:p>
                    <a:p>
                      <a:pPr marL="630238" marR="0" lvl="0" indent="-277813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50000"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fr-F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Plus d’un ½ tour sur les  deux pieds, jambes tendues, pendant tout l’exercice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50000"/>
                        <a:buFontTx/>
                        <a:buNone/>
                        <a:tabLst/>
                      </a:pPr>
                      <a:endParaRPr kumimoji="0" lang="fr-FR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50000"/>
                        <a:buFontTx/>
                        <a:buNone/>
                        <a:tabLst/>
                      </a:pPr>
                      <a:r>
                        <a:rPr kumimoji="0" lang="fr-FR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50000"/>
                        <a:buFontTx/>
                        <a:buNone/>
                        <a:tabLst/>
                      </a:pPr>
                      <a:endParaRPr kumimoji="0" lang="fr-FR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50000"/>
                        <a:buFontTx/>
                        <a:buNone/>
                        <a:tabLst/>
                      </a:pPr>
                      <a:endParaRPr kumimoji="0" lang="fr-FR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50000"/>
                        <a:buFontTx/>
                        <a:buChar char="–"/>
                        <a:tabLst/>
                      </a:pPr>
                      <a:r>
                        <a:rPr kumimoji="0" lang="fr-F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Pas de sortie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50000"/>
                        <a:buFontTx/>
                        <a:buNone/>
                        <a:tabLst/>
                      </a:pPr>
                      <a:endParaRPr kumimoji="0" lang="fr-F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50000"/>
                        <a:buFontTx/>
                        <a:buNone/>
                        <a:tabLst/>
                      </a:pPr>
                      <a:endParaRPr kumimoji="0" lang="fr-FR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50000"/>
                        <a:buFontTx/>
                        <a:buNone/>
                        <a:tabLst/>
                      </a:pPr>
                      <a:r>
                        <a:rPr kumimoji="0" lang="fr-F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" name="Triangle isocèle 6"/>
          <p:cNvSpPr/>
          <p:nvPr/>
        </p:nvSpPr>
        <p:spPr>
          <a:xfrm>
            <a:off x="8004447" y="2060848"/>
            <a:ext cx="576262" cy="576263"/>
          </a:xfrm>
          <a:prstGeom prst="triangl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800" dirty="0">
                <a:solidFill>
                  <a:schemeClr val="tx1"/>
                </a:solidFill>
              </a:rPr>
              <a:t>!</a:t>
            </a: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342736"/>
            <a:ext cx="1224136" cy="709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29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22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2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2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5" grpId="0"/>
      <p:bldP spid="7" grpId="0" animBg="1"/>
    </p:bld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"/>
          <p:cNvSpPr>
            <a:spLocks noGrp="1" noChangeArrowheads="1"/>
          </p:cNvSpPr>
          <p:nvPr>
            <p:ph type="title"/>
          </p:nvPr>
        </p:nvSpPr>
        <p:spPr>
          <a:xfrm>
            <a:off x="587808" y="278260"/>
            <a:ext cx="6360456" cy="77447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fr-FR" altLang="fr-FR" sz="2800" dirty="0" smtClean="0">
                <a:solidFill>
                  <a:schemeClr val="bg1"/>
                </a:solidFill>
              </a:rPr>
              <a:t>Déductions spécifiques</a:t>
            </a:r>
            <a:endParaRPr lang="fr-FR" altLang="fr-FR" sz="2800" b="1" dirty="0">
              <a:solidFill>
                <a:schemeClr val="bg1"/>
              </a:solidFill>
            </a:endParaRPr>
          </a:p>
        </p:txBody>
      </p:sp>
      <p:graphicFrame>
        <p:nvGraphicFramePr>
          <p:cNvPr id="7" name="Group 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8228965"/>
              </p:ext>
            </p:extLst>
          </p:nvPr>
        </p:nvGraphicFramePr>
        <p:xfrm>
          <a:off x="179388" y="1268413"/>
          <a:ext cx="8748712" cy="5213760"/>
        </p:xfrm>
        <a:graphic>
          <a:graphicData uri="http://schemas.openxmlformats.org/drawingml/2006/table">
            <a:tbl>
              <a:tblPr/>
              <a:tblGrid>
                <a:gridCol w="6264820"/>
                <a:gridCol w="864096"/>
                <a:gridCol w="864096"/>
                <a:gridCol w="755700"/>
              </a:tblGrid>
              <a:tr h="415781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50000"/>
                        <a:buFontTx/>
                        <a:buNone/>
                        <a:tabLst>
                          <a:tab pos="144463" algn="l"/>
                          <a:tab pos="288925" algn="l"/>
                          <a:tab pos="431800" algn="l"/>
                          <a:tab pos="576263" algn="l"/>
                          <a:tab pos="863600" algn="l"/>
                          <a:tab pos="1008063" algn="l"/>
                          <a:tab pos="1152525" algn="l"/>
                          <a:tab pos="1295400" algn="l"/>
                          <a:tab pos="1584325" algn="l"/>
                          <a:tab pos="1727200" algn="l"/>
                          <a:tab pos="1871663" algn="l"/>
                          <a:tab pos="2016125" algn="l"/>
                          <a:tab pos="2303463" algn="l"/>
                          <a:tab pos="2447925" algn="l"/>
                          <a:tab pos="2592388" algn="l"/>
                          <a:tab pos="2736850" algn="l"/>
                          <a:tab pos="2879725" algn="l"/>
                          <a:tab pos="3024188" algn="l"/>
                          <a:tab pos="3168650" algn="l"/>
                          <a:tab pos="3311525" algn="l"/>
                          <a:tab pos="3455988" algn="l"/>
                          <a:tab pos="3600450" algn="l"/>
                          <a:tab pos="3743325" algn="l"/>
                          <a:tab pos="3887788" algn="l"/>
                          <a:tab pos="4032250" algn="l"/>
                          <a:tab pos="4175125" algn="l"/>
                          <a:tab pos="4319588" algn="l"/>
                          <a:tab pos="4464050" algn="l"/>
                          <a:tab pos="4608513" algn="l"/>
                          <a:tab pos="4751388" algn="l"/>
                          <a:tab pos="4895850" algn="l"/>
                          <a:tab pos="5040313" algn="l"/>
                        </a:tabLst>
                      </a:pPr>
                      <a:r>
                        <a:rPr kumimoji="0" lang="fr-F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Fautes par le Jury 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50000"/>
                        <a:buFontTx/>
                        <a:buNone/>
                        <a:tabLst>
                          <a:tab pos="144463" algn="l"/>
                          <a:tab pos="288925" algn="l"/>
                          <a:tab pos="431800" algn="l"/>
                          <a:tab pos="576263" algn="l"/>
                          <a:tab pos="863600" algn="l"/>
                          <a:tab pos="1008063" algn="l"/>
                          <a:tab pos="1152525" algn="l"/>
                          <a:tab pos="1295400" algn="l"/>
                          <a:tab pos="1584325" algn="l"/>
                          <a:tab pos="1727200" algn="l"/>
                          <a:tab pos="1871663" algn="l"/>
                          <a:tab pos="2016125" algn="l"/>
                          <a:tab pos="2303463" algn="l"/>
                          <a:tab pos="2447925" algn="l"/>
                          <a:tab pos="2592388" algn="l"/>
                          <a:tab pos="2736850" algn="l"/>
                          <a:tab pos="2879725" algn="l"/>
                          <a:tab pos="3024188" algn="l"/>
                          <a:tab pos="3168650" algn="l"/>
                          <a:tab pos="3311525" algn="l"/>
                          <a:tab pos="3455988" algn="l"/>
                          <a:tab pos="3600450" algn="l"/>
                          <a:tab pos="3743325" algn="l"/>
                          <a:tab pos="3887788" algn="l"/>
                          <a:tab pos="4032250" algn="l"/>
                          <a:tab pos="4175125" algn="l"/>
                          <a:tab pos="4319588" algn="l"/>
                          <a:tab pos="4464050" algn="l"/>
                          <a:tab pos="4608513" algn="l"/>
                          <a:tab pos="4751388" algn="l"/>
                          <a:tab pos="4895850" algn="l"/>
                          <a:tab pos="5040313" algn="l"/>
                        </a:tabLst>
                      </a:pPr>
                      <a:r>
                        <a:rPr kumimoji="0" lang="fr-F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0.10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50000"/>
                        <a:buFontTx/>
                        <a:buNone/>
                        <a:tabLst>
                          <a:tab pos="144463" algn="l"/>
                          <a:tab pos="288925" algn="l"/>
                          <a:tab pos="431800" algn="l"/>
                          <a:tab pos="576263" algn="l"/>
                          <a:tab pos="863600" algn="l"/>
                          <a:tab pos="1008063" algn="l"/>
                          <a:tab pos="1152525" algn="l"/>
                          <a:tab pos="1295400" algn="l"/>
                          <a:tab pos="1584325" algn="l"/>
                          <a:tab pos="1727200" algn="l"/>
                          <a:tab pos="1871663" algn="l"/>
                          <a:tab pos="2016125" algn="l"/>
                          <a:tab pos="2303463" algn="l"/>
                          <a:tab pos="2447925" algn="l"/>
                          <a:tab pos="2592388" algn="l"/>
                          <a:tab pos="2736850" algn="l"/>
                          <a:tab pos="2879725" algn="l"/>
                          <a:tab pos="3024188" algn="l"/>
                          <a:tab pos="3168650" algn="l"/>
                          <a:tab pos="3311525" algn="l"/>
                          <a:tab pos="3455988" algn="l"/>
                          <a:tab pos="3600450" algn="l"/>
                          <a:tab pos="3743325" algn="l"/>
                          <a:tab pos="3887788" algn="l"/>
                          <a:tab pos="4032250" algn="l"/>
                          <a:tab pos="4175125" algn="l"/>
                          <a:tab pos="4319588" algn="l"/>
                          <a:tab pos="4464050" algn="l"/>
                          <a:tab pos="4608513" algn="l"/>
                          <a:tab pos="4751388" algn="l"/>
                          <a:tab pos="4895850" algn="l"/>
                          <a:tab pos="5040313" algn="l"/>
                        </a:tabLst>
                      </a:pPr>
                      <a:r>
                        <a:rPr kumimoji="0" lang="fr-F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0.30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50000"/>
                        <a:buFontTx/>
                        <a:buNone/>
                        <a:tabLst>
                          <a:tab pos="144463" algn="l"/>
                          <a:tab pos="288925" algn="l"/>
                          <a:tab pos="431800" algn="l"/>
                          <a:tab pos="576263" algn="l"/>
                          <a:tab pos="863600" algn="l"/>
                          <a:tab pos="1008063" algn="l"/>
                          <a:tab pos="1152525" algn="l"/>
                          <a:tab pos="1295400" algn="l"/>
                          <a:tab pos="1584325" algn="l"/>
                          <a:tab pos="1727200" algn="l"/>
                          <a:tab pos="1871663" algn="l"/>
                          <a:tab pos="2016125" algn="l"/>
                          <a:tab pos="2303463" algn="l"/>
                          <a:tab pos="2447925" algn="l"/>
                          <a:tab pos="2592388" algn="l"/>
                          <a:tab pos="2736850" algn="l"/>
                          <a:tab pos="2879725" algn="l"/>
                          <a:tab pos="3024188" algn="l"/>
                          <a:tab pos="3168650" algn="l"/>
                          <a:tab pos="3311525" algn="l"/>
                          <a:tab pos="3455988" algn="l"/>
                          <a:tab pos="3600450" algn="l"/>
                          <a:tab pos="3743325" algn="l"/>
                          <a:tab pos="3887788" algn="l"/>
                          <a:tab pos="4032250" algn="l"/>
                          <a:tab pos="4175125" algn="l"/>
                          <a:tab pos="4319588" algn="l"/>
                          <a:tab pos="4464050" algn="l"/>
                          <a:tab pos="4608513" algn="l"/>
                          <a:tab pos="4751388" algn="l"/>
                          <a:tab pos="4895850" algn="l"/>
                          <a:tab pos="5040313" algn="l"/>
                        </a:tabLst>
                      </a:pPr>
                      <a:r>
                        <a:rPr kumimoji="0" lang="fr-F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0.50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540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50000"/>
                        <a:buFontTx/>
                        <a:buChar char="–"/>
                        <a:tabLst/>
                      </a:pPr>
                      <a:r>
                        <a:rPr kumimoji="0" lang="fr-F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Mauvais rythme dans les liaisons (</a:t>
                      </a:r>
                      <a:r>
                        <a:rPr kumimoji="0" lang="fr-F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avec VD)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50000"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X </a:t>
                      </a:r>
                      <a:r>
                        <a:rPr kumimoji="0" lang="fr-FR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Ch.f</a:t>
                      </a:r>
                      <a:endParaRPr kumimoji="0" lang="fr-F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50000"/>
                        <a:buFontTx/>
                        <a:buNone/>
                        <a:tabLst/>
                      </a:pPr>
                      <a:endParaRPr kumimoji="0" lang="fr-FR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50000"/>
                        <a:buFontTx/>
                        <a:buNone/>
                        <a:tabLst/>
                      </a:pPr>
                      <a:endParaRPr kumimoji="0" lang="fr-FR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0310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50000"/>
                        <a:buFontTx/>
                        <a:buNone/>
                        <a:tabLst/>
                      </a:pPr>
                      <a:r>
                        <a:rPr kumimoji="0" lang="fr-FR" sz="20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Préparation excessive</a:t>
                      </a:r>
                    </a:p>
                    <a:p>
                      <a:pPr marL="274638" marR="0" lvl="0" indent="-182563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50000"/>
                        <a:buFont typeface="Wingdings" panose="05000000000000000000" pitchFamily="2" charset="2"/>
                        <a:buChar char="§"/>
                        <a:tabLst/>
                      </a:pPr>
                      <a:r>
                        <a:rPr kumimoji="0" lang="fr-F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Ajustement (pas et mouvements inutiles)</a:t>
                      </a:r>
                    </a:p>
                    <a:p>
                      <a:pPr marL="274638" marR="0" lvl="0" indent="-182563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50000"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kumimoji="0" lang="fr-F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Elan des bras excessif avant les éléments gymniques</a:t>
                      </a:r>
                    </a:p>
                    <a:p>
                      <a:pPr marL="274638" marR="0" lvl="0" indent="-182563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50000"/>
                        <a:buFont typeface="Wingdings" panose="05000000000000000000" pitchFamily="2" charset="2"/>
                        <a:buChar char="§"/>
                        <a:tabLst/>
                      </a:pPr>
                      <a:r>
                        <a:rPr kumimoji="0" lang="fr-F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Pause </a:t>
                      </a:r>
                      <a:r>
                        <a:rPr kumimoji="0" lang="fr-F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(appliqué à 2 secondes)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50000"/>
                        <a:buFontTx/>
                        <a:buNone/>
                        <a:tabLst/>
                      </a:pPr>
                      <a:endParaRPr kumimoji="0" 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50000"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X </a:t>
                      </a:r>
                      <a:r>
                        <a:rPr kumimoji="0" lang="fr-FR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Ch.f</a:t>
                      </a: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50000"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X </a:t>
                      </a:r>
                      <a:r>
                        <a:rPr kumimoji="0" lang="fr-F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Ch.f</a:t>
                      </a:r>
                      <a:endParaRPr kumimoji="0" 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50000"/>
                        <a:buFontTx/>
                        <a:buNone/>
                        <a:tabLst/>
                        <a:defRPr/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X </a:t>
                      </a:r>
                      <a:r>
                        <a:rPr kumimoji="0" lang="fr-FR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Ch.f</a:t>
                      </a: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50000"/>
                        <a:buFontTx/>
                        <a:buNone/>
                        <a:tabLst/>
                      </a:pPr>
                      <a:endParaRPr kumimoji="0" lang="fr-FR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50000"/>
                        <a:buFontTx/>
                        <a:buNone/>
                        <a:tabLst/>
                      </a:pPr>
                      <a:endParaRPr kumimoji="0" lang="fr-FR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3732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50000"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Mauvaise tenue du corps/amplitude pendant l’exercice  (allongement maximum des mouvements)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50000"/>
                        <a:buFontTx/>
                        <a:buNone/>
                        <a:tabLst/>
                      </a:pPr>
                      <a:endParaRPr kumimoji="0" lang="fr-F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50000"/>
                        <a:buFontTx/>
                        <a:buNone/>
                        <a:tabLst/>
                      </a:pPr>
                      <a:endParaRPr kumimoji="0" lang="fr-F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50000"/>
                        <a:buFontTx/>
                        <a:buNone/>
                        <a:tabLst/>
                      </a:pPr>
                      <a:endParaRPr kumimoji="0" lang="fr-F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50000"/>
                        <a:buFontTx/>
                        <a:buNone/>
                        <a:tabLst/>
                      </a:pPr>
                      <a:endParaRPr kumimoji="0" lang="fr-F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4334">
                <a:tc>
                  <a:txBody>
                    <a:bodyPr/>
                    <a:lstStyle/>
                    <a:p>
                      <a:pPr marL="434975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50000"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fr-F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Position de la tête, du buste, des épaules et des bras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50000"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50000"/>
                        <a:buFontTx/>
                        <a:buNone/>
                        <a:tabLst/>
                      </a:pPr>
                      <a:endParaRPr kumimoji="0" lang="fr-F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50000"/>
                        <a:buFontTx/>
                        <a:buNone/>
                        <a:tabLst/>
                      </a:pPr>
                      <a:endParaRPr kumimoji="0" lang="fr-F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93367">
                <a:tc>
                  <a:txBody>
                    <a:bodyPr/>
                    <a:lstStyle/>
                    <a:p>
                      <a:pPr marL="434975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50000"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fr-F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Pointes de pieds non tendues(relâchées) pieds en </a:t>
                      </a:r>
                    </a:p>
                    <a:p>
                      <a:pPr marL="92075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50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fr-F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Dedans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50000"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50000"/>
                        <a:buFontTx/>
                        <a:buNone/>
                        <a:tabLst/>
                      </a:pPr>
                      <a:endParaRPr kumimoji="0" lang="fr-F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50000"/>
                        <a:buFontTx/>
                        <a:buNone/>
                        <a:tabLst/>
                      </a:pPr>
                      <a:endParaRPr kumimoji="0" lang="fr-F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6020">
                <a:tc>
                  <a:txBody>
                    <a:bodyPr/>
                    <a:lstStyle/>
                    <a:p>
                      <a:pPr marL="434975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50000"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fr-F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Manque de travail en relevé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50000"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50000"/>
                        <a:buFontTx/>
                        <a:buNone/>
                        <a:tabLst/>
                      </a:pPr>
                      <a:endParaRPr kumimoji="0" lang="fr-F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50000"/>
                        <a:buFontTx/>
                        <a:buNone/>
                        <a:tabLst/>
                      </a:pPr>
                      <a:endParaRPr kumimoji="0" lang="fr-F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5033">
                <a:tc>
                  <a:txBody>
                    <a:bodyPr/>
                    <a:lstStyle/>
                    <a:p>
                      <a:pPr marL="434975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50000"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fr-F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Amplitude insuffisante dans les élans de jambes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50000"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50000"/>
                        <a:buFontTx/>
                        <a:buNone/>
                        <a:tabLst/>
                      </a:pPr>
                      <a:endParaRPr kumimoji="0" lang="fr-F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50000"/>
                        <a:buFontTx/>
                        <a:buNone/>
                        <a:tabLst/>
                      </a:pPr>
                      <a:endParaRPr kumimoji="0" lang="fr-F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" name="Triangle isocèle 7"/>
          <p:cNvSpPr/>
          <p:nvPr/>
        </p:nvSpPr>
        <p:spPr>
          <a:xfrm>
            <a:off x="7524229" y="3573016"/>
            <a:ext cx="576262" cy="576262"/>
          </a:xfrm>
          <a:prstGeom prst="triangl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800" dirty="0">
                <a:solidFill>
                  <a:schemeClr val="tx1"/>
                </a:solidFill>
              </a:rPr>
              <a:t>!</a:t>
            </a: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342736"/>
            <a:ext cx="1224136" cy="709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900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22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2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2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5" grpId="0"/>
      <p:bldP spid="8" grpId="0" animBg="1"/>
    </p:bld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"/>
          <p:cNvSpPr>
            <a:spLocks noGrp="1" noChangeArrowheads="1"/>
          </p:cNvSpPr>
          <p:nvPr>
            <p:ph type="title"/>
          </p:nvPr>
        </p:nvSpPr>
        <p:spPr>
          <a:xfrm>
            <a:off x="587808" y="278260"/>
            <a:ext cx="6576480" cy="77447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fr-FR" altLang="fr-FR" sz="2800" dirty="0" smtClean="0">
                <a:solidFill>
                  <a:schemeClr val="bg1"/>
                </a:solidFill>
              </a:rPr>
              <a:t>Déductions spécifiques</a:t>
            </a:r>
            <a:endParaRPr lang="fr-FR" altLang="fr-FR" sz="2800" b="1" dirty="0">
              <a:solidFill>
                <a:schemeClr val="bg1"/>
              </a:solidFill>
            </a:endParaRPr>
          </a:p>
        </p:txBody>
      </p:sp>
      <p:graphicFrame>
        <p:nvGraphicFramePr>
          <p:cNvPr id="9" name="Group 5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0647655"/>
              </p:ext>
            </p:extLst>
          </p:nvPr>
        </p:nvGraphicFramePr>
        <p:xfrm>
          <a:off x="179388" y="1268413"/>
          <a:ext cx="8748712" cy="2941321"/>
        </p:xfrm>
        <a:graphic>
          <a:graphicData uri="http://schemas.openxmlformats.org/drawingml/2006/table">
            <a:tbl>
              <a:tblPr/>
              <a:tblGrid>
                <a:gridCol w="5976937"/>
                <a:gridCol w="936625"/>
                <a:gridCol w="863600"/>
                <a:gridCol w="971550"/>
              </a:tblGrid>
              <a:tr h="360387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50000"/>
                        <a:buFontTx/>
                        <a:buNone/>
                        <a:tabLst>
                          <a:tab pos="144463" algn="l"/>
                          <a:tab pos="288925" algn="l"/>
                          <a:tab pos="431800" algn="l"/>
                          <a:tab pos="576263" algn="l"/>
                          <a:tab pos="863600" algn="l"/>
                          <a:tab pos="1008063" algn="l"/>
                          <a:tab pos="1152525" algn="l"/>
                          <a:tab pos="1295400" algn="l"/>
                          <a:tab pos="1584325" algn="l"/>
                          <a:tab pos="1727200" algn="l"/>
                          <a:tab pos="1871663" algn="l"/>
                          <a:tab pos="2016125" algn="l"/>
                          <a:tab pos="2303463" algn="l"/>
                          <a:tab pos="2447925" algn="l"/>
                          <a:tab pos="2592388" algn="l"/>
                          <a:tab pos="2736850" algn="l"/>
                          <a:tab pos="2879725" algn="l"/>
                          <a:tab pos="3024188" algn="l"/>
                          <a:tab pos="3168650" algn="l"/>
                          <a:tab pos="3311525" algn="l"/>
                          <a:tab pos="3455988" algn="l"/>
                          <a:tab pos="3600450" algn="l"/>
                          <a:tab pos="3743325" algn="l"/>
                          <a:tab pos="3887788" algn="l"/>
                          <a:tab pos="4032250" algn="l"/>
                          <a:tab pos="4175125" algn="l"/>
                          <a:tab pos="4319588" algn="l"/>
                          <a:tab pos="4464050" algn="l"/>
                          <a:tab pos="4608513" algn="l"/>
                          <a:tab pos="4751388" algn="l"/>
                          <a:tab pos="4895850" algn="l"/>
                          <a:tab pos="5040313" algn="l"/>
                        </a:tabLst>
                      </a:pPr>
                      <a:r>
                        <a:rPr kumimoji="0" lang="fr-F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Fautes par le Jury 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50000"/>
                        <a:buFontTx/>
                        <a:buNone/>
                        <a:tabLst>
                          <a:tab pos="144463" algn="l"/>
                          <a:tab pos="288925" algn="l"/>
                          <a:tab pos="431800" algn="l"/>
                          <a:tab pos="576263" algn="l"/>
                          <a:tab pos="863600" algn="l"/>
                          <a:tab pos="1008063" algn="l"/>
                          <a:tab pos="1152525" algn="l"/>
                          <a:tab pos="1295400" algn="l"/>
                          <a:tab pos="1584325" algn="l"/>
                          <a:tab pos="1727200" algn="l"/>
                          <a:tab pos="1871663" algn="l"/>
                          <a:tab pos="2016125" algn="l"/>
                          <a:tab pos="2303463" algn="l"/>
                          <a:tab pos="2447925" algn="l"/>
                          <a:tab pos="2592388" algn="l"/>
                          <a:tab pos="2736850" algn="l"/>
                          <a:tab pos="2879725" algn="l"/>
                          <a:tab pos="3024188" algn="l"/>
                          <a:tab pos="3168650" algn="l"/>
                          <a:tab pos="3311525" algn="l"/>
                          <a:tab pos="3455988" algn="l"/>
                          <a:tab pos="3600450" algn="l"/>
                          <a:tab pos="3743325" algn="l"/>
                          <a:tab pos="3887788" algn="l"/>
                          <a:tab pos="4032250" algn="l"/>
                          <a:tab pos="4175125" algn="l"/>
                          <a:tab pos="4319588" algn="l"/>
                          <a:tab pos="4464050" algn="l"/>
                          <a:tab pos="4608513" algn="l"/>
                          <a:tab pos="4751388" algn="l"/>
                          <a:tab pos="4895850" algn="l"/>
                          <a:tab pos="5040313" algn="l"/>
                        </a:tabLst>
                      </a:pPr>
                      <a:r>
                        <a:rPr kumimoji="0" lang="fr-F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0.10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50000"/>
                        <a:buFontTx/>
                        <a:buNone/>
                        <a:tabLst>
                          <a:tab pos="144463" algn="l"/>
                          <a:tab pos="288925" algn="l"/>
                          <a:tab pos="431800" algn="l"/>
                          <a:tab pos="576263" algn="l"/>
                          <a:tab pos="863600" algn="l"/>
                          <a:tab pos="1008063" algn="l"/>
                          <a:tab pos="1152525" algn="l"/>
                          <a:tab pos="1295400" algn="l"/>
                          <a:tab pos="1584325" algn="l"/>
                          <a:tab pos="1727200" algn="l"/>
                          <a:tab pos="1871663" algn="l"/>
                          <a:tab pos="2016125" algn="l"/>
                          <a:tab pos="2303463" algn="l"/>
                          <a:tab pos="2447925" algn="l"/>
                          <a:tab pos="2592388" algn="l"/>
                          <a:tab pos="2736850" algn="l"/>
                          <a:tab pos="2879725" algn="l"/>
                          <a:tab pos="3024188" algn="l"/>
                          <a:tab pos="3168650" algn="l"/>
                          <a:tab pos="3311525" algn="l"/>
                          <a:tab pos="3455988" algn="l"/>
                          <a:tab pos="3600450" algn="l"/>
                          <a:tab pos="3743325" algn="l"/>
                          <a:tab pos="3887788" algn="l"/>
                          <a:tab pos="4032250" algn="l"/>
                          <a:tab pos="4175125" algn="l"/>
                          <a:tab pos="4319588" algn="l"/>
                          <a:tab pos="4464050" algn="l"/>
                          <a:tab pos="4608513" algn="l"/>
                          <a:tab pos="4751388" algn="l"/>
                          <a:tab pos="4895850" algn="l"/>
                          <a:tab pos="5040313" algn="l"/>
                        </a:tabLst>
                      </a:pPr>
                      <a:r>
                        <a:rPr kumimoji="0" lang="fr-F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0.30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50000"/>
                        <a:buFontTx/>
                        <a:buNone/>
                        <a:tabLst>
                          <a:tab pos="144463" algn="l"/>
                          <a:tab pos="288925" algn="l"/>
                          <a:tab pos="431800" algn="l"/>
                          <a:tab pos="576263" algn="l"/>
                          <a:tab pos="863600" algn="l"/>
                          <a:tab pos="1008063" algn="l"/>
                          <a:tab pos="1152525" algn="l"/>
                          <a:tab pos="1295400" algn="l"/>
                          <a:tab pos="1584325" algn="l"/>
                          <a:tab pos="1727200" algn="l"/>
                          <a:tab pos="1871663" algn="l"/>
                          <a:tab pos="2016125" algn="l"/>
                          <a:tab pos="2303463" algn="l"/>
                          <a:tab pos="2447925" algn="l"/>
                          <a:tab pos="2592388" algn="l"/>
                          <a:tab pos="2736850" algn="l"/>
                          <a:tab pos="2879725" algn="l"/>
                          <a:tab pos="3024188" algn="l"/>
                          <a:tab pos="3168650" algn="l"/>
                          <a:tab pos="3311525" algn="l"/>
                          <a:tab pos="3455988" algn="l"/>
                          <a:tab pos="3600450" algn="l"/>
                          <a:tab pos="3743325" algn="l"/>
                          <a:tab pos="3887788" algn="l"/>
                          <a:tab pos="4032250" algn="l"/>
                          <a:tab pos="4175125" algn="l"/>
                          <a:tab pos="4319588" algn="l"/>
                          <a:tab pos="4464050" algn="l"/>
                          <a:tab pos="4608513" algn="l"/>
                          <a:tab pos="4751388" algn="l"/>
                          <a:tab pos="4895850" algn="l"/>
                          <a:tab pos="5040313" algn="l"/>
                        </a:tabLst>
                      </a:pPr>
                      <a:r>
                        <a:rPr kumimoji="0" lang="fr-F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0.50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4825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50000"/>
                        <a:buFontTx/>
                        <a:buChar char="–"/>
                        <a:tabLst/>
                      </a:pPr>
                      <a:r>
                        <a:rPr kumimoji="0" lang="fr-F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Appui supplémentaire d’une jambe sur le côté de la poutre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50000"/>
                        <a:buFontTx/>
                        <a:buNone/>
                        <a:tabLst/>
                      </a:pPr>
                      <a:endParaRPr kumimoji="0" lang="fr-F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50000"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50000"/>
                        <a:buFontTx/>
                        <a:buNone/>
                        <a:tabLst/>
                      </a:pPr>
                      <a:endParaRPr kumimoji="0" lang="fr-F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41363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50000"/>
                        <a:buFontTx/>
                        <a:buChar char="–"/>
                        <a:tabLst/>
                      </a:pPr>
                      <a:r>
                        <a:rPr kumimoji="0" lang="fr-F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Non respect des exigences techniques de l’élément par un appui supplémentaire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50000"/>
                        <a:buFontTx/>
                        <a:buNone/>
                        <a:tabLst/>
                      </a:pPr>
                      <a:endParaRPr kumimoji="0" lang="fr-F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50000"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50000"/>
                        <a:buFontTx/>
                        <a:buNone/>
                        <a:tabLst/>
                      </a:pPr>
                      <a:endParaRPr kumimoji="0" lang="fr-F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1638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50000"/>
                        <a:buFontTx/>
                        <a:buChar char="–"/>
                        <a:tabLst/>
                      </a:pPr>
                      <a:r>
                        <a:rPr kumimoji="0" lang="fr-F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S’accrocher à la poutre pour éviter une chute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50000"/>
                        <a:buFontTx/>
                        <a:buNone/>
                        <a:tabLst/>
                      </a:pPr>
                      <a:endParaRPr kumimoji="0" lang="fr-F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50000"/>
                        <a:buFontTx/>
                        <a:buNone/>
                        <a:tabLst/>
                      </a:pPr>
                      <a:endParaRPr kumimoji="0" lang="fr-F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50000"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363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50000"/>
                        <a:buFontTx/>
                        <a:buChar char="–"/>
                        <a:tabLst/>
                      </a:pPr>
                      <a:r>
                        <a:rPr kumimoji="0" lang="fr-F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Mouvements supplémentaires pour maintenir l’équilibre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50000"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50000"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50000"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342736"/>
            <a:ext cx="1224136" cy="709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3904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22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2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2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5" grpId="0"/>
    </p:bld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"/>
          <p:cNvSpPr>
            <a:spLocks noGrp="1" noChangeArrowheads="1"/>
          </p:cNvSpPr>
          <p:nvPr>
            <p:ph type="title"/>
          </p:nvPr>
        </p:nvSpPr>
        <p:spPr>
          <a:xfrm>
            <a:off x="587808" y="278260"/>
            <a:ext cx="8376680" cy="77447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fr-FR" altLang="fr-FR" sz="2800" dirty="0" smtClean="0">
                <a:solidFill>
                  <a:schemeClr val="bg1"/>
                </a:solidFill>
              </a:rPr>
              <a:t>sorties</a:t>
            </a:r>
            <a:endParaRPr lang="fr-FR" altLang="fr-FR" sz="2800" b="1" dirty="0">
              <a:solidFill>
                <a:schemeClr val="bg1"/>
              </a:solidFill>
            </a:endParaRPr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 bwMode="auto">
          <a:xfrm>
            <a:off x="323850" y="1196975"/>
            <a:ext cx="8712646" cy="5472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>
              <a:spcBef>
                <a:spcPts val="800"/>
              </a:spcBef>
              <a:buFont typeface="Arial" charset="0"/>
              <a:buNone/>
            </a:pP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a) Si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, lors d’une chute à la sortie, le salto n’est </a:t>
            </a:r>
            <a:r>
              <a:rPr lang="fr-FR" sz="2000" b="1" dirty="0">
                <a:latin typeface="Arial" panose="020B0604020202020204" pitchFamily="34" charset="0"/>
                <a:cs typeface="Arial" panose="020B0604020202020204" pitchFamily="34" charset="0"/>
              </a:rPr>
              <a:t>pas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 commencé (pas de début de rotation</a:t>
            </a: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    Exemple 1:               saut en dehors de la poutre</a:t>
            </a:r>
          </a:p>
          <a:p>
            <a:pPr marL="457200" indent="-457200">
              <a:spcBef>
                <a:spcPts val="800"/>
              </a:spcBef>
              <a:buFont typeface="Arial" charset="0"/>
              <a:buNone/>
            </a:pPr>
            <a:r>
              <a:rPr lang="fr-F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Jugement :</a:t>
            </a:r>
            <a:endParaRPr lang="fr-F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71563" lvl="4" indent="-352425">
              <a:spcBef>
                <a:spcPts val="800"/>
              </a:spcBef>
              <a:buFont typeface="Wingdings" pitchFamily="2" charset="2"/>
              <a:buChar char="ü"/>
            </a:pP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Pas 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de VD- 7 éléments seulement sont comptés (Jury D)</a:t>
            </a:r>
          </a:p>
          <a:p>
            <a:pPr marL="1071563" lvl="4" indent="-352425">
              <a:spcBef>
                <a:spcPts val="800"/>
              </a:spcBef>
              <a:buFont typeface="Wingdings" pitchFamily="2" charset="2"/>
              <a:buChar char="ü"/>
            </a:pP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Pas de sortie  – 0,50 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(Jury E)</a:t>
            </a:r>
          </a:p>
          <a:p>
            <a:pPr marL="1071563" lvl="4" indent="-352425">
              <a:spcBef>
                <a:spcPts val="800"/>
              </a:spcBef>
              <a:buFont typeface="Wingdings" pitchFamily="2" charset="2"/>
              <a:buChar char="ü"/>
            </a:pP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Chute 1,00 Pt ou déductions pour fautes de réception si il n’y a pas de chute (Jury E</a:t>
            </a: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92075" lvl="4">
              <a:spcBef>
                <a:spcPts val="800"/>
              </a:spcBef>
            </a:pP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b) Si lors de la sortie le salto a été commencé et ensuite la chute se produit:</a:t>
            </a:r>
            <a:endParaRPr lang="fr-F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619250">
              <a:spcBef>
                <a:spcPts val="800"/>
              </a:spcBef>
            </a:pP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Exemple 2:                       début de salto en sortie, chute sans retour sur les pieds d’abord </a:t>
            </a:r>
          </a:p>
          <a:p>
            <a:pPr>
              <a:spcBef>
                <a:spcPts val="800"/>
              </a:spcBef>
            </a:pPr>
            <a:r>
              <a:rPr lang="fr-FR" sz="2000" b="1" dirty="0">
                <a:latin typeface="Arial" panose="020B0604020202020204" pitchFamily="34" charset="0"/>
                <a:cs typeface="Arial" panose="020B0604020202020204" pitchFamily="34" charset="0"/>
              </a:rPr>
              <a:t>Jugement :</a:t>
            </a:r>
          </a:p>
          <a:p>
            <a:pPr marL="1071563" lvl="4" indent="-352425">
              <a:spcBef>
                <a:spcPts val="800"/>
              </a:spcBef>
              <a:buFont typeface="Wingdings" pitchFamily="2" charset="2"/>
              <a:buChar char="ü"/>
            </a:pP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Pas 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de VD- 7 éléments seulement sont comptés (Jury D)</a:t>
            </a:r>
          </a:p>
          <a:p>
            <a:pPr marL="1071563" lvl="4" indent="-352425">
              <a:spcBef>
                <a:spcPts val="800"/>
              </a:spcBef>
              <a:buFont typeface="Wingdings" pitchFamily="2" charset="2"/>
              <a:buChar char="ü"/>
            </a:pP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Chute 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1,00 Pt </a:t>
            </a: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Jury E)</a:t>
            </a:r>
          </a:p>
          <a:p>
            <a:pPr marL="1619250">
              <a:spcBef>
                <a:spcPts val="800"/>
              </a:spcBef>
            </a:pPr>
            <a:endParaRPr lang="fr-FR" sz="2000" dirty="0">
              <a:latin typeface="Calibri" pitchFamily="34" charset="0"/>
            </a:endParaRP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342736"/>
            <a:ext cx="1224136" cy="709999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4581128"/>
            <a:ext cx="466725" cy="304800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556792"/>
            <a:ext cx="466725" cy="30480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4461" y="4457303"/>
            <a:ext cx="628650" cy="428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789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22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2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2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500"/>
                            </p:stCondLst>
                            <p:childTnLst>
                              <p:par>
                                <p:cTn id="5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179512" y="1124744"/>
            <a:ext cx="8712968" cy="5733256"/>
          </a:xfrm>
        </p:spPr>
        <p:txBody>
          <a:bodyPr/>
          <a:lstStyle/>
          <a:p>
            <a:pPr marL="180975">
              <a:lnSpc>
                <a:spcPct val="100000"/>
              </a:lnSpc>
              <a:spcBef>
                <a:spcPts val="1800"/>
              </a:spcBef>
            </a:pPr>
            <a:r>
              <a:rPr lang="fr-FR" sz="2000" b="1" dirty="0" smtClean="0"/>
              <a:t>Les éléments sont considérés comme différents s’ils sont répertoriés sous des numéros différents ou sous le même numéro et répondent aux critères suivants:</a:t>
            </a:r>
            <a:endParaRPr lang="fr-FR" sz="2000" b="1" dirty="0"/>
          </a:p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fr-FR" sz="2400" b="1" dirty="0" smtClean="0"/>
              <a:t>Eléments acrobatiques</a:t>
            </a:r>
          </a:p>
          <a:p>
            <a:pPr marL="263525" indent="-263525">
              <a:lnSpc>
                <a:spcPct val="100000"/>
              </a:lnSpc>
              <a:spcBef>
                <a:spcPts val="1800"/>
              </a:spcBef>
              <a:buFontTx/>
              <a:buChar char="-"/>
            </a:pPr>
            <a:r>
              <a:rPr lang="fr-FR" sz="2400" dirty="0" smtClean="0"/>
              <a:t>Les positions du corps dans les </a:t>
            </a:r>
            <a:r>
              <a:rPr lang="fr-FR" sz="2400" dirty="0" err="1" smtClean="0"/>
              <a:t>salti</a:t>
            </a:r>
            <a:r>
              <a:rPr lang="fr-FR" sz="2400" dirty="0" smtClean="0"/>
              <a:t> sont différentes (groupé, carpé ou tendu)</a:t>
            </a:r>
            <a:endParaRPr lang="fr-FR" sz="2400" dirty="0"/>
          </a:p>
          <a:p>
            <a:pPr marL="263525" indent="-263525">
              <a:lnSpc>
                <a:spcPct val="100000"/>
              </a:lnSpc>
              <a:spcBef>
                <a:spcPts val="1800"/>
              </a:spcBef>
              <a:buFontTx/>
              <a:buChar char="-"/>
            </a:pPr>
            <a:r>
              <a:rPr lang="fr-FR" sz="2400" dirty="0" smtClean="0"/>
              <a:t>Les degrés de rotation sont différents </a:t>
            </a:r>
          </a:p>
          <a:p>
            <a:pPr marL="263525" indent="-263525">
              <a:lnSpc>
                <a:spcPct val="100000"/>
              </a:lnSpc>
              <a:spcBef>
                <a:spcPts val="1800"/>
              </a:spcBef>
              <a:buFont typeface="Wingdings" panose="05000000000000000000" pitchFamily="2" charset="2"/>
              <a:buChar char="Ø"/>
            </a:pPr>
            <a:r>
              <a:rPr lang="fr-FR" sz="2400" dirty="0" smtClean="0"/>
              <a:t>½, 1/1, 1 ½, etc…..</a:t>
            </a:r>
          </a:p>
          <a:p>
            <a:pPr marL="263525" indent="-263525">
              <a:lnSpc>
                <a:spcPct val="100000"/>
              </a:lnSpc>
              <a:spcBef>
                <a:spcPts val="1800"/>
              </a:spcBef>
              <a:buFontTx/>
              <a:buChar char="-"/>
            </a:pPr>
            <a:r>
              <a:rPr lang="fr-FR" sz="2400" dirty="0" smtClean="0"/>
              <a:t>L’appui est sur 1, les deux bras ou libre</a:t>
            </a:r>
          </a:p>
          <a:p>
            <a:pPr marL="263525" indent="-263525">
              <a:lnSpc>
                <a:spcPct val="100000"/>
              </a:lnSpc>
              <a:spcBef>
                <a:spcPts val="1800"/>
              </a:spcBef>
              <a:buFontTx/>
              <a:buChar char="-"/>
            </a:pPr>
            <a:r>
              <a:rPr lang="fr-FR" sz="2400" dirty="0" smtClean="0"/>
              <a:t>L’appel est sur un ou deux pieds</a:t>
            </a:r>
            <a:endParaRPr lang="fr-FR" sz="2400" dirty="0"/>
          </a:p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fr-FR" sz="2400" b="1" dirty="0"/>
          </a:p>
          <a:p>
            <a:pPr>
              <a:lnSpc>
                <a:spcPct val="80000"/>
              </a:lnSpc>
              <a:buFontTx/>
              <a:buNone/>
            </a:pPr>
            <a:endParaRPr lang="fr-FR" sz="1600" dirty="0"/>
          </a:p>
          <a:p>
            <a:pPr>
              <a:lnSpc>
                <a:spcPct val="80000"/>
              </a:lnSpc>
              <a:buFontTx/>
              <a:buChar char="-"/>
            </a:pPr>
            <a:endParaRPr lang="fr-FR" sz="1600" dirty="0"/>
          </a:p>
          <a:p>
            <a:pPr>
              <a:lnSpc>
                <a:spcPct val="80000"/>
              </a:lnSpc>
              <a:buFontTx/>
              <a:buNone/>
            </a:pPr>
            <a:r>
              <a:rPr lang="fr-FR" sz="1600" dirty="0"/>
              <a:t>. </a:t>
            </a:r>
          </a:p>
          <a:p>
            <a:pPr>
              <a:lnSpc>
                <a:spcPct val="80000"/>
              </a:lnSpc>
              <a:buFontTx/>
              <a:buNone/>
            </a:pPr>
            <a:endParaRPr lang="fr-FR" sz="1600" dirty="0"/>
          </a:p>
          <a:p>
            <a:pPr>
              <a:lnSpc>
                <a:spcPct val="80000"/>
              </a:lnSpc>
              <a:buFontTx/>
              <a:buNone/>
            </a:pPr>
            <a:endParaRPr lang="fr-FR" sz="1800" dirty="0">
              <a:solidFill>
                <a:srgbClr val="FF33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99592" y="332656"/>
            <a:ext cx="559262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altLang="fr-FR" sz="2800" b="1" dirty="0">
                <a:solidFill>
                  <a:schemeClr val="bg1"/>
                </a:solidFill>
              </a:rPr>
              <a:t>Valeur de Difficulté (</a:t>
            </a:r>
            <a:r>
              <a:rPr lang="fr-FR" altLang="fr-FR" sz="2800" b="1" dirty="0" smtClean="0">
                <a:solidFill>
                  <a:schemeClr val="bg1"/>
                </a:solidFill>
              </a:rPr>
              <a:t>VD</a:t>
            </a:r>
            <a:r>
              <a:rPr lang="fr-FR" altLang="fr-FR" sz="3200" b="1" dirty="0" smtClean="0">
                <a:solidFill>
                  <a:schemeClr val="bg1"/>
                </a:solidFill>
              </a:rPr>
              <a:t> </a:t>
            </a:r>
            <a:r>
              <a:rPr lang="fr-FR" altLang="fr-FR" sz="2000" b="1" dirty="0" smtClean="0">
                <a:solidFill>
                  <a:schemeClr val="bg1"/>
                </a:solidFill>
              </a:rPr>
              <a:t>différente</a:t>
            </a:r>
            <a:r>
              <a:rPr lang="fr-FR" altLang="fr-FR" sz="3200" b="1" dirty="0" smtClean="0">
                <a:solidFill>
                  <a:schemeClr val="bg1"/>
                </a:solidFill>
              </a:rPr>
              <a:t>)</a:t>
            </a:r>
            <a:endParaRPr lang="fr-FR" altLang="fr-FR" sz="3200" b="1" dirty="0">
              <a:solidFill>
                <a:schemeClr val="bg1"/>
              </a:solidFill>
            </a:endParaRP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4431010"/>
            <a:ext cx="342900" cy="438150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2950" y="4456707"/>
            <a:ext cx="466725" cy="438150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1703" y="4326234"/>
            <a:ext cx="438150" cy="542925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7811" y="3316982"/>
            <a:ext cx="542925" cy="400050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8175" y="3364607"/>
            <a:ext cx="571500" cy="352425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2656" y="3284984"/>
            <a:ext cx="533400" cy="39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38628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8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8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84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4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84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84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4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4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84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84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84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84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84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84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re 1"/>
          <p:cNvSpPr>
            <a:spLocks noGrp="1"/>
          </p:cNvSpPr>
          <p:nvPr>
            <p:ph type="ctrTitle"/>
          </p:nvPr>
        </p:nvSpPr>
        <p:spPr>
          <a:xfrm>
            <a:off x="2987824" y="3140968"/>
            <a:ext cx="4320480" cy="936104"/>
          </a:xfrm>
        </p:spPr>
        <p:txBody>
          <a:bodyPr/>
          <a:lstStyle/>
          <a:p>
            <a:pPr eaLnBrk="1" hangingPunct="1"/>
            <a:r>
              <a:rPr lang="fr-FR" b="1" dirty="0" smtClean="0">
                <a:solidFill>
                  <a:srgbClr val="000000"/>
                </a:solidFill>
              </a:rPr>
              <a:t>Code FIG 2017</a:t>
            </a:r>
            <a:endParaRPr lang="fr-FR" dirty="0" smtClean="0"/>
          </a:p>
        </p:txBody>
      </p:sp>
      <p:sp>
        <p:nvSpPr>
          <p:cNvPr id="14338" name="Sous-titre 2"/>
          <p:cNvSpPr>
            <a:spLocks noGrp="1"/>
          </p:cNvSpPr>
          <p:nvPr>
            <p:ph type="subTitle" idx="1"/>
          </p:nvPr>
        </p:nvSpPr>
        <p:spPr>
          <a:xfrm>
            <a:off x="2987824" y="4220443"/>
            <a:ext cx="5400600" cy="720725"/>
          </a:xfrm>
        </p:spPr>
        <p:txBody>
          <a:bodyPr/>
          <a:lstStyle/>
          <a:p>
            <a:pPr eaLnBrk="1" hangingPunct="1"/>
            <a:r>
              <a:rPr lang="fr-FR" dirty="0" smtClean="0"/>
              <a:t>Sol - CNGF Septembre 2016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5216" y="397640"/>
            <a:ext cx="3723248" cy="2167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945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"/>
          <p:cNvSpPr>
            <a:spLocks noGrp="1" noChangeArrowheads="1"/>
          </p:cNvSpPr>
          <p:nvPr>
            <p:ph type="title"/>
          </p:nvPr>
        </p:nvSpPr>
        <p:spPr>
          <a:xfrm>
            <a:off x="587808" y="278260"/>
            <a:ext cx="8376680" cy="77447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fr-FR" altLang="fr-FR" sz="2800" dirty="0" smtClean="0">
                <a:solidFill>
                  <a:schemeClr val="bg1"/>
                </a:solidFill>
              </a:rPr>
              <a:t>Performance artistique</a:t>
            </a:r>
            <a:endParaRPr lang="fr-FR" altLang="fr-FR" sz="2800" b="1" dirty="0">
              <a:solidFill>
                <a:schemeClr val="bg1"/>
              </a:solidFill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251520" y="1340768"/>
            <a:ext cx="8435280" cy="4785395"/>
          </a:xfrm>
          <a:prstGeom prst="rect">
            <a:avLst/>
          </a:prstGeom>
        </p:spPr>
        <p:txBody>
          <a:bodyPr/>
          <a:lstStyle>
            <a:lvl1pPr marL="334566" indent="-334566" algn="l" defTabSz="446089" rtl="0" eaLnBrk="1" latinLnBrk="0" hangingPunct="1">
              <a:spcBef>
                <a:spcPct val="20000"/>
              </a:spcBef>
              <a:buFont typeface="Arial"/>
              <a:buChar char="•"/>
              <a:defRPr sz="3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4894" indent="-278806" algn="l" defTabSz="446089" rtl="0" eaLnBrk="1" latinLnBrk="0" hangingPunct="1">
              <a:spcBef>
                <a:spcPct val="20000"/>
              </a:spcBef>
              <a:buFont typeface="Arial"/>
              <a:buChar char="–"/>
              <a:defRPr sz="273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15223" indent="-223044" algn="l" defTabSz="446089" rtl="0" eaLnBrk="1" latinLnBrk="0" hangingPunct="1">
              <a:spcBef>
                <a:spcPct val="20000"/>
              </a:spcBef>
              <a:buFont typeface="Arial"/>
              <a:buChar char="•"/>
              <a:defRPr sz="23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1311" indent="-223044" algn="l" defTabSz="446089" rtl="0" eaLnBrk="1" latinLnBrk="0" hangingPunct="1">
              <a:spcBef>
                <a:spcPct val="20000"/>
              </a:spcBef>
              <a:buFont typeface="Arial"/>
              <a:buChar char="–"/>
              <a:defRPr sz="1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07401" indent="-223044" algn="l" defTabSz="446089" rtl="0" eaLnBrk="1" latinLnBrk="0" hangingPunct="1">
              <a:spcBef>
                <a:spcPct val="20000"/>
              </a:spcBef>
              <a:buFont typeface="Arial"/>
              <a:buChar char="»"/>
              <a:defRPr sz="1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53489" indent="-223044" algn="l" defTabSz="446089" rtl="0" eaLnBrk="1" latinLnBrk="0" hangingPunct="1">
              <a:spcBef>
                <a:spcPct val="20000"/>
              </a:spcBef>
              <a:buFont typeface="Arial"/>
              <a:buChar char="•"/>
              <a:defRPr sz="1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99579" indent="-223044" algn="l" defTabSz="446089" rtl="0" eaLnBrk="1" latinLnBrk="0" hangingPunct="1">
              <a:spcBef>
                <a:spcPct val="20000"/>
              </a:spcBef>
              <a:buFont typeface="Arial"/>
              <a:buChar char="•"/>
              <a:defRPr sz="1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45668" indent="-223044" algn="l" defTabSz="446089" rtl="0" eaLnBrk="1" latinLnBrk="0" hangingPunct="1">
              <a:spcBef>
                <a:spcPct val="20000"/>
              </a:spcBef>
              <a:buFont typeface="Arial"/>
              <a:buChar char="•"/>
              <a:defRPr sz="1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91757" indent="-223044" algn="l" defTabSz="446089" rtl="0" eaLnBrk="1" latinLnBrk="0" hangingPunct="1">
              <a:spcBef>
                <a:spcPct val="20000"/>
              </a:spcBef>
              <a:buFont typeface="Arial"/>
              <a:buChar char="•"/>
              <a:defRPr sz="1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80000"/>
              </a:lnSpc>
              <a:spcAft>
                <a:spcPts val="0"/>
              </a:spcAft>
              <a:buFontTx/>
              <a:buNone/>
            </a:pPr>
            <a:r>
              <a:rPr lang="fr-FR" sz="2000" b="1" i="1" u="sng" dirty="0" smtClean="0"/>
              <a:t>Performance artistique</a:t>
            </a:r>
            <a:r>
              <a:rPr lang="fr-FR" sz="2000" b="1" i="1" dirty="0" smtClean="0"/>
              <a:t> :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Tx/>
              <a:buNone/>
            </a:pPr>
            <a:endParaRPr lang="fr-FR" sz="2000" b="1" i="1" dirty="0" smtClean="0"/>
          </a:p>
          <a:p>
            <a:pPr marL="266700" lvl="2" indent="-266700"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Char char="Ø"/>
            </a:pPr>
            <a:r>
              <a:rPr lang="fr-FR" sz="1800" b="1" dirty="0" smtClean="0"/>
              <a:t>C</a:t>
            </a:r>
            <a:r>
              <a:rPr lang="fr-FR" sz="1800" dirty="0" smtClean="0"/>
              <a:t>horégraphie fluide révélant beauté</a:t>
            </a:r>
          </a:p>
          <a:p>
            <a:pPr marL="266700" lvl="2" indent="-266700"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Char char="Ø"/>
            </a:pPr>
            <a:r>
              <a:rPr lang="fr-FR" sz="1800" b="1" dirty="0" smtClean="0"/>
              <a:t>E</a:t>
            </a:r>
            <a:r>
              <a:rPr lang="fr-FR" sz="1800" dirty="0" smtClean="0"/>
              <a:t>xpressivité</a:t>
            </a:r>
          </a:p>
          <a:p>
            <a:pPr marL="266700" lvl="2" indent="-266700"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Char char="Ø"/>
            </a:pPr>
            <a:r>
              <a:rPr lang="fr-FR" sz="1800" b="1" dirty="0" smtClean="0"/>
              <a:t>M</a:t>
            </a:r>
            <a:r>
              <a:rPr lang="fr-FR" sz="1800" dirty="0" smtClean="0"/>
              <a:t>usicalité</a:t>
            </a:r>
          </a:p>
          <a:p>
            <a:pPr marL="266700" lvl="2" indent="-266700"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Char char="Ø"/>
            </a:pPr>
            <a:r>
              <a:rPr lang="fr-FR" sz="1800" b="1" dirty="0" smtClean="0"/>
              <a:t>T</a:t>
            </a:r>
            <a:r>
              <a:rPr lang="fr-FR" sz="1800" dirty="0" smtClean="0"/>
              <a:t>echnique parfaite</a:t>
            </a:r>
          </a:p>
          <a:p>
            <a:pPr marL="266700" lvl="2" indent="-266700"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</a:pPr>
            <a:endParaRPr lang="fr-FR" sz="1800" dirty="0" smtClean="0"/>
          </a:p>
          <a:p>
            <a:pPr marL="266700" indent="-266700" fontAlgn="auto">
              <a:lnSpc>
                <a:spcPct val="80000"/>
              </a:lnSpc>
              <a:spcAft>
                <a:spcPts val="0"/>
              </a:spcAft>
              <a:buFontTx/>
              <a:buNone/>
            </a:pPr>
            <a:r>
              <a:rPr lang="fr-FR" sz="2000" u="sng" dirty="0" smtClean="0"/>
              <a:t>Composition et chorégraphie</a:t>
            </a:r>
            <a:r>
              <a:rPr lang="fr-FR" sz="2000" dirty="0" smtClean="0"/>
              <a:t> :</a:t>
            </a:r>
          </a:p>
          <a:p>
            <a:pPr marL="266700" indent="-266700" fontAlgn="auto">
              <a:lnSpc>
                <a:spcPct val="80000"/>
              </a:lnSpc>
              <a:spcAft>
                <a:spcPts val="0"/>
              </a:spcAft>
              <a:buFontTx/>
              <a:buNone/>
            </a:pPr>
            <a:endParaRPr lang="fr-FR" sz="2000" dirty="0" smtClean="0"/>
          </a:p>
          <a:p>
            <a:pPr marL="266700" lvl="2" indent="-266700"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Char char="Ø"/>
            </a:pPr>
            <a:r>
              <a:rPr lang="fr-FR" sz="1800" b="1" dirty="0" smtClean="0"/>
              <a:t>G</a:t>
            </a:r>
            <a:r>
              <a:rPr lang="fr-FR" sz="1800" dirty="0" smtClean="0"/>
              <a:t>roupes variés (</a:t>
            </a:r>
            <a:r>
              <a:rPr lang="fr-FR" sz="1800" dirty="0" err="1" smtClean="0"/>
              <a:t>acro</a:t>
            </a:r>
            <a:r>
              <a:rPr lang="fr-FR" sz="1800" dirty="0" smtClean="0"/>
              <a:t>, gym, ATR, maintiens…)</a:t>
            </a:r>
          </a:p>
          <a:p>
            <a:pPr marL="266700" lvl="2" indent="-266700"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Char char="Ø"/>
            </a:pPr>
            <a:r>
              <a:rPr lang="fr-FR" sz="1800" b="1" dirty="0" smtClean="0"/>
              <a:t>C</a:t>
            </a:r>
            <a:r>
              <a:rPr lang="fr-FR" sz="1800" dirty="0" smtClean="0"/>
              <a:t>hangement de niveau (près et loin du sol)</a:t>
            </a:r>
          </a:p>
          <a:p>
            <a:pPr marL="266700" lvl="2" indent="-266700"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Char char="Ø"/>
            </a:pPr>
            <a:r>
              <a:rPr lang="fr-FR" sz="1800" b="1" dirty="0" smtClean="0"/>
              <a:t>C</a:t>
            </a:r>
            <a:r>
              <a:rPr lang="fr-FR" sz="1800" dirty="0" smtClean="0"/>
              <a:t>hangements de direction (Av, </a:t>
            </a:r>
            <a:r>
              <a:rPr lang="fr-FR" sz="1800" dirty="0" err="1" smtClean="0"/>
              <a:t>Arr</a:t>
            </a:r>
            <a:r>
              <a:rPr lang="fr-FR" sz="1800" dirty="0" smtClean="0"/>
              <a:t>, </a:t>
            </a:r>
            <a:r>
              <a:rPr lang="fr-FR" sz="1800" dirty="0" err="1" smtClean="0"/>
              <a:t>Lat</a:t>
            </a:r>
            <a:r>
              <a:rPr lang="fr-FR" sz="1800" dirty="0" smtClean="0"/>
              <a:t>)</a:t>
            </a:r>
          </a:p>
          <a:p>
            <a:pPr marL="266700" lvl="2" indent="-266700"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Char char="Ø"/>
            </a:pPr>
            <a:r>
              <a:rPr lang="fr-FR" sz="1800" b="1" dirty="0" smtClean="0"/>
              <a:t>R</a:t>
            </a:r>
            <a:r>
              <a:rPr lang="fr-FR" sz="1800" dirty="0" smtClean="0"/>
              <a:t>ythme différent (lent, rapide)</a:t>
            </a:r>
          </a:p>
          <a:p>
            <a:pPr marL="266700" lvl="2" indent="-266700"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Char char="Ø"/>
            </a:pPr>
            <a:endParaRPr lang="fr-FR" sz="1800" dirty="0" smtClean="0"/>
          </a:p>
          <a:p>
            <a:pPr marL="266700" indent="-266700" fontAlgn="auto">
              <a:lnSpc>
                <a:spcPct val="80000"/>
              </a:lnSpc>
              <a:spcAft>
                <a:spcPts val="0"/>
              </a:spcAft>
              <a:buFontTx/>
              <a:buNone/>
            </a:pPr>
            <a:r>
              <a:rPr lang="fr-FR" sz="2000" dirty="0" smtClean="0"/>
              <a:t>C’est </a:t>
            </a:r>
            <a:r>
              <a:rPr lang="fr-FR" sz="2000" b="1" dirty="0" smtClean="0"/>
              <a:t>« ce que »</a:t>
            </a:r>
            <a:r>
              <a:rPr lang="fr-FR" sz="2000" u="sng" dirty="0" smtClean="0"/>
              <a:t> </a:t>
            </a:r>
            <a:r>
              <a:rPr lang="fr-FR" sz="2000" dirty="0" smtClean="0"/>
              <a:t>la gym exécute.</a:t>
            </a:r>
          </a:p>
          <a:p>
            <a:pPr marL="266700" indent="-266700" fontAlgn="auto">
              <a:lnSpc>
                <a:spcPct val="80000"/>
              </a:lnSpc>
              <a:spcAft>
                <a:spcPts val="0"/>
              </a:spcAft>
              <a:buFontTx/>
              <a:buNone/>
            </a:pPr>
            <a:endParaRPr lang="fr-FR" sz="2000" dirty="0" smtClean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332656"/>
            <a:ext cx="1296144" cy="754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884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22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2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2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5" grpId="0"/>
    </p:bld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"/>
          <p:cNvSpPr>
            <a:spLocks noGrp="1" noChangeArrowheads="1"/>
          </p:cNvSpPr>
          <p:nvPr>
            <p:ph type="title"/>
          </p:nvPr>
        </p:nvSpPr>
        <p:spPr>
          <a:xfrm>
            <a:off x="587808" y="278260"/>
            <a:ext cx="8376680" cy="77447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fr-FR" altLang="fr-FR" sz="2800" dirty="0" smtClean="0">
                <a:solidFill>
                  <a:schemeClr val="bg1"/>
                </a:solidFill>
              </a:rPr>
              <a:t>Performance artistique</a:t>
            </a:r>
            <a:endParaRPr lang="fr-FR" altLang="fr-FR" sz="2800" b="1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23527" y="1484784"/>
            <a:ext cx="8449270" cy="27515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fr-FR" sz="2400" b="1" u="sng" dirty="0"/>
              <a:t>Expression et </a:t>
            </a:r>
            <a:r>
              <a:rPr lang="fr-FR" sz="2400" b="1" u="sng" dirty="0" smtClean="0"/>
              <a:t>Musique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fr-FR" sz="2400" dirty="0"/>
          </a:p>
          <a:p>
            <a:pPr marL="266700" lvl="2" indent="-266700"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fr-FR" sz="2400" b="1" dirty="0"/>
              <a:t>C</a:t>
            </a:r>
            <a:r>
              <a:rPr lang="fr-FR" sz="2400" dirty="0"/>
              <a:t>réativité ou </a:t>
            </a:r>
            <a:r>
              <a:rPr lang="fr-FR" sz="2400" dirty="0" smtClean="0"/>
              <a:t>originalité</a:t>
            </a:r>
          </a:p>
          <a:p>
            <a:pPr lvl="2" eaLnBrk="1" hangingPunct="1">
              <a:lnSpc>
                <a:spcPct val="80000"/>
              </a:lnSpc>
            </a:pPr>
            <a:endParaRPr lang="fr-FR" sz="2400" dirty="0"/>
          </a:p>
          <a:p>
            <a:pPr marL="266700" lvl="2" indent="-266700"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fr-FR" sz="2400" b="1" dirty="0"/>
              <a:t>C</a:t>
            </a:r>
            <a:r>
              <a:rPr lang="fr-FR" sz="2400" dirty="0"/>
              <a:t>apacité de la gymnaste à interpréter la </a:t>
            </a:r>
            <a:r>
              <a:rPr lang="fr-FR" sz="2400" dirty="0" smtClean="0"/>
              <a:t>musique</a:t>
            </a:r>
          </a:p>
          <a:p>
            <a:pPr lvl="2" eaLnBrk="1" hangingPunct="1">
              <a:lnSpc>
                <a:spcPct val="80000"/>
              </a:lnSpc>
            </a:pPr>
            <a:endParaRPr lang="fr-FR" sz="2400" dirty="0"/>
          </a:p>
          <a:p>
            <a:pPr lvl="2" eaLnBrk="1" hangingPunct="1">
              <a:lnSpc>
                <a:spcPct val="80000"/>
              </a:lnSpc>
              <a:buFont typeface="Wingdings" pitchFamily="2" charset="2"/>
              <a:buChar char="Ø"/>
            </a:pPr>
            <a:endParaRPr lang="fr-FR" sz="2400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fr-FR" sz="2400" dirty="0"/>
              <a:t>C’est non seulement </a:t>
            </a:r>
            <a:r>
              <a:rPr lang="fr-FR" sz="2400" b="1" dirty="0"/>
              <a:t>« ce que »</a:t>
            </a:r>
            <a:r>
              <a:rPr lang="fr-FR" sz="2400" u="sng" dirty="0"/>
              <a:t> </a:t>
            </a:r>
            <a:r>
              <a:rPr lang="fr-FR" sz="2400" dirty="0"/>
              <a:t>la gym exécute mais également </a:t>
            </a:r>
            <a:r>
              <a:rPr lang="fr-FR" sz="2400" b="1" dirty="0"/>
              <a:t>« comment </a:t>
            </a:r>
            <a:r>
              <a:rPr lang="fr-FR" sz="2400" b="1" dirty="0" smtClean="0"/>
              <a:t>» </a:t>
            </a:r>
            <a:r>
              <a:rPr lang="fr-FR" sz="2400" dirty="0" smtClean="0"/>
              <a:t>elle </a:t>
            </a:r>
            <a:r>
              <a:rPr lang="fr-FR" sz="2400" dirty="0"/>
              <a:t>l’exécute.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332656"/>
            <a:ext cx="1296144" cy="754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579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22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2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2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6" presetClass="entr" presetSubtype="21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5" grpId="0"/>
    </p:bld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"/>
          <p:cNvSpPr>
            <a:spLocks noGrp="1" noChangeArrowheads="1"/>
          </p:cNvSpPr>
          <p:nvPr>
            <p:ph type="title"/>
          </p:nvPr>
        </p:nvSpPr>
        <p:spPr>
          <a:xfrm>
            <a:off x="587808" y="278260"/>
            <a:ext cx="8376680" cy="77447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fr-FR" altLang="fr-FR" sz="2800" dirty="0" smtClean="0">
                <a:solidFill>
                  <a:schemeClr val="bg1"/>
                </a:solidFill>
              </a:rPr>
              <a:t>Généralités</a:t>
            </a:r>
            <a:endParaRPr lang="fr-FR" altLang="fr-FR" sz="2800" b="1" dirty="0">
              <a:solidFill>
                <a:schemeClr val="bg1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323528" y="1340768"/>
            <a:ext cx="8229600" cy="4525963"/>
          </a:xfrm>
          <a:prstGeom prst="rect">
            <a:avLst/>
          </a:prstGeo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fr-FR" sz="2400" dirty="0" smtClean="0"/>
              <a:t>Le jugement de l’exercice commence avec le 1</a:t>
            </a:r>
            <a:r>
              <a:rPr lang="fr-FR" sz="2400" baseline="30000" dirty="0" smtClean="0"/>
              <a:t>er</a:t>
            </a:r>
            <a:r>
              <a:rPr lang="fr-FR" sz="2400" dirty="0" smtClean="0"/>
              <a:t> mouvement de la gymnaste.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fr-FR" sz="2400" dirty="0" smtClean="0"/>
              <a:t>La durée de l’exercice ne doit pas dépasser 1mn30.</a:t>
            </a: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fr-FR" sz="2400" dirty="0" smtClean="0"/>
              <a:t>Absence de musique ou musique avec parole </a:t>
            </a:r>
            <a:r>
              <a:rPr lang="fr-FR" sz="2400" dirty="0"/>
              <a:t>entraîne une déduction de 1.00 pt </a:t>
            </a:r>
            <a:r>
              <a:rPr lang="fr-FR" sz="2400" dirty="0" smtClean="0"/>
              <a:t>du </a:t>
            </a:r>
            <a:r>
              <a:rPr lang="fr-FR" sz="2400" dirty="0"/>
              <a:t>Jury D sur la Note Finale</a:t>
            </a:r>
            <a:r>
              <a:rPr lang="fr-FR" sz="2400" dirty="0" smtClean="0"/>
              <a:t>.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fr-FR" sz="2400" dirty="0" smtClean="0"/>
              <a:t>La voix humaine sans paroles peut-être utilisée comme un instrument de musique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fr-FR" sz="2400" dirty="0" smtClean="0"/>
              <a:t>Le CD doit comporter le nom de la gym.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332656"/>
            <a:ext cx="1296144" cy="754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8794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22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2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2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16" presetClass="entr" presetSubtype="21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000"/>
                            </p:stCondLst>
                            <p:childTnLst>
                              <p:par>
                                <p:cTn id="23" presetID="16" presetClass="entr" presetSubtype="21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0"/>
                            </p:stCondLst>
                            <p:childTnLst>
                              <p:par>
                                <p:cTn id="27" presetID="16" presetClass="entr" presetSubtype="21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5" grpId="0"/>
    </p:bld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"/>
          <p:cNvSpPr>
            <a:spLocks noGrp="1" noChangeArrowheads="1"/>
          </p:cNvSpPr>
          <p:nvPr>
            <p:ph type="title"/>
          </p:nvPr>
        </p:nvSpPr>
        <p:spPr>
          <a:xfrm>
            <a:off x="379382" y="260648"/>
            <a:ext cx="8376680" cy="77447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fr-FR" altLang="fr-FR" sz="2800" dirty="0" smtClean="0">
                <a:solidFill>
                  <a:schemeClr val="bg1"/>
                </a:solidFill>
              </a:rPr>
              <a:t>Généralités</a:t>
            </a:r>
            <a:endParaRPr lang="fr-FR" altLang="fr-FR" sz="2800" b="1" dirty="0">
              <a:solidFill>
                <a:schemeClr val="bg1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468313" y="1196975"/>
            <a:ext cx="8229600" cy="5303838"/>
          </a:xfrm>
          <a:prstGeom prst="rect">
            <a:avLst/>
          </a:prstGeo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Tx/>
              <a:buNone/>
            </a:pPr>
            <a:r>
              <a:rPr lang="fr-FR" sz="2400" dirty="0" smtClean="0">
                <a:solidFill>
                  <a:schemeClr val="hlink"/>
                </a:solidFill>
              </a:rPr>
              <a:t>•  </a:t>
            </a:r>
            <a:r>
              <a:rPr lang="fr-FR" sz="2400" dirty="0" smtClean="0"/>
              <a:t>Le chronomètre est déclenché avec le 1</a:t>
            </a:r>
            <a:r>
              <a:rPr lang="fr-FR" sz="2400" baseline="30000" dirty="0" smtClean="0"/>
              <a:t>er</a:t>
            </a:r>
            <a:r>
              <a:rPr lang="fr-FR" sz="2400" dirty="0" smtClean="0"/>
              <a:t> geste de la gymnaste pour commencer son exercice et il est arrêté avec la dernière position de la gymnaste à la fin de l’exercice. Il doit se terminer en même temps que la musique.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Tx/>
              <a:buNone/>
            </a:pPr>
            <a:r>
              <a:rPr lang="fr-FR" sz="2400" dirty="0" smtClean="0">
                <a:solidFill>
                  <a:schemeClr val="hlink"/>
                </a:solidFill>
              </a:rPr>
              <a:t>•</a:t>
            </a:r>
            <a:r>
              <a:rPr lang="fr-FR" sz="2400" dirty="0" smtClean="0"/>
              <a:t> Une déduction pour dépassement de temps est appliquée si la durée de l’exercice est supérieure à 1mn30.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Tx/>
              <a:buNone/>
            </a:pPr>
            <a:r>
              <a:rPr lang="fr-FR" sz="2400" dirty="0" smtClean="0">
                <a:solidFill>
                  <a:schemeClr val="hlink"/>
                </a:solidFill>
              </a:rPr>
              <a:t>•</a:t>
            </a:r>
            <a:r>
              <a:rPr lang="fr-FR" sz="2400" b="1" dirty="0" smtClean="0"/>
              <a:t> La déduction de 0.10 pt sera effectuée par le Jury D sur la Note Finale.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Tx/>
              <a:buNone/>
            </a:pPr>
            <a:r>
              <a:rPr lang="fr-FR" sz="2400" dirty="0" smtClean="0">
                <a:solidFill>
                  <a:schemeClr val="hlink"/>
                </a:solidFill>
              </a:rPr>
              <a:t>•</a:t>
            </a:r>
            <a:r>
              <a:rPr lang="fr-FR" sz="2400" dirty="0" smtClean="0"/>
              <a:t> Les éléments exécutés après la limite des 1mn30 seront reconnus par le Jury D et le Jury E.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332656"/>
            <a:ext cx="1296144" cy="754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827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22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2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2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5" grpId="0"/>
    </p:bld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"/>
          <p:cNvSpPr>
            <a:spLocks noGrp="1" noChangeArrowheads="1"/>
          </p:cNvSpPr>
          <p:nvPr>
            <p:ph type="title"/>
          </p:nvPr>
        </p:nvSpPr>
        <p:spPr>
          <a:xfrm>
            <a:off x="587808" y="278260"/>
            <a:ext cx="8376680" cy="77447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fr-FR" altLang="fr-FR" sz="2800" dirty="0" smtClean="0">
                <a:solidFill>
                  <a:schemeClr val="bg1"/>
                </a:solidFill>
              </a:rPr>
              <a:t>Contenu de l’exercice</a:t>
            </a:r>
            <a:endParaRPr lang="fr-FR" altLang="fr-FR" sz="2800" b="1" dirty="0">
              <a:solidFill>
                <a:schemeClr val="bg1"/>
              </a:solidFill>
            </a:endParaRPr>
          </a:p>
        </p:txBody>
      </p:sp>
      <p:sp>
        <p:nvSpPr>
          <p:cNvPr id="9" name="Triangle isocèle 8"/>
          <p:cNvSpPr/>
          <p:nvPr/>
        </p:nvSpPr>
        <p:spPr>
          <a:xfrm>
            <a:off x="6660232" y="332656"/>
            <a:ext cx="671909" cy="649288"/>
          </a:xfrm>
          <a:prstGeom prst="triangl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600" dirty="0">
                <a:solidFill>
                  <a:schemeClr val="tx1"/>
                </a:solidFill>
              </a:rPr>
              <a:t>!</a:t>
            </a:r>
          </a:p>
        </p:txBody>
      </p:sp>
      <p:sp>
        <p:nvSpPr>
          <p:cNvPr id="2" name="Rectangle 1"/>
          <p:cNvSpPr/>
          <p:nvPr/>
        </p:nvSpPr>
        <p:spPr>
          <a:xfrm>
            <a:off x="251520" y="1340768"/>
            <a:ext cx="8470205" cy="3231654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eaLnBrk="1" hangingPunct="1">
              <a:buFontTx/>
              <a:buNone/>
            </a:pPr>
            <a:r>
              <a:rPr lang="fr-FR" sz="2400" dirty="0"/>
              <a:t>8 éléments maximum y compris la sortie, dont la valeur est la</a:t>
            </a:r>
          </a:p>
          <a:p>
            <a:pPr eaLnBrk="1" hangingPunct="1">
              <a:buFontTx/>
              <a:buNone/>
            </a:pPr>
            <a:r>
              <a:rPr lang="fr-FR" sz="2400" dirty="0"/>
              <a:t>plus élevée sont pris en compte pour les VD .</a:t>
            </a:r>
          </a:p>
          <a:p>
            <a:pPr eaLnBrk="1" hangingPunct="1"/>
            <a:endParaRPr lang="fr-FR" sz="2400" dirty="0"/>
          </a:p>
          <a:p>
            <a:pPr lvl="3" eaLnBrk="1" hangingPunct="1">
              <a:buClr>
                <a:schemeClr val="tx1"/>
              </a:buClr>
              <a:buFont typeface="Wingdings" pitchFamily="2" charset="2"/>
              <a:buChar char="Ø"/>
            </a:pPr>
            <a:r>
              <a:rPr lang="fr-FR" sz="2400" b="1" dirty="0" smtClean="0">
                <a:solidFill>
                  <a:srgbClr val="FF0000"/>
                </a:solidFill>
              </a:rPr>
              <a:t>3 </a:t>
            </a:r>
            <a:r>
              <a:rPr lang="fr-FR" sz="2400" b="1" dirty="0">
                <a:solidFill>
                  <a:srgbClr val="FF0000"/>
                </a:solidFill>
              </a:rPr>
              <a:t>Acrobaties au </a:t>
            </a:r>
            <a:r>
              <a:rPr lang="fr-FR" sz="2400" b="1" dirty="0" smtClean="0">
                <a:solidFill>
                  <a:srgbClr val="FF0000"/>
                </a:solidFill>
              </a:rPr>
              <a:t>minimum</a:t>
            </a:r>
            <a:endParaRPr lang="fr-FR" sz="2400" b="1" dirty="0">
              <a:solidFill>
                <a:srgbClr val="FF0000"/>
              </a:solidFill>
            </a:endParaRPr>
          </a:p>
          <a:p>
            <a:pPr lvl="3" eaLnBrk="1" hangingPunct="1">
              <a:buClr>
                <a:schemeClr val="tx1"/>
              </a:buClr>
              <a:buFont typeface="Wingdings" pitchFamily="2" charset="2"/>
              <a:buChar char="Ø"/>
            </a:pPr>
            <a:r>
              <a:rPr lang="fr-FR" sz="2400" dirty="0"/>
              <a:t>3 gymniques au </a:t>
            </a:r>
            <a:r>
              <a:rPr lang="fr-FR" sz="2400" dirty="0" smtClean="0"/>
              <a:t>minimum</a:t>
            </a:r>
          </a:p>
          <a:p>
            <a:pPr lvl="3" eaLnBrk="1" hangingPunct="1">
              <a:buClr>
                <a:schemeClr val="tx1"/>
              </a:buClr>
              <a:buFont typeface="Wingdings" pitchFamily="2" charset="2"/>
              <a:buChar char="Ø"/>
            </a:pPr>
            <a:r>
              <a:rPr lang="fr-FR" sz="2400" dirty="0" smtClean="0">
                <a:solidFill>
                  <a:srgbClr val="0070C0"/>
                </a:solidFill>
              </a:rPr>
              <a:t>2 Eléments au choix</a:t>
            </a:r>
          </a:p>
          <a:p>
            <a:pPr lvl="3" eaLnBrk="1" hangingPunct="1">
              <a:buClr>
                <a:schemeClr val="tx1"/>
              </a:buClr>
              <a:buFont typeface="Wingdings" pitchFamily="2" charset="2"/>
              <a:buChar char="Ø"/>
            </a:pPr>
            <a:endParaRPr lang="fr-FR" sz="2400" dirty="0" smtClean="0"/>
          </a:p>
          <a:p>
            <a:pPr eaLnBrk="1" hangingPunct="1"/>
            <a:endParaRPr lang="fr-FR" dirty="0"/>
          </a:p>
          <a:p>
            <a:pPr eaLnBrk="1" hangingPunct="1"/>
            <a:endParaRPr lang="fr-FR" dirty="0"/>
          </a:p>
        </p:txBody>
      </p:sp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0673356"/>
              </p:ext>
            </p:extLst>
          </p:nvPr>
        </p:nvGraphicFramePr>
        <p:xfrm>
          <a:off x="899592" y="3980157"/>
          <a:ext cx="7632849" cy="11845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44283"/>
                <a:gridCol w="2544283"/>
                <a:gridCol w="2544283"/>
              </a:tblGrid>
              <a:tr h="394843">
                <a:tc>
                  <a:txBody>
                    <a:bodyPr/>
                    <a:lstStyle/>
                    <a:p>
                      <a:pPr algn="ctr"/>
                      <a:r>
                        <a:rPr lang="fr-FR" sz="1800" b="1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r>
                        <a:rPr lang="fr-FR" sz="1800" b="1" baseline="0" dirty="0" smtClean="0">
                          <a:solidFill>
                            <a:schemeClr val="tx1"/>
                          </a:solidFill>
                        </a:rPr>
                        <a:t> = 0,10</a:t>
                      </a:r>
                      <a:endParaRPr lang="fr-FR" sz="18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1" dirty="0" smtClean="0">
                          <a:solidFill>
                            <a:schemeClr val="tx1"/>
                          </a:solidFill>
                        </a:rPr>
                        <a:t>B = 0,20</a:t>
                      </a:r>
                      <a:endParaRPr lang="fr-FR" sz="18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1" dirty="0" smtClean="0">
                          <a:solidFill>
                            <a:schemeClr val="tx1"/>
                          </a:solidFill>
                        </a:rPr>
                        <a:t>C = 0,30</a:t>
                      </a:r>
                      <a:endParaRPr lang="fr-FR" sz="18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94843">
                <a:tc>
                  <a:txBody>
                    <a:bodyPr/>
                    <a:lstStyle/>
                    <a:p>
                      <a:pPr algn="ctr"/>
                      <a:r>
                        <a:rPr lang="fr-FR" altLang="fr-FR" sz="1800" b="1" dirty="0" smtClean="0">
                          <a:solidFill>
                            <a:schemeClr val="tx1"/>
                          </a:solidFill>
                        </a:rPr>
                        <a:t>D = 0.40 </a:t>
                      </a:r>
                      <a:endParaRPr lang="fr-FR" sz="18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altLang="fr-FR" sz="1800" b="1" dirty="0" smtClean="0">
                          <a:solidFill>
                            <a:schemeClr val="tx1"/>
                          </a:solidFill>
                        </a:rPr>
                        <a:t>E = 0.50 </a:t>
                      </a:r>
                      <a:endParaRPr lang="fr-FR" sz="18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altLang="fr-FR" sz="1800" b="1" dirty="0" smtClean="0">
                          <a:solidFill>
                            <a:schemeClr val="tx1"/>
                          </a:solidFill>
                        </a:rPr>
                        <a:t>F = 0.60 </a:t>
                      </a:r>
                      <a:endParaRPr lang="fr-FR" sz="18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94843">
                <a:tc>
                  <a:txBody>
                    <a:bodyPr/>
                    <a:lstStyle/>
                    <a:p>
                      <a:pPr algn="ctr"/>
                      <a:r>
                        <a:rPr lang="fr-FR" altLang="fr-FR" sz="1800" b="1" dirty="0" smtClean="0">
                          <a:solidFill>
                            <a:schemeClr val="tx1"/>
                          </a:solidFill>
                        </a:rPr>
                        <a:t>G = 0.70 </a:t>
                      </a:r>
                      <a:endParaRPr lang="fr-FR" sz="18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1" dirty="0" smtClean="0">
                          <a:solidFill>
                            <a:schemeClr val="tx1"/>
                          </a:solidFill>
                        </a:rPr>
                        <a:t>H = 0,80</a:t>
                      </a:r>
                      <a:endParaRPr lang="fr-FR" sz="18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1" dirty="0" smtClean="0">
                          <a:solidFill>
                            <a:schemeClr val="tx1"/>
                          </a:solidFill>
                        </a:rPr>
                        <a:t>I</a:t>
                      </a:r>
                      <a:r>
                        <a:rPr lang="fr-FR" sz="1800" b="1" baseline="0" dirty="0" smtClean="0">
                          <a:solidFill>
                            <a:schemeClr val="tx1"/>
                          </a:solidFill>
                        </a:rPr>
                        <a:t> = 0,90</a:t>
                      </a:r>
                      <a:endParaRPr lang="fr-FR" sz="18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8" name="Imag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332656"/>
            <a:ext cx="1296144" cy="754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960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22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2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2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5" grpId="0"/>
      <p:bldP spid="9" grpId="0" animBg="1"/>
    </p:bld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36089" y="260648"/>
            <a:ext cx="8497887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fr-FR" sz="2000" dirty="0">
              <a:latin typeface="Calibri" pitchFamily="34" charset="0"/>
            </a:endParaRPr>
          </a:p>
          <a:p>
            <a:endParaRPr lang="fr-FR" sz="2000" dirty="0">
              <a:latin typeface="Calibri" pitchFamily="34" charset="0"/>
            </a:endParaRPr>
          </a:p>
          <a:p>
            <a:r>
              <a:rPr lang="fr-FR" sz="2000" dirty="0">
                <a:latin typeface="Calibri" pitchFamily="34" charset="0"/>
              </a:rPr>
              <a:t>  </a:t>
            </a:r>
          </a:p>
        </p:txBody>
      </p:sp>
      <p:graphicFrame>
        <p:nvGraphicFramePr>
          <p:cNvPr id="11" name="Tableau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8771924"/>
              </p:ext>
            </p:extLst>
          </p:nvPr>
        </p:nvGraphicFramePr>
        <p:xfrm>
          <a:off x="328290" y="2132856"/>
          <a:ext cx="8487420" cy="18722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4294"/>
                <a:gridCol w="1520996"/>
                <a:gridCol w="1448987"/>
                <a:gridCol w="1472990"/>
                <a:gridCol w="1380153"/>
              </a:tblGrid>
              <a:tr h="468052">
                <a:tc rowSpan="2">
                  <a:txBody>
                    <a:bodyPr/>
                    <a:lstStyle/>
                    <a:p>
                      <a:pPr algn="ctr"/>
                      <a:endParaRPr lang="fr-FR" dirty="0" smtClean="0"/>
                    </a:p>
                    <a:p>
                      <a:pPr algn="ctr"/>
                      <a:r>
                        <a:rPr lang="fr-FR" dirty="0" smtClean="0"/>
                        <a:t>Valorisation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+ 0,30 Pt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+ 0,60 Pt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+ 0,90 Pt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+ 1,20 Pt</a:t>
                      </a:r>
                      <a:endParaRPr lang="fr-FR" dirty="0"/>
                    </a:p>
                  </a:txBody>
                  <a:tcPr/>
                </a:tc>
              </a:tr>
              <a:tr h="468052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Note D comprise entre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Note D comprise entre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Note D comprise entre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Note D comprise entre</a:t>
                      </a:r>
                      <a:endParaRPr lang="fr-FR" sz="1200" dirty="0"/>
                    </a:p>
                  </a:txBody>
                  <a:tcPr/>
                </a:tc>
              </a:tr>
              <a:tr h="936104">
                <a:tc>
                  <a:txBody>
                    <a:bodyPr/>
                    <a:lstStyle/>
                    <a:p>
                      <a:pPr algn="ctr"/>
                      <a:endParaRPr lang="fr-FR" sz="2400" dirty="0" smtClean="0"/>
                    </a:p>
                    <a:p>
                      <a:pPr algn="ctr"/>
                      <a:r>
                        <a:rPr lang="fr-FR" sz="2400" dirty="0" smtClean="0"/>
                        <a:t>Sol</a:t>
                      </a:r>
                      <a:endParaRPr lang="fr-F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 smtClean="0"/>
                    </a:p>
                    <a:p>
                      <a:r>
                        <a:rPr lang="fr-FR" dirty="0" smtClean="0"/>
                        <a:t>2,90 à 3,30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 smtClean="0"/>
                    </a:p>
                    <a:p>
                      <a:r>
                        <a:rPr lang="fr-FR" dirty="0" smtClean="0"/>
                        <a:t>3,40</a:t>
                      </a:r>
                      <a:r>
                        <a:rPr lang="fr-FR" baseline="0" dirty="0" smtClean="0"/>
                        <a:t> à 3,80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 smtClean="0"/>
                    </a:p>
                    <a:p>
                      <a:r>
                        <a:rPr lang="fr-FR" dirty="0" smtClean="0"/>
                        <a:t>3,90 à 4,30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 smtClean="0"/>
                    </a:p>
                    <a:p>
                      <a:r>
                        <a:rPr lang="fr-FR" dirty="0" smtClean="0"/>
                        <a:t>4,40 et +</a:t>
                      </a:r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332656"/>
            <a:ext cx="1296144" cy="754472"/>
          </a:xfrm>
          <a:prstGeom prst="rect">
            <a:avLst/>
          </a:prstGeom>
        </p:spPr>
      </p:pic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587808" y="332656"/>
            <a:ext cx="8376680" cy="77447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fr-FR" altLang="fr-FR" sz="2000" dirty="0" smtClean="0">
                <a:solidFill>
                  <a:schemeClr val="bg1"/>
                </a:solidFill>
              </a:rPr>
              <a:t/>
            </a:r>
            <a:br>
              <a:rPr lang="fr-FR" altLang="fr-FR" sz="2000" dirty="0" smtClean="0">
                <a:solidFill>
                  <a:schemeClr val="bg1"/>
                </a:solidFill>
              </a:rPr>
            </a:br>
            <a:r>
              <a:rPr lang="fr-FR" altLang="fr-FR" sz="2400" dirty="0">
                <a:solidFill>
                  <a:schemeClr val="bg1"/>
                </a:solidFill>
              </a:rPr>
              <a:t>Bonification de la note D </a:t>
            </a:r>
            <a:r>
              <a:rPr lang="fr-FR" altLang="fr-FR" sz="2400" dirty="0" smtClean="0">
                <a:solidFill>
                  <a:schemeClr val="bg1"/>
                </a:solidFill>
              </a:rPr>
              <a:t/>
            </a:r>
            <a:br>
              <a:rPr lang="fr-FR" altLang="fr-FR" sz="2400" dirty="0" smtClean="0">
                <a:solidFill>
                  <a:schemeClr val="bg1"/>
                </a:solidFill>
              </a:rPr>
            </a:br>
            <a:r>
              <a:rPr lang="fr-FR" altLang="fr-FR" sz="2400" dirty="0" smtClean="0">
                <a:solidFill>
                  <a:schemeClr val="tx1"/>
                </a:solidFill>
              </a:rPr>
              <a:t>aménagement </a:t>
            </a:r>
            <a:r>
              <a:rPr lang="fr-FR" altLang="fr-FR" sz="2400" dirty="0" err="1" smtClean="0">
                <a:solidFill>
                  <a:schemeClr val="tx1"/>
                </a:solidFill>
              </a:rPr>
              <a:t>FSCf</a:t>
            </a:r>
            <a:r>
              <a:rPr lang="fr-FR" altLang="fr-FR" sz="2000" dirty="0">
                <a:solidFill>
                  <a:schemeClr val="tx1"/>
                </a:solidFill>
              </a:rPr>
              <a:t/>
            </a:r>
            <a:br>
              <a:rPr lang="fr-FR" altLang="fr-FR" sz="2000" dirty="0">
                <a:solidFill>
                  <a:schemeClr val="tx1"/>
                </a:solidFill>
              </a:rPr>
            </a:br>
            <a:endParaRPr lang="fr-FR" altLang="fr-FR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7780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"/>
          <p:cNvSpPr>
            <a:spLocks noGrp="1" noChangeArrowheads="1"/>
          </p:cNvSpPr>
          <p:nvPr>
            <p:ph type="title"/>
          </p:nvPr>
        </p:nvSpPr>
        <p:spPr>
          <a:xfrm>
            <a:off x="587808" y="278260"/>
            <a:ext cx="6720496" cy="77447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fr-FR" altLang="fr-FR" sz="2800" dirty="0" smtClean="0">
                <a:solidFill>
                  <a:schemeClr val="bg1"/>
                </a:solidFill>
              </a:rPr>
              <a:t>Contenu de l’exercice</a:t>
            </a:r>
            <a:endParaRPr lang="fr-FR" altLang="fr-FR" sz="2800" b="1" dirty="0">
              <a:solidFill>
                <a:schemeClr val="bg1"/>
              </a:solidFill>
            </a:endParaRPr>
          </a:p>
        </p:txBody>
      </p:sp>
      <p:sp>
        <p:nvSpPr>
          <p:cNvPr id="9" name="Triangle isocèle 8"/>
          <p:cNvSpPr/>
          <p:nvPr/>
        </p:nvSpPr>
        <p:spPr>
          <a:xfrm>
            <a:off x="6516216" y="403448"/>
            <a:ext cx="671909" cy="649288"/>
          </a:xfrm>
          <a:prstGeom prst="triangl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600" dirty="0">
                <a:solidFill>
                  <a:schemeClr val="tx1"/>
                </a:solidFill>
              </a:rPr>
              <a:t>!</a:t>
            </a:r>
          </a:p>
        </p:txBody>
      </p:sp>
      <p:sp>
        <p:nvSpPr>
          <p:cNvPr id="2" name="Rectangle 1"/>
          <p:cNvSpPr/>
          <p:nvPr/>
        </p:nvSpPr>
        <p:spPr>
          <a:xfrm>
            <a:off x="251520" y="1340768"/>
            <a:ext cx="847020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buFontTx/>
              <a:buNone/>
            </a:pPr>
            <a:r>
              <a:rPr lang="fr-FR" sz="2400" dirty="0" smtClean="0"/>
              <a:t>Nouveaux éléments gymniques et changements de valeur</a:t>
            </a:r>
            <a:endParaRPr lang="fr-FR" dirty="0"/>
          </a:p>
          <a:p>
            <a:pPr eaLnBrk="1" hangingPunct="1"/>
            <a:endParaRPr lang="fr-FR" dirty="0"/>
          </a:p>
        </p:txBody>
      </p:sp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3000440"/>
              </p:ext>
            </p:extLst>
          </p:nvPr>
        </p:nvGraphicFramePr>
        <p:xfrm>
          <a:off x="179512" y="1916832"/>
          <a:ext cx="8745985" cy="360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15327"/>
                <a:gridCol w="980955"/>
                <a:gridCol w="920940"/>
                <a:gridCol w="1133464"/>
                <a:gridCol w="779256"/>
                <a:gridCol w="779256"/>
                <a:gridCol w="1236787"/>
              </a:tblGrid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fr-FR" sz="1800" b="1" dirty="0" smtClean="0">
                          <a:solidFill>
                            <a:schemeClr val="tx1"/>
                          </a:solidFill>
                        </a:rPr>
                        <a:t>Dénomination</a:t>
                      </a:r>
                      <a:endParaRPr lang="fr-FR" sz="18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fr-FR" sz="1800" b="1" dirty="0" smtClean="0">
                          <a:solidFill>
                            <a:schemeClr val="tx1"/>
                          </a:solidFill>
                        </a:rPr>
                        <a:t> Code 2013</a:t>
                      </a:r>
                      <a:endParaRPr lang="fr-FR" sz="18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fr-FR" sz="18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fr-FR" sz="1800" b="1" dirty="0" smtClean="0">
                          <a:solidFill>
                            <a:schemeClr val="tx1"/>
                          </a:solidFill>
                        </a:rPr>
                        <a:t> Code 2017</a:t>
                      </a:r>
                      <a:endParaRPr lang="fr-FR" sz="18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fr-FR" sz="1800" b="1" dirty="0" smtClean="0">
                          <a:solidFill>
                            <a:schemeClr val="tx1"/>
                          </a:solidFill>
                        </a:rPr>
                        <a:t>Saut de chat</a:t>
                      </a:r>
                      <a:endParaRPr lang="fr-FR" sz="18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8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8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8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8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1" dirty="0" smtClean="0">
                          <a:solidFill>
                            <a:srgbClr val="FF0000"/>
                          </a:solidFill>
                        </a:rPr>
                        <a:t>A</a:t>
                      </a:r>
                      <a:endParaRPr lang="fr-FR" sz="18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1" dirty="0" smtClean="0">
                          <a:solidFill>
                            <a:srgbClr val="FF0000"/>
                          </a:solidFill>
                        </a:rPr>
                        <a:t>0,10</a:t>
                      </a:r>
                      <a:endParaRPr lang="fr-FR" sz="18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fr-FR" sz="1800" b="1" dirty="0" smtClean="0">
                          <a:solidFill>
                            <a:schemeClr val="tx1"/>
                          </a:solidFill>
                        </a:rPr>
                        <a:t>Saut de chat 1/1 tour</a:t>
                      </a:r>
                      <a:endParaRPr lang="fr-FR" sz="18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8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1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fr-FR" sz="18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1" dirty="0" smtClean="0">
                          <a:solidFill>
                            <a:schemeClr val="tx1"/>
                          </a:solidFill>
                        </a:rPr>
                        <a:t>0,10</a:t>
                      </a:r>
                      <a:endParaRPr lang="fr-FR" sz="18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8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1" dirty="0" smtClean="0">
                          <a:solidFill>
                            <a:srgbClr val="FF0000"/>
                          </a:solidFill>
                        </a:rPr>
                        <a:t>B</a:t>
                      </a:r>
                      <a:endParaRPr lang="fr-FR" sz="18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1" dirty="0" smtClean="0">
                          <a:solidFill>
                            <a:srgbClr val="FF0000"/>
                          </a:solidFill>
                        </a:rPr>
                        <a:t>0,20</a:t>
                      </a:r>
                      <a:endParaRPr lang="fr-FR" sz="18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504056">
                <a:tc>
                  <a:txBody>
                    <a:bodyPr/>
                    <a:lstStyle/>
                    <a:p>
                      <a:pPr algn="ctr"/>
                      <a:r>
                        <a:rPr lang="fr-FR" sz="1800" b="1" dirty="0" smtClean="0">
                          <a:solidFill>
                            <a:schemeClr val="tx1"/>
                          </a:solidFill>
                        </a:rPr>
                        <a:t>Saut carpé 1/1 tour</a:t>
                      </a:r>
                      <a:endParaRPr lang="fr-FR" sz="18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8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1" dirty="0" smtClean="0">
                          <a:solidFill>
                            <a:schemeClr val="tx1"/>
                          </a:solidFill>
                        </a:rPr>
                        <a:t>B</a:t>
                      </a:r>
                      <a:endParaRPr lang="fr-FR" sz="18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1" dirty="0" smtClean="0">
                          <a:solidFill>
                            <a:schemeClr val="tx1"/>
                          </a:solidFill>
                        </a:rPr>
                        <a:t>0,20</a:t>
                      </a:r>
                      <a:endParaRPr lang="fr-FR" sz="18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8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1" dirty="0" smtClean="0">
                          <a:solidFill>
                            <a:srgbClr val="FF0000"/>
                          </a:solidFill>
                        </a:rPr>
                        <a:t>C</a:t>
                      </a:r>
                      <a:endParaRPr lang="fr-FR" sz="18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1" dirty="0" smtClean="0">
                          <a:solidFill>
                            <a:srgbClr val="FF0000"/>
                          </a:solidFill>
                        </a:rPr>
                        <a:t>0,30</a:t>
                      </a:r>
                      <a:endParaRPr lang="fr-FR" sz="18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fr-FR" sz="1800" b="1" dirty="0" smtClean="0">
                          <a:solidFill>
                            <a:schemeClr val="tx1"/>
                          </a:solidFill>
                        </a:rPr>
                        <a:t>Saut vertical 1/1 tour</a:t>
                      </a:r>
                      <a:endParaRPr lang="fr-FR" sz="18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8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1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fr-FR" sz="18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1" dirty="0" smtClean="0">
                          <a:solidFill>
                            <a:schemeClr val="tx1"/>
                          </a:solidFill>
                        </a:rPr>
                        <a:t>0,10</a:t>
                      </a:r>
                      <a:endParaRPr lang="fr-FR" sz="18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8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1" dirty="0" smtClean="0">
                          <a:solidFill>
                            <a:srgbClr val="FF0000"/>
                          </a:solidFill>
                        </a:rPr>
                        <a:t>B</a:t>
                      </a:r>
                      <a:endParaRPr lang="fr-FR" sz="18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1" dirty="0" smtClean="0">
                          <a:solidFill>
                            <a:srgbClr val="FF0000"/>
                          </a:solidFill>
                        </a:rPr>
                        <a:t>0,20</a:t>
                      </a:r>
                      <a:endParaRPr lang="fr-FR" sz="18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fr-FR" sz="1800" b="1" dirty="0" smtClean="0">
                          <a:solidFill>
                            <a:schemeClr val="tx1"/>
                          </a:solidFill>
                        </a:rPr>
                        <a:t>Saut vertical 2/1 tour</a:t>
                      </a:r>
                      <a:endParaRPr lang="fr-FR" sz="18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8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1" dirty="0" smtClean="0">
                          <a:solidFill>
                            <a:schemeClr val="tx1"/>
                          </a:solidFill>
                        </a:rPr>
                        <a:t>B</a:t>
                      </a:r>
                      <a:endParaRPr lang="fr-FR" sz="18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1" dirty="0" smtClean="0">
                          <a:solidFill>
                            <a:schemeClr val="tx1"/>
                          </a:solidFill>
                        </a:rPr>
                        <a:t>0,20</a:t>
                      </a:r>
                      <a:endParaRPr lang="fr-FR" sz="18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8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1" dirty="0" smtClean="0">
                          <a:solidFill>
                            <a:srgbClr val="FF0000"/>
                          </a:solidFill>
                        </a:rPr>
                        <a:t>C</a:t>
                      </a:r>
                      <a:endParaRPr lang="fr-FR" sz="18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1" dirty="0" smtClean="0">
                          <a:solidFill>
                            <a:srgbClr val="FF0000"/>
                          </a:solidFill>
                        </a:rPr>
                        <a:t>0,30</a:t>
                      </a:r>
                      <a:endParaRPr lang="fr-FR" sz="18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fr-FR" sz="1800" b="1" dirty="0" smtClean="0">
                          <a:solidFill>
                            <a:schemeClr val="tx1"/>
                          </a:solidFill>
                        </a:rPr>
                        <a:t>Saut groupé 1/1 tour</a:t>
                      </a:r>
                      <a:endParaRPr lang="fr-FR" sz="18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8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1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fr-FR" sz="18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1" dirty="0" smtClean="0">
                          <a:solidFill>
                            <a:schemeClr val="tx1"/>
                          </a:solidFill>
                        </a:rPr>
                        <a:t>0,10</a:t>
                      </a:r>
                      <a:endParaRPr lang="fr-FR" sz="18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8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1" dirty="0" smtClean="0">
                          <a:solidFill>
                            <a:srgbClr val="FF0000"/>
                          </a:solidFill>
                        </a:rPr>
                        <a:t>B</a:t>
                      </a:r>
                      <a:endParaRPr lang="fr-FR" sz="18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1" dirty="0" smtClean="0">
                          <a:solidFill>
                            <a:srgbClr val="FF0000"/>
                          </a:solidFill>
                        </a:rPr>
                        <a:t>0,20</a:t>
                      </a:r>
                      <a:endParaRPr lang="fr-FR" sz="18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504056">
                <a:tc>
                  <a:txBody>
                    <a:bodyPr/>
                    <a:lstStyle/>
                    <a:p>
                      <a:pPr algn="ctr"/>
                      <a:r>
                        <a:rPr lang="fr-FR" sz="1800" b="1" dirty="0" smtClean="0">
                          <a:solidFill>
                            <a:schemeClr val="tx1"/>
                          </a:solidFill>
                        </a:rPr>
                        <a:t>ATR valse 1½ à 2/1 tours</a:t>
                      </a:r>
                      <a:endParaRPr lang="fr-FR" sz="18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8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1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fr-FR" sz="18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1" dirty="0" smtClean="0">
                          <a:solidFill>
                            <a:schemeClr val="tx1"/>
                          </a:solidFill>
                        </a:rPr>
                        <a:t>0,10</a:t>
                      </a:r>
                      <a:endParaRPr lang="fr-FR" sz="18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8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1" dirty="0" smtClean="0">
                          <a:solidFill>
                            <a:srgbClr val="FF0000"/>
                          </a:solidFill>
                        </a:rPr>
                        <a:t>B</a:t>
                      </a:r>
                      <a:endParaRPr lang="fr-FR" sz="18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1" dirty="0" smtClean="0">
                          <a:solidFill>
                            <a:srgbClr val="FF0000"/>
                          </a:solidFill>
                        </a:rPr>
                        <a:t>0,20</a:t>
                      </a:r>
                      <a:endParaRPr lang="fr-FR" sz="18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8" name="Imag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332656"/>
            <a:ext cx="1296144" cy="754472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3248595"/>
            <a:ext cx="426348" cy="396429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4440" y="2348880"/>
            <a:ext cx="365792" cy="35927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6325" y="2826072"/>
            <a:ext cx="614495" cy="386904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9495" y="3777605"/>
            <a:ext cx="466725" cy="371475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5195" y="4149080"/>
            <a:ext cx="466725" cy="371475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4573367"/>
            <a:ext cx="547687" cy="439809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4035" y="5079432"/>
            <a:ext cx="411516" cy="365792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119" y="5079432"/>
            <a:ext cx="411516" cy="365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595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22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2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2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5" grpId="0"/>
      <p:bldP spid="9" grpId="0" animBg="1"/>
    </p:bld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"/>
          <p:cNvSpPr>
            <a:spLocks noGrp="1" noChangeArrowheads="1"/>
          </p:cNvSpPr>
          <p:nvPr>
            <p:ph type="title"/>
          </p:nvPr>
        </p:nvSpPr>
        <p:spPr>
          <a:xfrm>
            <a:off x="587808" y="278260"/>
            <a:ext cx="6720496" cy="77447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fr-FR" altLang="fr-FR" sz="2800" dirty="0" smtClean="0">
                <a:solidFill>
                  <a:schemeClr val="bg1"/>
                </a:solidFill>
              </a:rPr>
              <a:t>Contenu de l’exercice</a:t>
            </a:r>
            <a:endParaRPr lang="fr-FR" altLang="fr-FR" sz="2800" b="1" dirty="0">
              <a:solidFill>
                <a:schemeClr val="bg1"/>
              </a:solidFill>
            </a:endParaRPr>
          </a:p>
        </p:txBody>
      </p:sp>
      <p:sp>
        <p:nvSpPr>
          <p:cNvPr id="9" name="Triangle isocèle 8"/>
          <p:cNvSpPr/>
          <p:nvPr/>
        </p:nvSpPr>
        <p:spPr>
          <a:xfrm>
            <a:off x="6516216" y="403448"/>
            <a:ext cx="671909" cy="649288"/>
          </a:xfrm>
          <a:prstGeom prst="triangl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600" dirty="0">
                <a:solidFill>
                  <a:schemeClr val="tx1"/>
                </a:solidFill>
              </a:rPr>
              <a:t>!</a:t>
            </a:r>
          </a:p>
        </p:txBody>
      </p:sp>
      <p:sp>
        <p:nvSpPr>
          <p:cNvPr id="2" name="Rectangle 1"/>
          <p:cNvSpPr/>
          <p:nvPr/>
        </p:nvSpPr>
        <p:spPr>
          <a:xfrm>
            <a:off x="251520" y="1340768"/>
            <a:ext cx="8470205" cy="54168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buFontTx/>
              <a:buNone/>
            </a:pPr>
            <a:r>
              <a:rPr lang="fr-FR" sz="2200" b="1" u="sng" dirty="0" smtClean="0"/>
              <a:t>Lignes acrobatiques</a:t>
            </a:r>
          </a:p>
          <a:p>
            <a:pPr eaLnBrk="1" hangingPunct="1">
              <a:buFontTx/>
              <a:buNone/>
            </a:pPr>
            <a:endParaRPr lang="fr-FR" sz="2200" b="1" u="sng" dirty="0" smtClean="0"/>
          </a:p>
          <a:p>
            <a:pPr marL="266700" indent="-266700" eaLnBrk="1" hangingPunct="1">
              <a:buFont typeface="Wingdings" panose="05000000000000000000" pitchFamily="2" charset="2"/>
              <a:buChar char="§"/>
            </a:pPr>
            <a:r>
              <a:rPr lang="fr-FR" sz="2200" dirty="0" smtClean="0"/>
              <a:t>Le nombre maximum de lignes </a:t>
            </a:r>
            <a:r>
              <a:rPr lang="fr-FR" sz="2200" dirty="0" err="1" smtClean="0"/>
              <a:t>acro</a:t>
            </a:r>
            <a:r>
              <a:rPr lang="fr-FR" sz="2200" dirty="0" smtClean="0"/>
              <a:t>. est de 4</a:t>
            </a:r>
          </a:p>
          <a:p>
            <a:pPr marL="266700" indent="-266700" eaLnBrk="1" hangingPunct="1">
              <a:buFont typeface="Wingdings" panose="05000000000000000000" pitchFamily="2" charset="2"/>
              <a:buChar char="§"/>
            </a:pPr>
            <a:r>
              <a:rPr lang="fr-FR" sz="2200" dirty="0" smtClean="0"/>
              <a:t>Aucune difficulté dans les lignes </a:t>
            </a:r>
            <a:r>
              <a:rPr lang="fr-FR" sz="2200" dirty="0" err="1" smtClean="0"/>
              <a:t>acro</a:t>
            </a:r>
            <a:r>
              <a:rPr lang="fr-FR" sz="2200" dirty="0" smtClean="0"/>
              <a:t>. Suivantes ne sera prise en compte pour la VD</a:t>
            </a:r>
          </a:p>
          <a:p>
            <a:pPr marL="266700" indent="-266700" eaLnBrk="1" hangingPunct="1">
              <a:buFont typeface="Wingdings" panose="05000000000000000000" pitchFamily="2" charset="2"/>
              <a:buChar char="§"/>
            </a:pPr>
            <a:r>
              <a:rPr lang="fr-FR" sz="2200" dirty="0" smtClean="0">
                <a:solidFill>
                  <a:srgbClr val="FF0000"/>
                </a:solidFill>
              </a:rPr>
              <a:t>Une ligne </a:t>
            </a:r>
            <a:r>
              <a:rPr lang="fr-FR" sz="2200" dirty="0" err="1" smtClean="0">
                <a:solidFill>
                  <a:srgbClr val="FF0000"/>
                </a:solidFill>
              </a:rPr>
              <a:t>acro</a:t>
            </a:r>
            <a:r>
              <a:rPr lang="fr-FR" sz="2200" dirty="0" smtClean="0">
                <a:solidFill>
                  <a:srgbClr val="FF0000"/>
                </a:solidFill>
              </a:rPr>
              <a:t>. Consiste en un </a:t>
            </a:r>
            <a:r>
              <a:rPr lang="fr-FR" sz="2200" b="1" u="sng" dirty="0" smtClean="0">
                <a:solidFill>
                  <a:srgbClr val="FF0000"/>
                </a:solidFill>
              </a:rPr>
              <a:t>minimum de 2 éléments </a:t>
            </a:r>
            <a:r>
              <a:rPr lang="fr-FR" sz="2200" dirty="0" smtClean="0">
                <a:solidFill>
                  <a:srgbClr val="FF0000"/>
                </a:solidFill>
              </a:rPr>
              <a:t>avec envol, dont un salto, liés directement</a:t>
            </a:r>
            <a:endParaRPr lang="fr-FR" sz="2200" dirty="0">
              <a:solidFill>
                <a:srgbClr val="FF0000"/>
              </a:solidFill>
            </a:endParaRPr>
          </a:p>
          <a:p>
            <a:pPr marL="266700" indent="-266700" eaLnBrk="1" hangingPunct="1">
              <a:buFont typeface="Courier New" panose="02070309020205020404" pitchFamily="49" charset="0"/>
              <a:buChar char="o"/>
            </a:pPr>
            <a:r>
              <a:rPr lang="fr-FR" sz="2200" dirty="0" smtClean="0"/>
              <a:t>Si la réception du salto n’est pas faite sur les pieds d’abord, </a:t>
            </a:r>
            <a:r>
              <a:rPr lang="fr-FR" sz="2200" u="sng" dirty="0" smtClean="0">
                <a:solidFill>
                  <a:srgbClr val="FF0000"/>
                </a:solidFill>
              </a:rPr>
              <a:t>la ligne </a:t>
            </a:r>
            <a:r>
              <a:rPr lang="fr-FR" sz="2200" u="sng" dirty="0" err="1" smtClean="0">
                <a:solidFill>
                  <a:srgbClr val="FF0000"/>
                </a:solidFill>
              </a:rPr>
              <a:t>acro</a:t>
            </a:r>
            <a:r>
              <a:rPr lang="fr-FR" sz="2200" u="sng" dirty="0" smtClean="0">
                <a:solidFill>
                  <a:srgbClr val="FF0000"/>
                </a:solidFill>
              </a:rPr>
              <a:t> est quand même prise en compte</a:t>
            </a:r>
          </a:p>
          <a:p>
            <a:pPr marL="266700" indent="-266700" eaLnBrk="1" hangingPunct="1">
              <a:buFont typeface="Courier New" panose="02070309020205020404" pitchFamily="49" charset="0"/>
              <a:buChar char="o"/>
            </a:pPr>
            <a:endParaRPr lang="fr-FR" sz="2200" dirty="0" smtClean="0"/>
          </a:p>
          <a:p>
            <a:pPr marL="266700" indent="-266700" eaLnBrk="1" hangingPunct="1"/>
            <a:r>
              <a:rPr lang="fr-FR" sz="2200" b="1" dirty="0" smtClean="0"/>
              <a:t>La sortie </a:t>
            </a:r>
            <a:r>
              <a:rPr lang="fr-FR" sz="2200" dirty="0" smtClean="0"/>
              <a:t>est la dernière ligne </a:t>
            </a:r>
            <a:r>
              <a:rPr lang="fr-FR" sz="2200" dirty="0" err="1" smtClean="0"/>
              <a:t>acro</a:t>
            </a:r>
            <a:r>
              <a:rPr lang="fr-FR" sz="2200" dirty="0" smtClean="0"/>
              <a:t> prise en compte (</a:t>
            </a:r>
            <a:r>
              <a:rPr lang="fr-FR" sz="2200" b="1" u="sng" dirty="0" smtClean="0"/>
              <a:t>VD la plus élevée)</a:t>
            </a:r>
          </a:p>
          <a:p>
            <a:pPr marL="266700" indent="-266700" eaLnBrk="1" hangingPunct="1">
              <a:buFont typeface="Wingdings" panose="05000000000000000000" pitchFamily="2" charset="2"/>
              <a:buChar char="§"/>
            </a:pPr>
            <a:r>
              <a:rPr lang="fr-FR" sz="2200" dirty="0" smtClean="0"/>
              <a:t>Pas de sortie accordée si seulement une ligne </a:t>
            </a:r>
            <a:r>
              <a:rPr lang="fr-FR" sz="2200" dirty="0" err="1" smtClean="0"/>
              <a:t>acro</a:t>
            </a:r>
            <a:r>
              <a:rPr lang="fr-FR" sz="2200" dirty="0" smtClean="0"/>
              <a:t> est exécutée</a:t>
            </a:r>
            <a:endParaRPr lang="fr-FR" sz="2400" dirty="0" smtClean="0"/>
          </a:p>
          <a:p>
            <a:pPr marL="0" lvl="3" eaLnBrk="1" hangingPunct="1">
              <a:buClr>
                <a:schemeClr val="tx1"/>
              </a:buClr>
            </a:pPr>
            <a:endParaRPr lang="fr-FR" sz="2400" dirty="0" smtClean="0"/>
          </a:p>
          <a:p>
            <a:pPr eaLnBrk="1" hangingPunct="1"/>
            <a:endParaRPr lang="fr-FR" dirty="0"/>
          </a:p>
          <a:p>
            <a:pPr eaLnBrk="1" hangingPunct="1"/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332656"/>
            <a:ext cx="1296144" cy="754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7794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22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2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2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5" grpId="0"/>
      <p:bldP spid="9" grpId="0" animBg="1"/>
    </p:bld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"/>
          <p:cNvSpPr>
            <a:spLocks noGrp="1" noChangeArrowheads="1"/>
          </p:cNvSpPr>
          <p:nvPr>
            <p:ph type="title"/>
          </p:nvPr>
        </p:nvSpPr>
        <p:spPr>
          <a:xfrm>
            <a:off x="587808" y="278260"/>
            <a:ext cx="8376680" cy="77447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fr-FR" altLang="fr-FR" sz="2800" dirty="0" smtClean="0">
                <a:solidFill>
                  <a:schemeClr val="bg1"/>
                </a:solidFill>
              </a:rPr>
              <a:t>Exigences de composition</a:t>
            </a:r>
            <a:endParaRPr lang="fr-FR" altLang="fr-FR" sz="2800" b="1" dirty="0">
              <a:solidFill>
                <a:schemeClr val="bg1"/>
              </a:solidFill>
            </a:endParaRPr>
          </a:p>
        </p:txBody>
      </p:sp>
      <p:sp>
        <p:nvSpPr>
          <p:cNvPr id="9" name="Triangle isocèle 8"/>
          <p:cNvSpPr/>
          <p:nvPr/>
        </p:nvSpPr>
        <p:spPr>
          <a:xfrm>
            <a:off x="6588224" y="332656"/>
            <a:ext cx="671909" cy="649288"/>
          </a:xfrm>
          <a:prstGeom prst="triangl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600" dirty="0">
                <a:solidFill>
                  <a:schemeClr val="tx1"/>
                </a:solidFill>
              </a:rPr>
              <a:t>!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251521" y="1268760"/>
            <a:ext cx="8568952" cy="4464497"/>
          </a:xfrm>
          <a:prstGeom prst="rect">
            <a:avLst/>
          </a:prstGeom>
        </p:spPr>
        <p:txBody>
          <a:bodyPr/>
          <a:lstStyle/>
          <a:p>
            <a:pPr marL="365125" indent="-365125" eaLnBrk="1" hangingPunct="1">
              <a:buSzPct val="110000"/>
              <a:buFontTx/>
              <a:buAutoNum type="arabicPeriod"/>
            </a:pPr>
            <a:r>
              <a:rPr lang="fr-FR" sz="2200" dirty="0" smtClean="0"/>
              <a:t>Un passage gymnique d’au moins 2 sauts différents du code, liés directement ou indirectement (avec des pas courus, petits sauts appel 1 pied, pas chassés, tours chaînés) dont un avec un écart de 180°en position transversale/latérale, écarté latéral</a:t>
            </a:r>
          </a:p>
          <a:p>
            <a:pPr marL="365125" indent="-365125" eaLnBrk="1" hangingPunct="1">
              <a:buSzPct val="110000"/>
              <a:buFontTx/>
              <a:buAutoNum type="arabicPeriod"/>
            </a:pPr>
            <a:r>
              <a:rPr lang="fr-FR" sz="2200" dirty="0" smtClean="0"/>
              <a:t>Salto avec rotation longitudinale (mini 360°)</a:t>
            </a:r>
          </a:p>
          <a:p>
            <a:pPr marL="365125" indent="-365125" eaLnBrk="1" hangingPunct="1">
              <a:buSzPct val="110000"/>
              <a:buFontTx/>
              <a:buAutoNum type="arabicPeriod"/>
            </a:pPr>
            <a:r>
              <a:rPr lang="fr-FR" sz="2200" dirty="0" smtClean="0"/>
              <a:t>Salto avec double rotation transversale</a:t>
            </a:r>
          </a:p>
          <a:p>
            <a:pPr marL="365125" indent="-365125">
              <a:buSzPct val="110000"/>
              <a:buFontTx/>
              <a:buAutoNum type="arabicPeriod"/>
            </a:pPr>
            <a:r>
              <a:rPr lang="fr-FR" sz="2200" dirty="0">
                <a:solidFill>
                  <a:srgbClr val="FF0000"/>
                </a:solidFill>
              </a:rPr>
              <a:t>Salto </a:t>
            </a:r>
            <a:r>
              <a:rPr lang="fr-FR" sz="2200" dirty="0" smtClean="0">
                <a:solidFill>
                  <a:srgbClr val="FF0000"/>
                </a:solidFill>
              </a:rPr>
              <a:t>AR et AV(sauf renversement libre) dans la même ou différente ligne </a:t>
            </a:r>
            <a:r>
              <a:rPr lang="fr-FR" sz="2200" dirty="0" err="1" smtClean="0">
                <a:solidFill>
                  <a:srgbClr val="FF0000"/>
                </a:solidFill>
              </a:rPr>
              <a:t>acro</a:t>
            </a:r>
            <a:r>
              <a:rPr lang="fr-FR" sz="2200" dirty="0" smtClean="0">
                <a:solidFill>
                  <a:srgbClr val="FF0000"/>
                </a:solidFill>
              </a:rPr>
              <a:t>. </a:t>
            </a:r>
          </a:p>
          <a:p>
            <a:pPr marL="533400" indent="-533400">
              <a:buSzPct val="110000"/>
              <a:buFontTx/>
              <a:buAutoNum type="arabicPeriod"/>
            </a:pPr>
            <a:endParaRPr lang="fr-FR" sz="2000" dirty="0">
              <a:solidFill>
                <a:srgbClr val="FF0000"/>
              </a:solidFill>
            </a:endParaRPr>
          </a:p>
          <a:p>
            <a:pPr marL="0" indent="0">
              <a:buSzPct val="110000"/>
              <a:buNone/>
            </a:pPr>
            <a:r>
              <a:rPr lang="fr-FR" sz="2800" i="1" u="sng" dirty="0" smtClean="0">
                <a:solidFill>
                  <a:srgbClr val="FF0000"/>
                </a:solidFill>
              </a:rPr>
              <a:t>Nota :</a:t>
            </a:r>
            <a:r>
              <a:rPr lang="fr-FR" sz="2800" i="1" dirty="0" smtClean="0">
                <a:solidFill>
                  <a:srgbClr val="FF0000"/>
                </a:solidFill>
              </a:rPr>
              <a:t> Les EC 2, 3 &amp; 4 doivent être exécutées dans une ligne </a:t>
            </a:r>
            <a:r>
              <a:rPr lang="fr-FR" sz="2800" i="1" dirty="0" err="1" smtClean="0">
                <a:solidFill>
                  <a:srgbClr val="FF0000"/>
                </a:solidFill>
              </a:rPr>
              <a:t>Acro</a:t>
            </a:r>
            <a:endParaRPr lang="fr-FR" sz="2800" i="1" dirty="0">
              <a:solidFill>
                <a:srgbClr val="FF0000"/>
              </a:solidFill>
            </a:endParaRPr>
          </a:p>
          <a:p>
            <a:pPr marL="533400" indent="-533400" eaLnBrk="1" hangingPunct="1">
              <a:buSzPct val="110000"/>
              <a:buFontTx/>
              <a:buAutoNum type="arabicPeriod"/>
            </a:pPr>
            <a:endParaRPr lang="fr-FR" sz="2000" dirty="0" smtClean="0">
              <a:solidFill>
                <a:srgbClr val="FF0000"/>
              </a:solidFill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332656"/>
            <a:ext cx="1296144" cy="754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6560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22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2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2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5" grpId="0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179512" y="1124744"/>
            <a:ext cx="8712968" cy="5733256"/>
          </a:xfrm>
        </p:spPr>
        <p:txBody>
          <a:bodyPr/>
          <a:lstStyle/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fr-FR" sz="2400" b="1" dirty="0" smtClean="0"/>
          </a:p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fr-FR" sz="2400" b="1" dirty="0" smtClean="0"/>
              <a:t>Eléments gymniques :</a:t>
            </a:r>
          </a:p>
          <a:p>
            <a:pPr marL="263525" indent="-263525">
              <a:lnSpc>
                <a:spcPct val="100000"/>
              </a:lnSpc>
              <a:spcBef>
                <a:spcPts val="1800"/>
              </a:spcBef>
              <a:buFontTx/>
              <a:buChar char="-"/>
            </a:pPr>
            <a:r>
              <a:rPr lang="fr-FR" sz="2400" dirty="0" smtClean="0"/>
              <a:t>Les tours sur une jambe exécutés en dedans ou en dehors sont considérés comme différents </a:t>
            </a:r>
            <a:r>
              <a:rPr lang="fr-FR" sz="2400" u="sng" dirty="0" smtClean="0">
                <a:solidFill>
                  <a:srgbClr val="FF0000"/>
                </a:solidFill>
              </a:rPr>
              <a:t>s’ils sont liés directement</a:t>
            </a:r>
            <a:r>
              <a:rPr lang="fr-FR" sz="2400" dirty="0" smtClean="0"/>
              <a:t>. (sauf passé ou </a:t>
            </a:r>
            <a:r>
              <a:rPr lang="fr-FR" sz="2400" u="sng" dirty="0" smtClean="0">
                <a:solidFill>
                  <a:srgbClr val="FF0000"/>
                </a:solidFill>
              </a:rPr>
              <a:t>jambe en dessous de l’horizontale</a:t>
            </a:r>
            <a:r>
              <a:rPr lang="fr-FR" sz="2400" dirty="0" smtClean="0"/>
              <a:t>)</a:t>
            </a:r>
            <a:r>
              <a:rPr lang="fr-FR" sz="1600" dirty="0" smtClean="0"/>
              <a:t>. </a:t>
            </a:r>
            <a:endParaRPr lang="fr-FR" sz="1600" dirty="0"/>
          </a:p>
          <a:p>
            <a:pPr>
              <a:lnSpc>
                <a:spcPct val="80000"/>
              </a:lnSpc>
              <a:buFontTx/>
              <a:buNone/>
            </a:pPr>
            <a:endParaRPr lang="fr-FR" sz="1600" dirty="0"/>
          </a:p>
          <a:p>
            <a:pPr>
              <a:lnSpc>
                <a:spcPct val="80000"/>
              </a:lnSpc>
              <a:buFontTx/>
              <a:buNone/>
            </a:pPr>
            <a:endParaRPr lang="fr-FR" sz="1800" dirty="0">
              <a:solidFill>
                <a:srgbClr val="FF33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99592" y="332656"/>
            <a:ext cx="554132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altLang="fr-FR" sz="2800" b="1" dirty="0">
                <a:solidFill>
                  <a:schemeClr val="bg1"/>
                </a:solidFill>
              </a:rPr>
              <a:t>Valeur de Difficulté (</a:t>
            </a:r>
            <a:r>
              <a:rPr lang="fr-FR" altLang="fr-FR" sz="2800" b="1" dirty="0" smtClean="0">
                <a:solidFill>
                  <a:schemeClr val="bg1"/>
                </a:solidFill>
              </a:rPr>
              <a:t>VD </a:t>
            </a:r>
            <a:r>
              <a:rPr lang="fr-FR" altLang="fr-FR" sz="2000" b="1" dirty="0" smtClean="0">
                <a:solidFill>
                  <a:schemeClr val="bg1"/>
                </a:solidFill>
              </a:rPr>
              <a:t>différente</a:t>
            </a:r>
            <a:r>
              <a:rPr lang="fr-FR" altLang="fr-FR" sz="3200" b="1" dirty="0" smtClean="0">
                <a:solidFill>
                  <a:schemeClr val="bg1"/>
                </a:solidFill>
              </a:rPr>
              <a:t>)</a:t>
            </a:r>
            <a:endParaRPr lang="fr-FR" altLang="fr-FR" sz="3200" b="1" dirty="0">
              <a:solidFill>
                <a:schemeClr val="bg1"/>
              </a:solidFill>
            </a:endParaRPr>
          </a:p>
        </p:txBody>
      </p:sp>
      <p:sp>
        <p:nvSpPr>
          <p:cNvPr id="4" name="Triangle isocèle 3"/>
          <p:cNvSpPr/>
          <p:nvPr/>
        </p:nvSpPr>
        <p:spPr>
          <a:xfrm>
            <a:off x="7524328" y="1412776"/>
            <a:ext cx="648717" cy="576064"/>
          </a:xfrm>
          <a:prstGeom prst="triangl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>
              <a:defRPr/>
            </a:pPr>
            <a:r>
              <a:rPr lang="fr-FR" sz="3200" dirty="0">
                <a:solidFill>
                  <a:schemeClr val="tx1"/>
                </a:solidFill>
                <a:cs typeface="Arial" charset="0"/>
              </a:rPr>
              <a:t>!</a:t>
            </a:r>
            <a:endParaRPr lang="fr-FR" dirty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213876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"/>
          <p:cNvSpPr>
            <a:spLocks noGrp="1" noChangeArrowheads="1"/>
          </p:cNvSpPr>
          <p:nvPr>
            <p:ph type="title"/>
          </p:nvPr>
        </p:nvSpPr>
        <p:spPr>
          <a:xfrm>
            <a:off x="587808" y="278260"/>
            <a:ext cx="8376680" cy="77447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fr-FR" altLang="fr-FR" sz="2800" dirty="0" smtClean="0">
                <a:solidFill>
                  <a:schemeClr val="bg1"/>
                </a:solidFill>
              </a:rPr>
              <a:t>Exigences de composition </a:t>
            </a:r>
            <a:r>
              <a:rPr lang="fr-FR" altLang="fr-FR" sz="2400" dirty="0" smtClean="0">
                <a:solidFill>
                  <a:schemeClr val="bg1"/>
                </a:solidFill>
              </a:rPr>
              <a:t>(</a:t>
            </a:r>
            <a:r>
              <a:rPr lang="fr-FR" altLang="fr-FR" sz="2400" dirty="0" err="1" smtClean="0">
                <a:solidFill>
                  <a:schemeClr val="bg1"/>
                </a:solidFill>
              </a:rPr>
              <a:t>ec</a:t>
            </a:r>
            <a:r>
              <a:rPr lang="fr-FR" altLang="fr-FR" sz="2400" dirty="0" smtClean="0">
                <a:solidFill>
                  <a:schemeClr val="bg1"/>
                </a:solidFill>
              </a:rPr>
              <a:t> 1)</a:t>
            </a:r>
            <a:endParaRPr lang="fr-FR" altLang="fr-FR" sz="2400" b="1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1519" y="1397675"/>
            <a:ext cx="8470205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2200" dirty="0" smtClean="0"/>
              <a:t>L’objectif est de créer un large déplacement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2200" dirty="0" smtClean="0"/>
              <a:t>Les sauts appel deux pieds ne sont pas autorisés car ils sont sur place. Les tours chaînés (1/2 tour  sur les deux pieds) sont autorisés car ils entraînent un déplacement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2200" dirty="0" smtClean="0"/>
              <a:t>La réception des sauts doit se faire sur un pied s’ils sont exécutés comme 1</a:t>
            </a:r>
            <a:r>
              <a:rPr lang="fr-FR" sz="2200" baseline="30000" dirty="0" smtClean="0"/>
              <a:t>er</a:t>
            </a:r>
            <a:r>
              <a:rPr lang="fr-FR" sz="2200" dirty="0" smtClean="0"/>
              <a:t> élément dans le passage gymnique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fr-FR" dirty="0"/>
          </a:p>
        </p:txBody>
      </p:sp>
      <p:grpSp>
        <p:nvGrpSpPr>
          <p:cNvPr id="14" name="Groupe 16"/>
          <p:cNvGrpSpPr>
            <a:grpSpLocks/>
          </p:cNvGrpSpPr>
          <p:nvPr/>
        </p:nvGrpSpPr>
        <p:grpSpPr bwMode="auto">
          <a:xfrm>
            <a:off x="539552" y="4257452"/>
            <a:ext cx="2517775" cy="1547812"/>
            <a:chOff x="642910" y="3143248"/>
            <a:chExt cx="2517625" cy="1547821"/>
          </a:xfrm>
        </p:grpSpPr>
        <p:pic>
          <p:nvPicPr>
            <p:cNvPr id="15" name="Picture 15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42910" y="3143248"/>
              <a:ext cx="2517625" cy="11334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" name="Picture 16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571604" y="4357694"/>
              <a:ext cx="647700" cy="333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7" name="Text Box 10"/>
          <p:cNvSpPr txBox="1">
            <a:spLocks noChangeArrowheads="1"/>
          </p:cNvSpPr>
          <p:nvPr/>
        </p:nvSpPr>
        <p:spPr bwMode="auto">
          <a:xfrm>
            <a:off x="3852863" y="4527525"/>
            <a:ext cx="71913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4000" b="1" dirty="0">
                <a:latin typeface="Calibri" pitchFamily="34" charset="0"/>
              </a:rPr>
              <a:t>+</a:t>
            </a:r>
          </a:p>
        </p:txBody>
      </p:sp>
      <p:pic>
        <p:nvPicPr>
          <p:cNvPr id="18" name="Picture 2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94725" y="4005609"/>
            <a:ext cx="3384550" cy="187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332656"/>
            <a:ext cx="1296144" cy="754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767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22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2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2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500"/>
                            </p:stCondLst>
                            <p:childTnLst>
                              <p:par>
                                <p:cTn id="23" presetID="6" presetClass="entr" presetSubtype="16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500"/>
                            </p:stCondLst>
                            <p:childTnLst>
                              <p:par>
                                <p:cTn id="2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2500"/>
                            </p:stCondLst>
                            <p:childTnLst>
                              <p:par>
                                <p:cTn id="3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5" grpId="0"/>
      <p:bldP spid="17" grpId="0"/>
    </p:bld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"/>
          <p:cNvSpPr>
            <a:spLocks noGrp="1" noChangeArrowheads="1"/>
          </p:cNvSpPr>
          <p:nvPr>
            <p:ph type="title"/>
          </p:nvPr>
        </p:nvSpPr>
        <p:spPr>
          <a:xfrm>
            <a:off x="587808" y="278260"/>
            <a:ext cx="8376680" cy="77447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fr-FR" altLang="fr-FR" sz="2800" dirty="0" smtClean="0">
                <a:solidFill>
                  <a:schemeClr val="bg1"/>
                </a:solidFill>
              </a:rPr>
              <a:t>Exigences de composition </a:t>
            </a:r>
            <a:r>
              <a:rPr lang="fr-FR" altLang="fr-FR" sz="2400" dirty="0" smtClean="0">
                <a:solidFill>
                  <a:schemeClr val="bg1"/>
                </a:solidFill>
              </a:rPr>
              <a:t>(</a:t>
            </a:r>
            <a:r>
              <a:rPr lang="fr-FR" altLang="fr-FR" sz="2400" dirty="0" err="1" smtClean="0">
                <a:solidFill>
                  <a:schemeClr val="bg1"/>
                </a:solidFill>
              </a:rPr>
              <a:t>ec</a:t>
            </a:r>
            <a:r>
              <a:rPr lang="fr-FR" altLang="fr-FR" sz="2400" dirty="0" smtClean="0">
                <a:solidFill>
                  <a:schemeClr val="bg1"/>
                </a:solidFill>
              </a:rPr>
              <a:t> 2)</a:t>
            </a:r>
            <a:endParaRPr lang="fr-FR" altLang="fr-FR" sz="2400" b="1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23527" y="1412776"/>
            <a:ext cx="8398197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200" b="1" dirty="0"/>
              <a:t>Salto avec rotation longitudinale de </a:t>
            </a:r>
            <a:r>
              <a:rPr lang="fr-FR" sz="2200" b="1" dirty="0" smtClean="0"/>
              <a:t>360°minimum</a:t>
            </a:r>
            <a:r>
              <a:rPr lang="fr-FR" sz="2200" b="1" dirty="0">
                <a:solidFill>
                  <a:srgbClr val="FF0000"/>
                </a:solidFill>
              </a:rPr>
              <a:t> (Dans une ligne </a:t>
            </a:r>
            <a:r>
              <a:rPr lang="fr-FR" sz="2200" b="1" dirty="0" err="1">
                <a:solidFill>
                  <a:srgbClr val="FF0000"/>
                </a:solidFill>
              </a:rPr>
              <a:t>Acro</a:t>
            </a:r>
            <a:r>
              <a:rPr lang="fr-FR" sz="2200" b="1" dirty="0">
                <a:solidFill>
                  <a:srgbClr val="FF0000"/>
                </a:solidFill>
              </a:rPr>
              <a:t>)</a:t>
            </a:r>
            <a:endParaRPr lang="fr-FR" sz="2200" b="1" dirty="0" smtClean="0"/>
          </a:p>
          <a:p>
            <a:endParaRPr lang="fr-FR" sz="2200" dirty="0"/>
          </a:p>
          <a:p>
            <a:r>
              <a:rPr lang="fr-FR" sz="2200" dirty="0" smtClean="0">
                <a:solidFill>
                  <a:srgbClr val="FF0000"/>
                </a:solidFill>
              </a:rPr>
              <a:t> </a:t>
            </a:r>
            <a:r>
              <a:rPr lang="fr-FR" dirty="0"/>
              <a:t/>
            </a:r>
            <a:br>
              <a:rPr lang="fr-FR" dirty="0"/>
            </a:br>
            <a:endParaRPr lang="fr-FR" dirty="0"/>
          </a:p>
        </p:txBody>
      </p:sp>
      <p:pic>
        <p:nvPicPr>
          <p:cNvPr id="11" name="Picture 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21361" y="2142528"/>
            <a:ext cx="4322762" cy="331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332656"/>
            <a:ext cx="1296144" cy="754472"/>
          </a:xfrm>
          <a:prstGeom prst="rect">
            <a:avLst/>
          </a:prstGeom>
        </p:spPr>
      </p:pic>
      <p:pic>
        <p:nvPicPr>
          <p:cNvPr id="7" name="Picture 1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9550" y="2703688"/>
            <a:ext cx="3730401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28158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22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2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2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5" grpId="0"/>
    </p:bld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"/>
          <p:cNvSpPr>
            <a:spLocks noGrp="1" noChangeArrowheads="1"/>
          </p:cNvSpPr>
          <p:nvPr>
            <p:ph type="title"/>
          </p:nvPr>
        </p:nvSpPr>
        <p:spPr>
          <a:xfrm>
            <a:off x="587808" y="278260"/>
            <a:ext cx="8376680" cy="77447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fr-FR" altLang="fr-FR" sz="2800" dirty="0" smtClean="0">
                <a:solidFill>
                  <a:schemeClr val="bg1"/>
                </a:solidFill>
              </a:rPr>
              <a:t>Exigences de composition </a:t>
            </a:r>
            <a:r>
              <a:rPr lang="fr-FR" altLang="fr-FR" sz="2400" dirty="0" smtClean="0">
                <a:solidFill>
                  <a:schemeClr val="bg1"/>
                </a:solidFill>
              </a:rPr>
              <a:t>(</a:t>
            </a:r>
            <a:r>
              <a:rPr lang="fr-FR" altLang="fr-FR" sz="2400" dirty="0" err="1" smtClean="0">
                <a:solidFill>
                  <a:schemeClr val="bg1"/>
                </a:solidFill>
              </a:rPr>
              <a:t>ec</a:t>
            </a:r>
            <a:r>
              <a:rPr lang="fr-FR" altLang="fr-FR" sz="2400" dirty="0" smtClean="0">
                <a:solidFill>
                  <a:schemeClr val="bg1"/>
                </a:solidFill>
              </a:rPr>
              <a:t> 3)</a:t>
            </a:r>
            <a:endParaRPr lang="fr-FR" altLang="fr-FR" sz="2400" b="1" dirty="0">
              <a:solidFill>
                <a:schemeClr val="bg1"/>
              </a:solidFill>
            </a:endParaRPr>
          </a:p>
        </p:txBody>
      </p:sp>
      <p:pic>
        <p:nvPicPr>
          <p:cNvPr id="8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60032" y="1988840"/>
            <a:ext cx="3489325" cy="332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332656"/>
            <a:ext cx="1296144" cy="754472"/>
          </a:xfrm>
          <a:prstGeom prst="rect">
            <a:avLst/>
          </a:prstGeom>
        </p:spPr>
      </p:pic>
      <p:pic>
        <p:nvPicPr>
          <p:cNvPr id="7" name="Picture 1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1560" y="2492896"/>
            <a:ext cx="3659602" cy="3037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251520" y="1376580"/>
            <a:ext cx="85689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/>
              <a:t>Salto avec double rotation </a:t>
            </a:r>
            <a:r>
              <a:rPr lang="fr-FR" sz="2400" b="1" dirty="0" smtClean="0"/>
              <a:t>transversale </a:t>
            </a:r>
            <a:r>
              <a:rPr lang="fr-FR" sz="2400" b="1" dirty="0" smtClean="0">
                <a:solidFill>
                  <a:srgbClr val="FF0000"/>
                </a:solidFill>
              </a:rPr>
              <a:t>(dans une ligne </a:t>
            </a:r>
            <a:r>
              <a:rPr lang="fr-FR" sz="2400" b="1" dirty="0" err="1" smtClean="0">
                <a:solidFill>
                  <a:srgbClr val="FF0000"/>
                </a:solidFill>
              </a:rPr>
              <a:t>Acro</a:t>
            </a:r>
            <a:r>
              <a:rPr lang="fr-FR" sz="2400" b="1" dirty="0" smtClean="0">
                <a:solidFill>
                  <a:srgbClr val="FF0000"/>
                </a:solidFill>
              </a:rPr>
              <a:t>)</a:t>
            </a:r>
            <a:endParaRPr lang="fr-FR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8078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22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2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2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5" grpId="0"/>
    </p:bld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"/>
          <p:cNvSpPr>
            <a:spLocks noGrp="1" noChangeArrowheads="1"/>
          </p:cNvSpPr>
          <p:nvPr>
            <p:ph type="title"/>
          </p:nvPr>
        </p:nvSpPr>
        <p:spPr>
          <a:xfrm>
            <a:off x="587808" y="278260"/>
            <a:ext cx="7368568" cy="77447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fr-FR" altLang="fr-FR" sz="2800" dirty="0" smtClean="0">
                <a:solidFill>
                  <a:schemeClr val="bg1"/>
                </a:solidFill>
              </a:rPr>
              <a:t>Exigences de composition </a:t>
            </a:r>
            <a:r>
              <a:rPr lang="fr-FR" altLang="fr-FR" sz="2400" dirty="0" smtClean="0">
                <a:solidFill>
                  <a:schemeClr val="bg1"/>
                </a:solidFill>
              </a:rPr>
              <a:t>(</a:t>
            </a:r>
            <a:r>
              <a:rPr lang="fr-FR" altLang="fr-FR" sz="2400" dirty="0" err="1" smtClean="0">
                <a:solidFill>
                  <a:schemeClr val="bg1"/>
                </a:solidFill>
              </a:rPr>
              <a:t>ec</a:t>
            </a:r>
            <a:r>
              <a:rPr lang="fr-FR" altLang="fr-FR" sz="2400" dirty="0" smtClean="0">
                <a:solidFill>
                  <a:schemeClr val="bg1"/>
                </a:solidFill>
              </a:rPr>
              <a:t> 4)</a:t>
            </a:r>
            <a:endParaRPr lang="fr-FR" altLang="fr-FR" sz="2400" b="1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23527" y="1412776"/>
            <a:ext cx="839819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 smtClean="0">
                <a:solidFill>
                  <a:srgbClr val="FF0000"/>
                </a:solidFill>
              </a:rPr>
              <a:t>Salto Ar et Av </a:t>
            </a:r>
            <a:r>
              <a:rPr lang="fr-FR" sz="2400" b="1" dirty="0" smtClean="0"/>
              <a:t>(sauf renversement libre) dans la même ou différente ligne </a:t>
            </a:r>
            <a:r>
              <a:rPr lang="fr-FR" sz="2400" b="1" dirty="0" err="1" smtClean="0"/>
              <a:t>acro</a:t>
            </a:r>
            <a:r>
              <a:rPr lang="fr-FR" sz="2400" b="1" dirty="0" smtClean="0"/>
              <a:t>.</a:t>
            </a:r>
            <a:r>
              <a:rPr lang="fr-FR" sz="2400" b="1" dirty="0"/>
              <a:t/>
            </a:r>
            <a:br>
              <a:rPr lang="fr-FR" sz="2400" b="1" dirty="0"/>
            </a:br>
            <a:endParaRPr lang="fr-FR" sz="2400" dirty="0"/>
          </a:p>
        </p:txBody>
      </p:sp>
      <p:pic>
        <p:nvPicPr>
          <p:cNvPr id="9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5650" y="2747243"/>
            <a:ext cx="2643188" cy="219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95497" y="2591544"/>
            <a:ext cx="2663825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332656"/>
            <a:ext cx="1296144" cy="754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607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22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2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2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5" grpId="0"/>
      <p:bldP spid="2" grpId="0"/>
    </p:bld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"/>
          <p:cNvSpPr>
            <a:spLocks noGrp="1" noChangeArrowheads="1"/>
          </p:cNvSpPr>
          <p:nvPr>
            <p:ph type="title"/>
          </p:nvPr>
        </p:nvSpPr>
        <p:spPr>
          <a:xfrm>
            <a:off x="587808" y="278260"/>
            <a:ext cx="8376680" cy="77447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fr-FR" altLang="fr-FR" sz="2800" dirty="0" smtClean="0">
                <a:solidFill>
                  <a:schemeClr val="bg1"/>
                </a:solidFill>
              </a:rPr>
              <a:t>Valeur de liaison (</a:t>
            </a:r>
            <a:r>
              <a:rPr lang="fr-FR" altLang="fr-FR" sz="2800" dirty="0" err="1" smtClean="0">
                <a:solidFill>
                  <a:schemeClr val="bg1"/>
                </a:solidFill>
              </a:rPr>
              <a:t>vl</a:t>
            </a:r>
            <a:r>
              <a:rPr lang="fr-FR" altLang="fr-FR" sz="2800" dirty="0" smtClean="0">
                <a:solidFill>
                  <a:schemeClr val="bg1"/>
                </a:solidFill>
              </a:rPr>
              <a:t>)</a:t>
            </a:r>
            <a:endParaRPr lang="fr-FR" altLang="fr-FR" sz="2800" b="1" dirty="0">
              <a:solidFill>
                <a:schemeClr val="bg1"/>
              </a:solidFill>
            </a:endParaRPr>
          </a:p>
        </p:txBody>
      </p:sp>
      <p:graphicFrame>
        <p:nvGraphicFramePr>
          <p:cNvPr id="8" name="Group 10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583222524"/>
              </p:ext>
            </p:extLst>
          </p:nvPr>
        </p:nvGraphicFramePr>
        <p:xfrm>
          <a:off x="323528" y="1767071"/>
          <a:ext cx="8229600" cy="2560320"/>
        </p:xfrm>
        <a:graphic>
          <a:graphicData uri="http://schemas.openxmlformats.org/drawingml/2006/table">
            <a:tbl>
              <a:tblPr/>
              <a:tblGrid>
                <a:gridCol w="4105275"/>
                <a:gridCol w="4124325"/>
              </a:tblGrid>
              <a:tr h="360065"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ACRO INDIRECTES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36006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0.10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0.20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434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B/C + 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C + E et D + 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86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A + A + 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A + A +E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760"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ACRO DIRECTES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A + 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A + 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642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C + C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C + 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1" name="Text Box 65"/>
          <p:cNvSpPr txBox="1">
            <a:spLocks noChangeArrowheads="1"/>
          </p:cNvSpPr>
          <p:nvPr/>
        </p:nvSpPr>
        <p:spPr bwMode="auto">
          <a:xfrm>
            <a:off x="250825" y="4471952"/>
            <a:ext cx="857250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fr-FR" sz="2000" b="1" dirty="0">
                <a:latin typeface="Calibri" pitchFamily="34" charset="0"/>
              </a:rPr>
              <a:t>Liaisons indirectes : liaisons dans lesquelles entre les </a:t>
            </a:r>
            <a:r>
              <a:rPr lang="fr-FR" sz="2000" b="1" dirty="0" err="1">
                <a:latin typeface="Calibri" pitchFamily="34" charset="0"/>
              </a:rPr>
              <a:t>salti</a:t>
            </a:r>
            <a:r>
              <a:rPr lang="fr-FR" sz="2000" b="1" dirty="0">
                <a:latin typeface="Calibri" pitchFamily="34" charset="0"/>
              </a:rPr>
              <a:t> sont exécutés des éléments acrobatiques avec envol et appui des mains liés directement.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fr-FR" sz="2000" b="1" dirty="0">
                <a:latin typeface="Calibri" pitchFamily="34" charset="0"/>
              </a:rPr>
              <a:t>Seuls les éléments acrobatiques sans appui des mains peuvent être utilisés  pour la VL.</a:t>
            </a:r>
          </a:p>
        </p:txBody>
      </p:sp>
      <p:sp>
        <p:nvSpPr>
          <p:cNvPr id="12" name="Text Box 65"/>
          <p:cNvSpPr txBox="1">
            <a:spLocks noChangeArrowheads="1"/>
          </p:cNvSpPr>
          <p:nvPr/>
        </p:nvSpPr>
        <p:spPr bwMode="auto">
          <a:xfrm>
            <a:off x="323528" y="1196752"/>
            <a:ext cx="85725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fr-FR" sz="2000" b="1" dirty="0" smtClean="0">
                <a:latin typeface="Calibri" pitchFamily="34" charset="0"/>
              </a:rPr>
              <a:t>Principe pour les liaisons acrobatiques indirectes et directes</a:t>
            </a:r>
            <a:endParaRPr lang="fr-FR" sz="2000" b="1" dirty="0">
              <a:latin typeface="Calibri" pitchFamily="34" charset="0"/>
            </a:endParaRP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332656"/>
            <a:ext cx="1296144" cy="754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685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22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2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2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6" presetClass="entr" presetSubtype="16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5" grpId="0"/>
      <p:bldP spid="11" grpId="0"/>
      <p:bldP spid="12" grpId="0"/>
    </p:bld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"/>
          <p:cNvSpPr>
            <a:spLocks noGrp="1" noChangeArrowheads="1"/>
          </p:cNvSpPr>
          <p:nvPr>
            <p:ph type="title"/>
          </p:nvPr>
        </p:nvSpPr>
        <p:spPr>
          <a:xfrm>
            <a:off x="587808" y="278260"/>
            <a:ext cx="8376680" cy="77447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fr-FR" altLang="fr-FR" sz="2800" dirty="0" smtClean="0">
                <a:solidFill>
                  <a:schemeClr val="bg1"/>
                </a:solidFill>
              </a:rPr>
              <a:t>Valeur de liaison (</a:t>
            </a:r>
            <a:r>
              <a:rPr lang="fr-FR" altLang="fr-FR" sz="2800" dirty="0" err="1" smtClean="0">
                <a:solidFill>
                  <a:schemeClr val="bg1"/>
                </a:solidFill>
              </a:rPr>
              <a:t>vl</a:t>
            </a:r>
            <a:r>
              <a:rPr lang="fr-FR" altLang="fr-FR" sz="2800" dirty="0" smtClean="0">
                <a:solidFill>
                  <a:schemeClr val="bg1"/>
                </a:solidFill>
              </a:rPr>
              <a:t>)</a:t>
            </a:r>
            <a:endParaRPr lang="fr-FR" altLang="fr-FR" sz="2800" b="1" dirty="0">
              <a:solidFill>
                <a:schemeClr val="bg1"/>
              </a:solidFill>
            </a:endParaRPr>
          </a:p>
        </p:txBody>
      </p:sp>
      <p:graphicFrame>
        <p:nvGraphicFramePr>
          <p:cNvPr id="9" name="Group 5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617577065"/>
              </p:ext>
            </p:extLst>
          </p:nvPr>
        </p:nvGraphicFramePr>
        <p:xfrm>
          <a:off x="323528" y="1340768"/>
          <a:ext cx="8264526" cy="5019654"/>
        </p:xfrm>
        <a:graphic>
          <a:graphicData uri="http://schemas.openxmlformats.org/drawingml/2006/table">
            <a:tbl>
              <a:tblPr/>
              <a:tblGrid>
                <a:gridCol w="4132263"/>
                <a:gridCol w="4132263"/>
              </a:tblGrid>
              <a:tr h="442473"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F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MIXTES</a:t>
                      </a: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29381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0,10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0,20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9202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Salto D + B (gymnique)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Salto E + A (gymnique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Exécuté dans cet ordre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2000" dirty="0"/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3800"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F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Liaisons de tours sur une jambe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247795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Tx/>
                        <a:buFontTx/>
                        <a:buNone/>
                        <a:tabLst/>
                      </a:pPr>
                      <a:endParaRPr kumimoji="0" lang="fr-F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F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D + B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Tx/>
                        <a:buFontTx/>
                        <a:buNone/>
                        <a:tabLst/>
                      </a:pPr>
                      <a:endParaRPr kumimoji="0" lang="fr-F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F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B + B (sans pas</a:t>
                      </a:r>
                      <a:r>
                        <a:rPr kumimoji="0" lang="fr-F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Les tours peuvent être exécutés sur la même jambe d’appui ou avec un pas pour tourner sur la jambe opposée (un bref demi-plié sur 1 ou 2 pieds est autorisé)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Tx/>
                        <a:buFontTx/>
                        <a:buNone/>
                        <a:tabLst/>
                      </a:pPr>
                      <a:endParaRPr kumimoji="0" lang="fr-F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332656"/>
            <a:ext cx="1296144" cy="754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573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22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2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2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5" grpId="0"/>
    </p:bld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Group 3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0019514"/>
              </p:ext>
            </p:extLst>
          </p:nvPr>
        </p:nvGraphicFramePr>
        <p:xfrm>
          <a:off x="214313" y="1340768"/>
          <a:ext cx="8528050" cy="4455016"/>
        </p:xfrm>
        <a:graphic>
          <a:graphicData uri="http://schemas.openxmlformats.org/drawingml/2006/table">
            <a:tbl>
              <a:tblPr/>
              <a:tblGrid>
                <a:gridCol w="6373911"/>
                <a:gridCol w="720080"/>
                <a:gridCol w="713334"/>
                <a:gridCol w="720725"/>
              </a:tblGrid>
              <a:tr h="46355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44463" algn="l"/>
                          <a:tab pos="288925" algn="l"/>
                          <a:tab pos="431800" algn="l"/>
                          <a:tab pos="576263" algn="l"/>
                          <a:tab pos="863600" algn="l"/>
                          <a:tab pos="1008063" algn="l"/>
                          <a:tab pos="1152525" algn="l"/>
                          <a:tab pos="1295400" algn="l"/>
                          <a:tab pos="1584325" algn="l"/>
                          <a:tab pos="1727200" algn="l"/>
                          <a:tab pos="1871663" algn="l"/>
                          <a:tab pos="2016125" algn="l"/>
                          <a:tab pos="2303463" algn="l"/>
                          <a:tab pos="2447925" algn="l"/>
                          <a:tab pos="2592388" algn="l"/>
                          <a:tab pos="2736850" algn="l"/>
                          <a:tab pos="2879725" algn="l"/>
                          <a:tab pos="3024188" algn="l"/>
                          <a:tab pos="3168650" algn="l"/>
                          <a:tab pos="3311525" algn="l"/>
                          <a:tab pos="3455988" algn="l"/>
                          <a:tab pos="3600450" algn="l"/>
                          <a:tab pos="3743325" algn="l"/>
                          <a:tab pos="3887788" algn="l"/>
                          <a:tab pos="4032250" algn="l"/>
                          <a:tab pos="4175125" algn="l"/>
                          <a:tab pos="4319588" algn="l"/>
                          <a:tab pos="4464050" algn="l"/>
                          <a:tab pos="4608513" algn="l"/>
                          <a:tab pos="4751388" algn="l"/>
                          <a:tab pos="4895850" algn="l"/>
                          <a:tab pos="5040313" algn="l"/>
                        </a:tabLst>
                      </a:pPr>
                      <a:r>
                        <a:rPr kumimoji="0" lang="fr-F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Fautes</a:t>
                      </a:r>
                      <a:endParaRPr kumimoji="0" lang="fr-F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44463" algn="l"/>
                          <a:tab pos="288925" algn="l"/>
                          <a:tab pos="431800" algn="l"/>
                          <a:tab pos="576263" algn="l"/>
                          <a:tab pos="863600" algn="l"/>
                          <a:tab pos="1008063" algn="l"/>
                          <a:tab pos="1152525" algn="l"/>
                          <a:tab pos="1295400" algn="l"/>
                          <a:tab pos="1584325" algn="l"/>
                          <a:tab pos="1727200" algn="l"/>
                          <a:tab pos="1871663" algn="l"/>
                          <a:tab pos="2016125" algn="l"/>
                          <a:tab pos="2303463" algn="l"/>
                          <a:tab pos="2447925" algn="l"/>
                          <a:tab pos="2592388" algn="l"/>
                          <a:tab pos="2736850" algn="l"/>
                          <a:tab pos="2879725" algn="l"/>
                          <a:tab pos="3024188" algn="l"/>
                          <a:tab pos="3168650" algn="l"/>
                          <a:tab pos="3311525" algn="l"/>
                          <a:tab pos="3455988" algn="l"/>
                          <a:tab pos="3600450" algn="l"/>
                          <a:tab pos="3743325" algn="l"/>
                          <a:tab pos="3887788" algn="l"/>
                          <a:tab pos="4032250" algn="l"/>
                          <a:tab pos="4175125" algn="l"/>
                          <a:tab pos="4319588" algn="l"/>
                          <a:tab pos="4464050" algn="l"/>
                          <a:tab pos="4608513" algn="l"/>
                          <a:tab pos="4751388" algn="l"/>
                          <a:tab pos="4895850" algn="l"/>
                          <a:tab pos="5040313" algn="l"/>
                        </a:tabLst>
                      </a:pPr>
                      <a:r>
                        <a:rPr kumimoji="0" lang="fr-F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0.10</a:t>
                      </a:r>
                      <a:endParaRPr kumimoji="0" lang="fr-F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44463" algn="l"/>
                          <a:tab pos="288925" algn="l"/>
                          <a:tab pos="431800" algn="l"/>
                          <a:tab pos="576263" algn="l"/>
                          <a:tab pos="863600" algn="l"/>
                          <a:tab pos="1008063" algn="l"/>
                          <a:tab pos="1152525" algn="l"/>
                          <a:tab pos="1295400" algn="l"/>
                          <a:tab pos="1584325" algn="l"/>
                          <a:tab pos="1727200" algn="l"/>
                          <a:tab pos="1871663" algn="l"/>
                          <a:tab pos="2016125" algn="l"/>
                          <a:tab pos="2303463" algn="l"/>
                          <a:tab pos="2447925" algn="l"/>
                          <a:tab pos="2592388" algn="l"/>
                          <a:tab pos="2736850" algn="l"/>
                          <a:tab pos="2879725" algn="l"/>
                          <a:tab pos="3024188" algn="l"/>
                          <a:tab pos="3168650" algn="l"/>
                          <a:tab pos="3311525" algn="l"/>
                          <a:tab pos="3455988" algn="l"/>
                          <a:tab pos="3600450" algn="l"/>
                          <a:tab pos="3743325" algn="l"/>
                          <a:tab pos="3887788" algn="l"/>
                          <a:tab pos="4032250" algn="l"/>
                          <a:tab pos="4175125" algn="l"/>
                          <a:tab pos="4319588" algn="l"/>
                          <a:tab pos="4464050" algn="l"/>
                          <a:tab pos="4608513" algn="l"/>
                          <a:tab pos="4751388" algn="l"/>
                          <a:tab pos="4895850" algn="l"/>
                          <a:tab pos="5040313" algn="l"/>
                        </a:tabLst>
                      </a:pPr>
                      <a:r>
                        <a:rPr kumimoji="0" lang="fr-F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0.30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44463" algn="l"/>
                          <a:tab pos="288925" algn="l"/>
                          <a:tab pos="431800" algn="l"/>
                          <a:tab pos="576263" algn="l"/>
                          <a:tab pos="863600" algn="l"/>
                          <a:tab pos="1008063" algn="l"/>
                          <a:tab pos="1152525" algn="l"/>
                          <a:tab pos="1295400" algn="l"/>
                          <a:tab pos="1584325" algn="l"/>
                          <a:tab pos="1727200" algn="l"/>
                          <a:tab pos="1871663" algn="l"/>
                          <a:tab pos="2016125" algn="l"/>
                          <a:tab pos="2303463" algn="l"/>
                          <a:tab pos="2447925" algn="l"/>
                          <a:tab pos="2592388" algn="l"/>
                          <a:tab pos="2736850" algn="l"/>
                          <a:tab pos="2879725" algn="l"/>
                          <a:tab pos="3024188" algn="l"/>
                          <a:tab pos="3168650" algn="l"/>
                          <a:tab pos="3311525" algn="l"/>
                          <a:tab pos="3455988" algn="l"/>
                          <a:tab pos="3600450" algn="l"/>
                          <a:tab pos="3743325" algn="l"/>
                          <a:tab pos="3887788" algn="l"/>
                          <a:tab pos="4032250" algn="l"/>
                          <a:tab pos="4175125" algn="l"/>
                          <a:tab pos="4319588" algn="l"/>
                          <a:tab pos="4464050" algn="l"/>
                          <a:tab pos="4608513" algn="l"/>
                          <a:tab pos="4751388" algn="l"/>
                          <a:tab pos="4895850" algn="l"/>
                          <a:tab pos="5040313" algn="l"/>
                        </a:tabLst>
                      </a:pPr>
                      <a:r>
                        <a:rPr kumimoji="0" lang="fr-F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0.50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657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Exécution artistique </a:t>
                      </a:r>
                      <a:r>
                        <a:rPr kumimoji="0" lang="fr-F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insuffisante durant l’exercice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67720">
                <a:tc>
                  <a:txBody>
                    <a:bodyPr/>
                    <a:lstStyle/>
                    <a:p>
                      <a:pPr marL="274638" marR="0" lvl="0" indent="-2746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kumimoji="0" lang="fr-F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Gestes ou expression du visage (mimiques)inappropriés , ne correspondant pas à la musique ou au mouvement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 marL="277813" marR="0" lvl="0" indent="-2619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</a:pPr>
                      <a:r>
                        <a:rPr kumimoji="0" lang="fr-F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Ne pas retenir l’attention du public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6416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>
                          <a:tab pos="274638" algn="l"/>
                        </a:tabLst>
                        <a:defRPr/>
                      </a:pPr>
                      <a:r>
                        <a:rPr kumimoji="0" lang="fr-F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Manque d’expressivité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884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kumimoji="0" lang="fr-F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Inaptitude retransmettre le thème musical, à jouer un rôle ou exprimer un caractère pendant tout l’exercice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884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kumimoji="0" lang="fr-F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Exécution de tout l’exercice avec séries de mouvements &amp; éléments discontinus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587808" y="278260"/>
            <a:ext cx="7008528" cy="77447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fr-FR" altLang="fr-FR" sz="2800" dirty="0" smtClean="0">
                <a:solidFill>
                  <a:schemeClr val="bg1"/>
                </a:solidFill>
              </a:rPr>
              <a:t>Déductions pour l’Artistique</a:t>
            </a:r>
            <a:endParaRPr lang="fr-FR" altLang="fr-FR" sz="2800" b="1" dirty="0">
              <a:solidFill>
                <a:schemeClr val="bg1"/>
              </a:solidFill>
            </a:endParaRP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332656"/>
            <a:ext cx="1296144" cy="754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747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Group 3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4423357"/>
              </p:ext>
            </p:extLst>
          </p:nvPr>
        </p:nvGraphicFramePr>
        <p:xfrm>
          <a:off x="193675" y="1795190"/>
          <a:ext cx="8528050" cy="3317254"/>
        </p:xfrm>
        <a:graphic>
          <a:graphicData uri="http://schemas.openxmlformats.org/drawingml/2006/table">
            <a:tbl>
              <a:tblPr/>
              <a:tblGrid>
                <a:gridCol w="6013871"/>
                <a:gridCol w="1080120"/>
                <a:gridCol w="713334"/>
                <a:gridCol w="720725"/>
              </a:tblGrid>
              <a:tr h="46355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44463" algn="l"/>
                          <a:tab pos="288925" algn="l"/>
                          <a:tab pos="431800" algn="l"/>
                          <a:tab pos="576263" algn="l"/>
                          <a:tab pos="863600" algn="l"/>
                          <a:tab pos="1008063" algn="l"/>
                          <a:tab pos="1152525" algn="l"/>
                          <a:tab pos="1295400" algn="l"/>
                          <a:tab pos="1584325" algn="l"/>
                          <a:tab pos="1727200" algn="l"/>
                          <a:tab pos="1871663" algn="l"/>
                          <a:tab pos="2016125" algn="l"/>
                          <a:tab pos="2303463" algn="l"/>
                          <a:tab pos="2447925" algn="l"/>
                          <a:tab pos="2592388" algn="l"/>
                          <a:tab pos="2736850" algn="l"/>
                          <a:tab pos="2879725" algn="l"/>
                          <a:tab pos="3024188" algn="l"/>
                          <a:tab pos="3168650" algn="l"/>
                          <a:tab pos="3311525" algn="l"/>
                          <a:tab pos="3455988" algn="l"/>
                          <a:tab pos="3600450" algn="l"/>
                          <a:tab pos="3743325" algn="l"/>
                          <a:tab pos="3887788" algn="l"/>
                          <a:tab pos="4032250" algn="l"/>
                          <a:tab pos="4175125" algn="l"/>
                          <a:tab pos="4319588" algn="l"/>
                          <a:tab pos="4464050" algn="l"/>
                          <a:tab pos="4608513" algn="l"/>
                          <a:tab pos="4751388" algn="l"/>
                          <a:tab pos="4895850" algn="l"/>
                          <a:tab pos="5040313" algn="l"/>
                        </a:tabLst>
                      </a:pPr>
                      <a:r>
                        <a:rPr kumimoji="0" lang="fr-F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Fautes</a:t>
                      </a:r>
                      <a:endParaRPr kumimoji="0" lang="fr-F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44463" algn="l"/>
                          <a:tab pos="288925" algn="l"/>
                          <a:tab pos="431800" algn="l"/>
                          <a:tab pos="576263" algn="l"/>
                          <a:tab pos="863600" algn="l"/>
                          <a:tab pos="1008063" algn="l"/>
                          <a:tab pos="1152525" algn="l"/>
                          <a:tab pos="1295400" algn="l"/>
                          <a:tab pos="1584325" algn="l"/>
                          <a:tab pos="1727200" algn="l"/>
                          <a:tab pos="1871663" algn="l"/>
                          <a:tab pos="2016125" algn="l"/>
                          <a:tab pos="2303463" algn="l"/>
                          <a:tab pos="2447925" algn="l"/>
                          <a:tab pos="2592388" algn="l"/>
                          <a:tab pos="2736850" algn="l"/>
                          <a:tab pos="2879725" algn="l"/>
                          <a:tab pos="3024188" algn="l"/>
                          <a:tab pos="3168650" algn="l"/>
                          <a:tab pos="3311525" algn="l"/>
                          <a:tab pos="3455988" algn="l"/>
                          <a:tab pos="3600450" algn="l"/>
                          <a:tab pos="3743325" algn="l"/>
                          <a:tab pos="3887788" algn="l"/>
                          <a:tab pos="4032250" algn="l"/>
                          <a:tab pos="4175125" algn="l"/>
                          <a:tab pos="4319588" algn="l"/>
                          <a:tab pos="4464050" algn="l"/>
                          <a:tab pos="4608513" algn="l"/>
                          <a:tab pos="4751388" algn="l"/>
                          <a:tab pos="4895850" algn="l"/>
                          <a:tab pos="5040313" algn="l"/>
                        </a:tabLst>
                      </a:pPr>
                      <a:r>
                        <a:rPr kumimoji="0" lang="fr-F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0.10</a:t>
                      </a:r>
                      <a:endParaRPr kumimoji="0" lang="fr-F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44463" algn="l"/>
                          <a:tab pos="288925" algn="l"/>
                          <a:tab pos="431800" algn="l"/>
                          <a:tab pos="576263" algn="l"/>
                          <a:tab pos="863600" algn="l"/>
                          <a:tab pos="1008063" algn="l"/>
                          <a:tab pos="1152525" algn="l"/>
                          <a:tab pos="1295400" algn="l"/>
                          <a:tab pos="1584325" algn="l"/>
                          <a:tab pos="1727200" algn="l"/>
                          <a:tab pos="1871663" algn="l"/>
                          <a:tab pos="2016125" algn="l"/>
                          <a:tab pos="2303463" algn="l"/>
                          <a:tab pos="2447925" algn="l"/>
                          <a:tab pos="2592388" algn="l"/>
                          <a:tab pos="2736850" algn="l"/>
                          <a:tab pos="2879725" algn="l"/>
                          <a:tab pos="3024188" algn="l"/>
                          <a:tab pos="3168650" algn="l"/>
                          <a:tab pos="3311525" algn="l"/>
                          <a:tab pos="3455988" algn="l"/>
                          <a:tab pos="3600450" algn="l"/>
                          <a:tab pos="3743325" algn="l"/>
                          <a:tab pos="3887788" algn="l"/>
                          <a:tab pos="4032250" algn="l"/>
                          <a:tab pos="4175125" algn="l"/>
                          <a:tab pos="4319588" algn="l"/>
                          <a:tab pos="4464050" algn="l"/>
                          <a:tab pos="4608513" algn="l"/>
                          <a:tab pos="4751388" algn="l"/>
                          <a:tab pos="4895850" algn="l"/>
                          <a:tab pos="5040313" algn="l"/>
                        </a:tabLst>
                      </a:pPr>
                      <a:r>
                        <a:rPr kumimoji="0" lang="fr-F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0.30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44463" algn="l"/>
                          <a:tab pos="288925" algn="l"/>
                          <a:tab pos="431800" algn="l"/>
                          <a:tab pos="576263" algn="l"/>
                          <a:tab pos="863600" algn="l"/>
                          <a:tab pos="1008063" algn="l"/>
                          <a:tab pos="1152525" algn="l"/>
                          <a:tab pos="1295400" algn="l"/>
                          <a:tab pos="1584325" algn="l"/>
                          <a:tab pos="1727200" algn="l"/>
                          <a:tab pos="1871663" algn="l"/>
                          <a:tab pos="2016125" algn="l"/>
                          <a:tab pos="2303463" algn="l"/>
                          <a:tab pos="2447925" algn="l"/>
                          <a:tab pos="2592388" algn="l"/>
                          <a:tab pos="2736850" algn="l"/>
                          <a:tab pos="2879725" algn="l"/>
                          <a:tab pos="3024188" algn="l"/>
                          <a:tab pos="3168650" algn="l"/>
                          <a:tab pos="3311525" algn="l"/>
                          <a:tab pos="3455988" algn="l"/>
                          <a:tab pos="3600450" algn="l"/>
                          <a:tab pos="3743325" algn="l"/>
                          <a:tab pos="3887788" algn="l"/>
                          <a:tab pos="4032250" algn="l"/>
                          <a:tab pos="4175125" algn="l"/>
                          <a:tab pos="4319588" algn="l"/>
                          <a:tab pos="4464050" algn="l"/>
                          <a:tab pos="4608513" algn="l"/>
                          <a:tab pos="4751388" algn="l"/>
                          <a:tab pos="4895850" algn="l"/>
                          <a:tab pos="5040313" algn="l"/>
                        </a:tabLst>
                      </a:pPr>
                      <a:r>
                        <a:rPr kumimoji="0" lang="fr-F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0.50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018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Composition/Chorégraphie</a:t>
                      </a:r>
                      <a:endParaRPr kumimoji="0" 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1378">
                <a:tc>
                  <a:txBody>
                    <a:bodyPr/>
                    <a:lstStyle/>
                    <a:p>
                      <a:pPr marL="444500" marR="0" lvl="0" indent="-2619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kumimoji="0" lang="fr-F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Mauvaise sélection des mouvements pour musique particulière ( musique de Tango et mouvements de Polka)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666">
                <a:tc>
                  <a:txBody>
                    <a:bodyPr/>
                    <a:lstStyle/>
                    <a:p>
                      <a:pPr marL="444500" marR="0" lvl="0" indent="-2619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kumimoji="0" lang="fr-F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Insuffisante complexité ou créativité des mouvements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1378">
                <a:tc>
                  <a:txBody>
                    <a:bodyPr/>
                    <a:lstStyle/>
                    <a:p>
                      <a:pPr marL="444500" marR="0" lvl="0" indent="-2619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kumimoji="0" lang="fr-F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Manque de variété chorégraphique vers les coins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X Ch. 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1378">
                <a:tc>
                  <a:txBody>
                    <a:bodyPr/>
                    <a:lstStyle/>
                    <a:p>
                      <a:pPr marL="444500" marR="0" lvl="0" indent="-2619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kumimoji="0" lang="fr-F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Absence d’un mouvement touchant le sol (minimum le buste, les cuisses, les genoux ou la tête)</a:t>
                      </a:r>
                    </a:p>
                    <a:p>
                      <a:pPr marL="444500" marR="0" lvl="0" indent="-2619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endParaRPr kumimoji="0" 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379382" y="260648"/>
            <a:ext cx="8376680" cy="77447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fr-FR" altLang="fr-FR" sz="2800" dirty="0" smtClean="0">
                <a:solidFill>
                  <a:schemeClr val="bg1"/>
                </a:solidFill>
              </a:rPr>
              <a:t>Déductions pour l’Artistique</a:t>
            </a:r>
            <a:endParaRPr lang="fr-FR" altLang="fr-FR" sz="2800" b="1" dirty="0">
              <a:solidFill>
                <a:schemeClr val="bg1"/>
              </a:solidFill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332656"/>
            <a:ext cx="1296144" cy="754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003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"/>
          <p:cNvSpPr>
            <a:spLocks noGrp="1" noChangeArrowheads="1"/>
          </p:cNvSpPr>
          <p:nvPr>
            <p:ph type="title"/>
          </p:nvPr>
        </p:nvSpPr>
        <p:spPr>
          <a:xfrm>
            <a:off x="587808" y="278260"/>
            <a:ext cx="8376680" cy="77447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fr-FR" altLang="fr-FR" sz="2800" dirty="0" smtClean="0">
                <a:solidFill>
                  <a:schemeClr val="bg1"/>
                </a:solidFill>
              </a:rPr>
              <a:t>Déductions pour l’Artistique</a:t>
            </a:r>
            <a:endParaRPr lang="fr-FR" altLang="fr-FR" sz="2800" b="1" dirty="0">
              <a:solidFill>
                <a:schemeClr val="bg1"/>
              </a:solidFill>
            </a:endParaRPr>
          </a:p>
        </p:txBody>
      </p:sp>
      <p:graphicFrame>
        <p:nvGraphicFramePr>
          <p:cNvPr id="6" name="Group 3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1765997"/>
              </p:ext>
            </p:extLst>
          </p:nvPr>
        </p:nvGraphicFramePr>
        <p:xfrm>
          <a:off x="214313" y="1340768"/>
          <a:ext cx="8528050" cy="4090466"/>
        </p:xfrm>
        <a:graphic>
          <a:graphicData uri="http://schemas.openxmlformats.org/drawingml/2006/table">
            <a:tbl>
              <a:tblPr/>
              <a:tblGrid>
                <a:gridCol w="6229895"/>
                <a:gridCol w="720080"/>
                <a:gridCol w="720080"/>
                <a:gridCol w="857995"/>
              </a:tblGrid>
              <a:tr h="46355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44463" algn="l"/>
                          <a:tab pos="288925" algn="l"/>
                          <a:tab pos="431800" algn="l"/>
                          <a:tab pos="576263" algn="l"/>
                          <a:tab pos="863600" algn="l"/>
                          <a:tab pos="1008063" algn="l"/>
                          <a:tab pos="1152525" algn="l"/>
                          <a:tab pos="1295400" algn="l"/>
                          <a:tab pos="1584325" algn="l"/>
                          <a:tab pos="1727200" algn="l"/>
                          <a:tab pos="1871663" algn="l"/>
                          <a:tab pos="2016125" algn="l"/>
                          <a:tab pos="2303463" algn="l"/>
                          <a:tab pos="2447925" algn="l"/>
                          <a:tab pos="2592388" algn="l"/>
                          <a:tab pos="2736850" algn="l"/>
                          <a:tab pos="2879725" algn="l"/>
                          <a:tab pos="3024188" algn="l"/>
                          <a:tab pos="3168650" algn="l"/>
                          <a:tab pos="3311525" algn="l"/>
                          <a:tab pos="3455988" algn="l"/>
                          <a:tab pos="3600450" algn="l"/>
                          <a:tab pos="3743325" algn="l"/>
                          <a:tab pos="3887788" algn="l"/>
                          <a:tab pos="4032250" algn="l"/>
                          <a:tab pos="4175125" algn="l"/>
                          <a:tab pos="4319588" algn="l"/>
                          <a:tab pos="4464050" algn="l"/>
                          <a:tab pos="4608513" algn="l"/>
                          <a:tab pos="4751388" algn="l"/>
                          <a:tab pos="4895850" algn="l"/>
                          <a:tab pos="5040313" algn="l"/>
                        </a:tabLst>
                      </a:pPr>
                      <a:r>
                        <a:rPr kumimoji="0" lang="fr-F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Fautes</a:t>
                      </a:r>
                      <a:endParaRPr kumimoji="0" lang="fr-F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44463" algn="l"/>
                          <a:tab pos="288925" algn="l"/>
                          <a:tab pos="431800" algn="l"/>
                          <a:tab pos="576263" algn="l"/>
                          <a:tab pos="863600" algn="l"/>
                          <a:tab pos="1008063" algn="l"/>
                          <a:tab pos="1152525" algn="l"/>
                          <a:tab pos="1295400" algn="l"/>
                          <a:tab pos="1584325" algn="l"/>
                          <a:tab pos="1727200" algn="l"/>
                          <a:tab pos="1871663" algn="l"/>
                          <a:tab pos="2016125" algn="l"/>
                          <a:tab pos="2303463" algn="l"/>
                          <a:tab pos="2447925" algn="l"/>
                          <a:tab pos="2592388" algn="l"/>
                          <a:tab pos="2736850" algn="l"/>
                          <a:tab pos="2879725" algn="l"/>
                          <a:tab pos="3024188" algn="l"/>
                          <a:tab pos="3168650" algn="l"/>
                          <a:tab pos="3311525" algn="l"/>
                          <a:tab pos="3455988" algn="l"/>
                          <a:tab pos="3600450" algn="l"/>
                          <a:tab pos="3743325" algn="l"/>
                          <a:tab pos="3887788" algn="l"/>
                          <a:tab pos="4032250" algn="l"/>
                          <a:tab pos="4175125" algn="l"/>
                          <a:tab pos="4319588" algn="l"/>
                          <a:tab pos="4464050" algn="l"/>
                          <a:tab pos="4608513" algn="l"/>
                          <a:tab pos="4751388" algn="l"/>
                          <a:tab pos="4895850" algn="l"/>
                          <a:tab pos="5040313" algn="l"/>
                        </a:tabLst>
                      </a:pPr>
                      <a:r>
                        <a:rPr kumimoji="0" lang="fr-F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0.10</a:t>
                      </a:r>
                      <a:endParaRPr kumimoji="0" lang="fr-F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44463" algn="l"/>
                          <a:tab pos="288925" algn="l"/>
                          <a:tab pos="431800" algn="l"/>
                          <a:tab pos="576263" algn="l"/>
                          <a:tab pos="863600" algn="l"/>
                          <a:tab pos="1008063" algn="l"/>
                          <a:tab pos="1152525" algn="l"/>
                          <a:tab pos="1295400" algn="l"/>
                          <a:tab pos="1584325" algn="l"/>
                          <a:tab pos="1727200" algn="l"/>
                          <a:tab pos="1871663" algn="l"/>
                          <a:tab pos="2016125" algn="l"/>
                          <a:tab pos="2303463" algn="l"/>
                          <a:tab pos="2447925" algn="l"/>
                          <a:tab pos="2592388" algn="l"/>
                          <a:tab pos="2736850" algn="l"/>
                          <a:tab pos="2879725" algn="l"/>
                          <a:tab pos="3024188" algn="l"/>
                          <a:tab pos="3168650" algn="l"/>
                          <a:tab pos="3311525" algn="l"/>
                          <a:tab pos="3455988" algn="l"/>
                          <a:tab pos="3600450" algn="l"/>
                          <a:tab pos="3743325" algn="l"/>
                          <a:tab pos="3887788" algn="l"/>
                          <a:tab pos="4032250" algn="l"/>
                          <a:tab pos="4175125" algn="l"/>
                          <a:tab pos="4319588" algn="l"/>
                          <a:tab pos="4464050" algn="l"/>
                          <a:tab pos="4608513" algn="l"/>
                          <a:tab pos="4751388" algn="l"/>
                          <a:tab pos="4895850" algn="l"/>
                          <a:tab pos="5040313" algn="l"/>
                        </a:tabLst>
                      </a:pPr>
                      <a:r>
                        <a:rPr kumimoji="0" lang="fr-F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0.30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44463" algn="l"/>
                          <a:tab pos="288925" algn="l"/>
                          <a:tab pos="431800" algn="l"/>
                          <a:tab pos="576263" algn="l"/>
                          <a:tab pos="863600" algn="l"/>
                          <a:tab pos="1008063" algn="l"/>
                          <a:tab pos="1152525" algn="l"/>
                          <a:tab pos="1295400" algn="l"/>
                          <a:tab pos="1584325" algn="l"/>
                          <a:tab pos="1727200" algn="l"/>
                          <a:tab pos="1871663" algn="l"/>
                          <a:tab pos="2016125" algn="l"/>
                          <a:tab pos="2303463" algn="l"/>
                          <a:tab pos="2447925" algn="l"/>
                          <a:tab pos="2592388" algn="l"/>
                          <a:tab pos="2736850" algn="l"/>
                          <a:tab pos="2879725" algn="l"/>
                          <a:tab pos="3024188" algn="l"/>
                          <a:tab pos="3168650" algn="l"/>
                          <a:tab pos="3311525" algn="l"/>
                          <a:tab pos="3455988" algn="l"/>
                          <a:tab pos="3600450" algn="l"/>
                          <a:tab pos="3743325" algn="l"/>
                          <a:tab pos="3887788" algn="l"/>
                          <a:tab pos="4032250" algn="l"/>
                          <a:tab pos="4175125" algn="l"/>
                          <a:tab pos="4319588" algn="l"/>
                          <a:tab pos="4464050" algn="l"/>
                          <a:tab pos="4608513" algn="l"/>
                          <a:tab pos="4751388" algn="l"/>
                          <a:tab pos="4895850" algn="l"/>
                          <a:tab pos="5040313" algn="l"/>
                        </a:tabLst>
                      </a:pPr>
                      <a:r>
                        <a:rPr kumimoji="0" lang="fr-F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0.50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4562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Musique et musicalité</a:t>
                      </a:r>
                      <a:endParaRPr kumimoji="0" lang="fr-F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07720">
                <a:tc>
                  <a:txBody>
                    <a:bodyPr/>
                    <a:lstStyle/>
                    <a:p>
                      <a:pPr marL="182562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fr-F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Montage de la musique (pas de début, fin ou accents)</a:t>
                      </a:r>
                    </a:p>
                    <a:p>
                      <a:pPr marL="444500" marR="0" lvl="0" indent="-2619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</a:pPr>
                      <a:r>
                        <a:rPr kumimoji="0" lang="fr-F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Pas de structure musicale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              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92238">
                <a:tc>
                  <a:txBody>
                    <a:bodyPr/>
                    <a:lstStyle/>
                    <a:p>
                      <a:pPr marL="444500" marR="0" lvl="0" indent="-2619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</a:pPr>
                      <a:r>
                        <a:rPr kumimoji="0" lang="fr-F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Manque de synchronisation entre le mouvement et la mesure pendant une partie de l’exercice</a:t>
                      </a:r>
                    </a:p>
                    <a:p>
                      <a:pPr marL="444500" marR="0" lvl="0" indent="-2619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kumimoji="0" lang="fr-F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Manque de synchronisation entre le mouvement et la mesure à la fin de l’exercice</a:t>
                      </a:r>
                    </a:p>
                    <a:p>
                      <a:pPr marL="444500" marR="0" lvl="0" indent="-2619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kumimoji="0" lang="fr-F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Musique de fond</a:t>
                      </a:r>
                    </a:p>
                    <a:p>
                      <a:pPr marL="444500" marR="0" lvl="0" indent="-2619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</a:pPr>
                      <a:endParaRPr kumimoji="0" 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  <a:p>
                      <a:pPr marL="171450" marR="0" lvl="0" indent="-17145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0" algn="l"/>
                        </a:tabLst>
                      </a:pPr>
                      <a:r>
                        <a:rPr kumimoji="0" lang="fr-F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               </a:t>
                      </a:r>
                      <a:r>
                        <a:rPr kumimoji="0" lang="fr-F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7274">
                <a:tc>
                  <a:txBody>
                    <a:bodyPr/>
                    <a:lstStyle/>
                    <a:p>
                      <a:pPr marL="182562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fr-F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-Pas de sortie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332656"/>
            <a:ext cx="1296144" cy="754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93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22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2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2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5" grpId="0"/>
    </p:bld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"/>
          <p:cNvSpPr>
            <a:spLocks noGrp="1" noChangeArrowheads="1"/>
          </p:cNvSpPr>
          <p:nvPr>
            <p:ph type="title"/>
          </p:nvPr>
        </p:nvSpPr>
        <p:spPr>
          <a:xfrm>
            <a:off x="587808" y="278260"/>
            <a:ext cx="8376680" cy="77447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fr-FR" altLang="fr-FR" sz="2800" dirty="0" smtClean="0">
                <a:solidFill>
                  <a:schemeClr val="bg1"/>
                </a:solidFill>
              </a:rPr>
              <a:t>Déductions pour l’Artistique</a:t>
            </a:r>
            <a:endParaRPr lang="fr-FR" altLang="fr-FR" sz="2800" b="1" dirty="0">
              <a:solidFill>
                <a:schemeClr val="bg1"/>
              </a:solidFill>
            </a:endParaRPr>
          </a:p>
        </p:txBody>
      </p:sp>
      <p:graphicFrame>
        <p:nvGraphicFramePr>
          <p:cNvPr id="6" name="Group 3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7412680"/>
              </p:ext>
            </p:extLst>
          </p:nvPr>
        </p:nvGraphicFramePr>
        <p:xfrm>
          <a:off x="178495" y="1337945"/>
          <a:ext cx="8528050" cy="4417035"/>
        </p:xfrm>
        <a:graphic>
          <a:graphicData uri="http://schemas.openxmlformats.org/drawingml/2006/table">
            <a:tbl>
              <a:tblPr/>
              <a:tblGrid>
                <a:gridCol w="6013871"/>
                <a:gridCol w="1080120"/>
                <a:gridCol w="713334"/>
                <a:gridCol w="720725"/>
              </a:tblGrid>
              <a:tr h="46355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44463" algn="l"/>
                          <a:tab pos="288925" algn="l"/>
                          <a:tab pos="431800" algn="l"/>
                          <a:tab pos="576263" algn="l"/>
                          <a:tab pos="863600" algn="l"/>
                          <a:tab pos="1008063" algn="l"/>
                          <a:tab pos="1152525" algn="l"/>
                          <a:tab pos="1295400" algn="l"/>
                          <a:tab pos="1584325" algn="l"/>
                          <a:tab pos="1727200" algn="l"/>
                          <a:tab pos="1871663" algn="l"/>
                          <a:tab pos="2016125" algn="l"/>
                          <a:tab pos="2303463" algn="l"/>
                          <a:tab pos="2447925" algn="l"/>
                          <a:tab pos="2592388" algn="l"/>
                          <a:tab pos="2736850" algn="l"/>
                          <a:tab pos="2879725" algn="l"/>
                          <a:tab pos="3024188" algn="l"/>
                          <a:tab pos="3168650" algn="l"/>
                          <a:tab pos="3311525" algn="l"/>
                          <a:tab pos="3455988" algn="l"/>
                          <a:tab pos="3600450" algn="l"/>
                          <a:tab pos="3743325" algn="l"/>
                          <a:tab pos="3887788" algn="l"/>
                          <a:tab pos="4032250" algn="l"/>
                          <a:tab pos="4175125" algn="l"/>
                          <a:tab pos="4319588" algn="l"/>
                          <a:tab pos="4464050" algn="l"/>
                          <a:tab pos="4608513" algn="l"/>
                          <a:tab pos="4751388" algn="l"/>
                          <a:tab pos="4895850" algn="l"/>
                          <a:tab pos="5040313" algn="l"/>
                        </a:tabLst>
                      </a:pPr>
                      <a:r>
                        <a:rPr kumimoji="0" lang="fr-F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Fautes</a:t>
                      </a:r>
                      <a:endParaRPr kumimoji="0" lang="fr-F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44463" algn="l"/>
                          <a:tab pos="288925" algn="l"/>
                          <a:tab pos="431800" algn="l"/>
                          <a:tab pos="576263" algn="l"/>
                          <a:tab pos="863600" algn="l"/>
                          <a:tab pos="1008063" algn="l"/>
                          <a:tab pos="1152525" algn="l"/>
                          <a:tab pos="1295400" algn="l"/>
                          <a:tab pos="1584325" algn="l"/>
                          <a:tab pos="1727200" algn="l"/>
                          <a:tab pos="1871663" algn="l"/>
                          <a:tab pos="2016125" algn="l"/>
                          <a:tab pos="2303463" algn="l"/>
                          <a:tab pos="2447925" algn="l"/>
                          <a:tab pos="2592388" algn="l"/>
                          <a:tab pos="2736850" algn="l"/>
                          <a:tab pos="2879725" algn="l"/>
                          <a:tab pos="3024188" algn="l"/>
                          <a:tab pos="3168650" algn="l"/>
                          <a:tab pos="3311525" algn="l"/>
                          <a:tab pos="3455988" algn="l"/>
                          <a:tab pos="3600450" algn="l"/>
                          <a:tab pos="3743325" algn="l"/>
                          <a:tab pos="3887788" algn="l"/>
                          <a:tab pos="4032250" algn="l"/>
                          <a:tab pos="4175125" algn="l"/>
                          <a:tab pos="4319588" algn="l"/>
                          <a:tab pos="4464050" algn="l"/>
                          <a:tab pos="4608513" algn="l"/>
                          <a:tab pos="4751388" algn="l"/>
                          <a:tab pos="4895850" algn="l"/>
                          <a:tab pos="5040313" algn="l"/>
                        </a:tabLst>
                      </a:pPr>
                      <a:r>
                        <a:rPr kumimoji="0" lang="fr-F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0.10</a:t>
                      </a:r>
                      <a:endParaRPr kumimoji="0" lang="fr-F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44463" algn="l"/>
                          <a:tab pos="288925" algn="l"/>
                          <a:tab pos="431800" algn="l"/>
                          <a:tab pos="576263" algn="l"/>
                          <a:tab pos="863600" algn="l"/>
                          <a:tab pos="1008063" algn="l"/>
                          <a:tab pos="1152525" algn="l"/>
                          <a:tab pos="1295400" algn="l"/>
                          <a:tab pos="1584325" algn="l"/>
                          <a:tab pos="1727200" algn="l"/>
                          <a:tab pos="1871663" algn="l"/>
                          <a:tab pos="2016125" algn="l"/>
                          <a:tab pos="2303463" algn="l"/>
                          <a:tab pos="2447925" algn="l"/>
                          <a:tab pos="2592388" algn="l"/>
                          <a:tab pos="2736850" algn="l"/>
                          <a:tab pos="2879725" algn="l"/>
                          <a:tab pos="3024188" algn="l"/>
                          <a:tab pos="3168650" algn="l"/>
                          <a:tab pos="3311525" algn="l"/>
                          <a:tab pos="3455988" algn="l"/>
                          <a:tab pos="3600450" algn="l"/>
                          <a:tab pos="3743325" algn="l"/>
                          <a:tab pos="3887788" algn="l"/>
                          <a:tab pos="4032250" algn="l"/>
                          <a:tab pos="4175125" algn="l"/>
                          <a:tab pos="4319588" algn="l"/>
                          <a:tab pos="4464050" algn="l"/>
                          <a:tab pos="4608513" algn="l"/>
                          <a:tab pos="4751388" algn="l"/>
                          <a:tab pos="4895850" algn="l"/>
                          <a:tab pos="5040313" algn="l"/>
                        </a:tabLst>
                      </a:pPr>
                      <a:r>
                        <a:rPr kumimoji="0" lang="fr-F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0.30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44463" algn="l"/>
                          <a:tab pos="288925" algn="l"/>
                          <a:tab pos="431800" algn="l"/>
                          <a:tab pos="576263" algn="l"/>
                          <a:tab pos="863600" algn="l"/>
                          <a:tab pos="1008063" algn="l"/>
                          <a:tab pos="1152525" algn="l"/>
                          <a:tab pos="1295400" algn="l"/>
                          <a:tab pos="1584325" algn="l"/>
                          <a:tab pos="1727200" algn="l"/>
                          <a:tab pos="1871663" algn="l"/>
                          <a:tab pos="2016125" algn="l"/>
                          <a:tab pos="2303463" algn="l"/>
                          <a:tab pos="2447925" algn="l"/>
                          <a:tab pos="2592388" algn="l"/>
                          <a:tab pos="2736850" algn="l"/>
                          <a:tab pos="2879725" algn="l"/>
                          <a:tab pos="3024188" algn="l"/>
                          <a:tab pos="3168650" algn="l"/>
                          <a:tab pos="3311525" algn="l"/>
                          <a:tab pos="3455988" algn="l"/>
                          <a:tab pos="3600450" algn="l"/>
                          <a:tab pos="3743325" algn="l"/>
                          <a:tab pos="3887788" algn="l"/>
                          <a:tab pos="4032250" algn="l"/>
                          <a:tab pos="4175125" algn="l"/>
                          <a:tab pos="4319588" algn="l"/>
                          <a:tab pos="4464050" algn="l"/>
                          <a:tab pos="4608513" algn="l"/>
                          <a:tab pos="4751388" algn="l"/>
                          <a:tab pos="4895850" algn="l"/>
                          <a:tab pos="5040313" algn="l"/>
                        </a:tabLst>
                      </a:pPr>
                      <a:r>
                        <a:rPr kumimoji="0" lang="fr-F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0.50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3369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Préparation excessive</a:t>
                      </a:r>
                      <a:endParaRPr kumimoji="0" lang="fr-F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marL="444500" marR="0" lvl="0" indent="-2619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kumimoji="0" lang="fr-F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Pause (appliqué à 2 secondes)</a:t>
                      </a:r>
                      <a:endParaRPr kumimoji="0" 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X </a:t>
                      </a:r>
                      <a:r>
                        <a:rPr kumimoji="0" lang="fr-F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Ch.f</a:t>
                      </a:r>
                      <a:endParaRPr kumimoji="0" 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marL="444500" marR="0" lvl="0" indent="-2619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kumimoji="0" lang="fr-F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Ajustement (pas inutiles)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X </a:t>
                      </a:r>
                      <a:r>
                        <a:rPr kumimoji="0" lang="fr-F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Ch.f</a:t>
                      </a:r>
                      <a:endParaRPr kumimoji="0" 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3860">
                <a:tc>
                  <a:txBody>
                    <a:bodyPr/>
                    <a:lstStyle/>
                    <a:p>
                      <a:pPr marL="444500" marR="0" lvl="0" indent="-2619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</a:pPr>
                      <a:r>
                        <a:rPr kumimoji="0" lang="fr-F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Elan des bras excessifs avant les éléments gymniques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X </a:t>
                      </a:r>
                      <a:r>
                        <a:rPr kumimoji="0" lang="fr-F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Ch.f</a:t>
                      </a:r>
                      <a:endParaRPr kumimoji="0" 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578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Mauvaise position du corps/Amplitude pendant tout l’exercice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8512">
                <a:tc>
                  <a:txBody>
                    <a:bodyPr/>
                    <a:lstStyle/>
                    <a:p>
                      <a:pPr marL="444500" marR="0" lvl="0" indent="-2619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kumimoji="0" lang="fr-F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Position de la tête, des épaules et des bras</a:t>
                      </a:r>
                      <a:endParaRPr kumimoji="0" 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92088">
                <a:tc>
                  <a:txBody>
                    <a:bodyPr/>
                    <a:lstStyle/>
                    <a:p>
                      <a:pPr marL="444500" marR="0" lvl="0" indent="-2619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kumimoji="0" lang="fr-F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Les pointes de pieds ne sont pas tendues (relâchées), pieds en dedans/pieds plats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5780">
                <a:tc>
                  <a:txBody>
                    <a:bodyPr/>
                    <a:lstStyle/>
                    <a:p>
                      <a:pPr marL="444500" marR="0" lvl="0" indent="-2619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kumimoji="0" lang="fr-F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Amplitude insuffisante des jambes dans les élans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332656"/>
            <a:ext cx="1296144" cy="754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7942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22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2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2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23528" y="1196752"/>
            <a:ext cx="8568952" cy="4968552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fr-FR" altLang="fr-FR" sz="2000" dirty="0"/>
              <a:t>Lorsque un élément ne répond pas aux exigences techniques,  il y a </a:t>
            </a:r>
            <a:r>
              <a:rPr lang="fr-FR" altLang="fr-FR" sz="2000" b="1" dirty="0"/>
              <a:t>3 principes </a:t>
            </a:r>
            <a:r>
              <a:rPr lang="fr-FR" altLang="fr-FR" sz="2000" dirty="0"/>
              <a:t>à suivre. </a:t>
            </a:r>
            <a:endParaRPr lang="fr-FR" altLang="fr-FR" sz="2000" dirty="0" smtClean="0"/>
          </a:p>
          <a:p>
            <a:pPr algn="ctr">
              <a:lnSpc>
                <a:spcPct val="80000"/>
              </a:lnSpc>
            </a:pPr>
            <a:r>
              <a:rPr lang="fr-FR" altLang="fr-FR" sz="2400" b="1" dirty="0" smtClean="0">
                <a:solidFill>
                  <a:srgbClr val="FF0066"/>
                </a:solidFill>
              </a:rPr>
              <a:t>1er PRINCIPE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buFontTx/>
              <a:buNone/>
            </a:pPr>
            <a:r>
              <a:rPr lang="fr-FR" altLang="fr-FR" sz="2000" dirty="0" smtClean="0"/>
              <a:t>Si </a:t>
            </a:r>
            <a:r>
              <a:rPr lang="fr-FR" altLang="fr-FR" sz="2000" dirty="0"/>
              <a:t>l’élément est reconnu comme un autre élément FIGURANT </a:t>
            </a:r>
            <a:r>
              <a:rPr lang="fr-FR" altLang="fr-FR" sz="2000" dirty="0" smtClean="0"/>
              <a:t>dans le tableau </a:t>
            </a:r>
            <a:r>
              <a:rPr lang="fr-FR" altLang="fr-FR" sz="2000" dirty="0"/>
              <a:t>des difficultés du code et qu’il est à nouveau </a:t>
            </a:r>
            <a:r>
              <a:rPr lang="fr-FR" altLang="fr-FR" sz="2000" dirty="0" smtClean="0"/>
              <a:t>exécuté avec une technique </a:t>
            </a:r>
            <a:r>
              <a:rPr lang="fr-FR" altLang="fr-FR" sz="2000" dirty="0"/>
              <a:t>correcte, </a:t>
            </a:r>
            <a:r>
              <a:rPr lang="fr-FR" altLang="fr-FR" sz="2000" b="1" u="sng" dirty="0"/>
              <a:t>ils reçoivent TOUS LES 2 </a:t>
            </a:r>
            <a:r>
              <a:rPr lang="fr-FR" altLang="fr-FR" sz="2000" b="1" u="sng" dirty="0" smtClean="0"/>
              <a:t>leur VD</a:t>
            </a:r>
            <a:r>
              <a:rPr lang="fr-FR" altLang="fr-FR" sz="2000" b="1" u="sng" dirty="0"/>
              <a:t>.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fr-FR" altLang="fr-FR" sz="2000" dirty="0">
                <a:latin typeface="Arial" charset="0"/>
                <a:cs typeface="Arial" charset="0"/>
              </a:rPr>
              <a:t>►</a:t>
            </a:r>
            <a:r>
              <a:rPr lang="fr-FR" altLang="fr-FR" sz="2000" dirty="0"/>
              <a:t> </a:t>
            </a:r>
            <a:r>
              <a:rPr lang="fr-FR" altLang="fr-FR" sz="1800" dirty="0" smtClean="0"/>
              <a:t>Ex Poutre </a:t>
            </a:r>
            <a:r>
              <a:rPr lang="fr-FR" altLang="fr-FR" sz="1800" dirty="0"/>
              <a:t>: </a:t>
            </a:r>
            <a:r>
              <a:rPr lang="fr-FR" altLang="fr-FR" sz="1800" dirty="0" smtClean="0"/>
              <a:t>La pirouette </a:t>
            </a:r>
            <a:r>
              <a:rPr lang="fr-FR" altLang="fr-FR" sz="1800" dirty="0"/>
              <a:t>1 jambe à l’horizontale réalisée avec la jambe non maintenue pendant tout le tour devient une simple pirouette 1 </a:t>
            </a:r>
            <a:r>
              <a:rPr lang="fr-FR" altLang="fr-FR" sz="1800" dirty="0" smtClean="0"/>
              <a:t>tour </a:t>
            </a:r>
            <a:r>
              <a:rPr lang="fr-FR" altLang="fr-FR" sz="1800" b="1" u="sng" dirty="0" smtClean="0">
                <a:solidFill>
                  <a:srgbClr val="FF0000"/>
                </a:solidFill>
              </a:rPr>
              <a:t>A3,101</a:t>
            </a:r>
            <a:r>
              <a:rPr lang="fr-FR" altLang="fr-FR" sz="1800" dirty="0" smtClean="0"/>
              <a:t>. </a:t>
            </a:r>
            <a:r>
              <a:rPr lang="fr-FR" altLang="fr-FR" sz="1800" b="1" dirty="0"/>
              <a:t>Elle peut donc  refaire la pirouette 1 jambe à l’horizontale correctement et on comptera la </a:t>
            </a:r>
            <a:r>
              <a:rPr lang="fr-FR" altLang="fr-FR" sz="1800" b="1" dirty="0" smtClean="0"/>
              <a:t>VD </a:t>
            </a:r>
            <a:r>
              <a:rPr lang="fr-FR" altLang="fr-FR" sz="1800" b="1" u="sng" dirty="0" smtClean="0">
                <a:solidFill>
                  <a:srgbClr val="FF0000"/>
                </a:solidFill>
              </a:rPr>
              <a:t>C3,303</a:t>
            </a:r>
            <a:r>
              <a:rPr lang="fr-FR" altLang="fr-FR" sz="1800" dirty="0" smtClean="0"/>
              <a:t>.</a:t>
            </a:r>
            <a:endParaRPr lang="fr-FR" altLang="fr-FR" sz="1800" dirty="0"/>
          </a:p>
          <a:p>
            <a:pPr>
              <a:lnSpc>
                <a:spcPct val="80000"/>
              </a:lnSpc>
            </a:pPr>
            <a:endParaRPr lang="fr-FR" altLang="fr-FR" sz="2000" dirty="0"/>
          </a:p>
        </p:txBody>
      </p:sp>
      <p:sp>
        <p:nvSpPr>
          <p:cNvPr id="4" name="Rectangle 3"/>
          <p:cNvSpPr/>
          <p:nvPr/>
        </p:nvSpPr>
        <p:spPr>
          <a:xfrm>
            <a:off x="611560" y="404664"/>
            <a:ext cx="62690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altLang="fr-FR" sz="2800" b="1" dirty="0">
                <a:solidFill>
                  <a:schemeClr val="bg1"/>
                </a:solidFill>
              </a:rPr>
              <a:t>Valeur de Difficulté </a:t>
            </a:r>
            <a:r>
              <a:rPr lang="fr-FR" altLang="fr-FR" sz="2800" b="1" dirty="0" smtClean="0">
                <a:solidFill>
                  <a:schemeClr val="bg1"/>
                </a:solidFill>
              </a:rPr>
              <a:t>(</a:t>
            </a:r>
            <a:r>
              <a:rPr lang="fr-FR" altLang="fr-FR" sz="2000" b="1" dirty="0" smtClean="0">
                <a:solidFill>
                  <a:schemeClr val="bg1"/>
                </a:solidFill>
              </a:rPr>
              <a:t>reconnaissance </a:t>
            </a:r>
            <a:r>
              <a:rPr lang="fr-FR" altLang="fr-FR" sz="2800" b="1" dirty="0">
                <a:solidFill>
                  <a:schemeClr val="bg1"/>
                </a:solidFill>
              </a:rPr>
              <a:t>VD)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4608307"/>
            <a:ext cx="3562161" cy="1556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53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53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3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3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3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3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3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"/>
          <p:cNvSpPr>
            <a:spLocks noGrp="1" noChangeArrowheads="1"/>
          </p:cNvSpPr>
          <p:nvPr>
            <p:ph type="title"/>
          </p:nvPr>
        </p:nvSpPr>
        <p:spPr>
          <a:xfrm>
            <a:off x="587808" y="278260"/>
            <a:ext cx="8376680" cy="77447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fr-FR" altLang="fr-FR" sz="2800" dirty="0" smtClean="0">
                <a:solidFill>
                  <a:schemeClr val="bg1"/>
                </a:solidFill>
              </a:rPr>
              <a:t>Déductions pour l’Artistique</a:t>
            </a:r>
            <a:endParaRPr lang="fr-FR" altLang="fr-FR" sz="2800" b="1" dirty="0">
              <a:solidFill>
                <a:schemeClr val="bg1"/>
              </a:solidFill>
            </a:endParaRPr>
          </a:p>
        </p:txBody>
      </p:sp>
      <p:graphicFrame>
        <p:nvGraphicFramePr>
          <p:cNvPr id="6" name="Group 3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0059152"/>
              </p:ext>
            </p:extLst>
          </p:nvPr>
        </p:nvGraphicFramePr>
        <p:xfrm>
          <a:off x="307975" y="1506488"/>
          <a:ext cx="8528050" cy="3650704"/>
        </p:xfrm>
        <a:graphic>
          <a:graphicData uri="http://schemas.openxmlformats.org/drawingml/2006/table">
            <a:tbl>
              <a:tblPr/>
              <a:tblGrid>
                <a:gridCol w="6013871"/>
                <a:gridCol w="1080120"/>
                <a:gridCol w="713334"/>
                <a:gridCol w="720725"/>
              </a:tblGrid>
              <a:tr h="44798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44463" algn="l"/>
                          <a:tab pos="288925" algn="l"/>
                          <a:tab pos="431800" algn="l"/>
                          <a:tab pos="576263" algn="l"/>
                          <a:tab pos="863600" algn="l"/>
                          <a:tab pos="1008063" algn="l"/>
                          <a:tab pos="1152525" algn="l"/>
                          <a:tab pos="1295400" algn="l"/>
                          <a:tab pos="1584325" algn="l"/>
                          <a:tab pos="1727200" algn="l"/>
                          <a:tab pos="1871663" algn="l"/>
                          <a:tab pos="2016125" algn="l"/>
                          <a:tab pos="2303463" algn="l"/>
                          <a:tab pos="2447925" algn="l"/>
                          <a:tab pos="2592388" algn="l"/>
                          <a:tab pos="2736850" algn="l"/>
                          <a:tab pos="2879725" algn="l"/>
                          <a:tab pos="3024188" algn="l"/>
                          <a:tab pos="3168650" algn="l"/>
                          <a:tab pos="3311525" algn="l"/>
                          <a:tab pos="3455988" algn="l"/>
                          <a:tab pos="3600450" algn="l"/>
                          <a:tab pos="3743325" algn="l"/>
                          <a:tab pos="3887788" algn="l"/>
                          <a:tab pos="4032250" algn="l"/>
                          <a:tab pos="4175125" algn="l"/>
                          <a:tab pos="4319588" algn="l"/>
                          <a:tab pos="4464050" algn="l"/>
                          <a:tab pos="4608513" algn="l"/>
                          <a:tab pos="4751388" algn="l"/>
                          <a:tab pos="4895850" algn="l"/>
                          <a:tab pos="5040313" algn="l"/>
                        </a:tabLst>
                      </a:pPr>
                      <a:r>
                        <a:rPr kumimoji="0" lang="fr-F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Fautes</a:t>
                      </a:r>
                      <a:endParaRPr kumimoji="0" lang="fr-F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44463" algn="l"/>
                          <a:tab pos="288925" algn="l"/>
                          <a:tab pos="431800" algn="l"/>
                          <a:tab pos="576263" algn="l"/>
                          <a:tab pos="863600" algn="l"/>
                          <a:tab pos="1008063" algn="l"/>
                          <a:tab pos="1152525" algn="l"/>
                          <a:tab pos="1295400" algn="l"/>
                          <a:tab pos="1584325" algn="l"/>
                          <a:tab pos="1727200" algn="l"/>
                          <a:tab pos="1871663" algn="l"/>
                          <a:tab pos="2016125" algn="l"/>
                          <a:tab pos="2303463" algn="l"/>
                          <a:tab pos="2447925" algn="l"/>
                          <a:tab pos="2592388" algn="l"/>
                          <a:tab pos="2736850" algn="l"/>
                          <a:tab pos="2879725" algn="l"/>
                          <a:tab pos="3024188" algn="l"/>
                          <a:tab pos="3168650" algn="l"/>
                          <a:tab pos="3311525" algn="l"/>
                          <a:tab pos="3455988" algn="l"/>
                          <a:tab pos="3600450" algn="l"/>
                          <a:tab pos="3743325" algn="l"/>
                          <a:tab pos="3887788" algn="l"/>
                          <a:tab pos="4032250" algn="l"/>
                          <a:tab pos="4175125" algn="l"/>
                          <a:tab pos="4319588" algn="l"/>
                          <a:tab pos="4464050" algn="l"/>
                          <a:tab pos="4608513" algn="l"/>
                          <a:tab pos="4751388" algn="l"/>
                          <a:tab pos="4895850" algn="l"/>
                          <a:tab pos="5040313" algn="l"/>
                        </a:tabLst>
                      </a:pPr>
                      <a:r>
                        <a:rPr kumimoji="0" lang="fr-F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0.10</a:t>
                      </a:r>
                      <a:endParaRPr kumimoji="0" lang="fr-F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44463" algn="l"/>
                          <a:tab pos="288925" algn="l"/>
                          <a:tab pos="431800" algn="l"/>
                          <a:tab pos="576263" algn="l"/>
                          <a:tab pos="863600" algn="l"/>
                          <a:tab pos="1008063" algn="l"/>
                          <a:tab pos="1152525" algn="l"/>
                          <a:tab pos="1295400" algn="l"/>
                          <a:tab pos="1584325" algn="l"/>
                          <a:tab pos="1727200" algn="l"/>
                          <a:tab pos="1871663" algn="l"/>
                          <a:tab pos="2016125" algn="l"/>
                          <a:tab pos="2303463" algn="l"/>
                          <a:tab pos="2447925" algn="l"/>
                          <a:tab pos="2592388" algn="l"/>
                          <a:tab pos="2736850" algn="l"/>
                          <a:tab pos="2879725" algn="l"/>
                          <a:tab pos="3024188" algn="l"/>
                          <a:tab pos="3168650" algn="l"/>
                          <a:tab pos="3311525" algn="l"/>
                          <a:tab pos="3455988" algn="l"/>
                          <a:tab pos="3600450" algn="l"/>
                          <a:tab pos="3743325" algn="l"/>
                          <a:tab pos="3887788" algn="l"/>
                          <a:tab pos="4032250" algn="l"/>
                          <a:tab pos="4175125" algn="l"/>
                          <a:tab pos="4319588" algn="l"/>
                          <a:tab pos="4464050" algn="l"/>
                          <a:tab pos="4608513" algn="l"/>
                          <a:tab pos="4751388" algn="l"/>
                          <a:tab pos="4895850" algn="l"/>
                          <a:tab pos="5040313" algn="l"/>
                        </a:tabLst>
                      </a:pPr>
                      <a:r>
                        <a:rPr kumimoji="0" lang="fr-F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0.30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44463" algn="l"/>
                          <a:tab pos="288925" algn="l"/>
                          <a:tab pos="431800" algn="l"/>
                          <a:tab pos="576263" algn="l"/>
                          <a:tab pos="863600" algn="l"/>
                          <a:tab pos="1008063" algn="l"/>
                          <a:tab pos="1152525" algn="l"/>
                          <a:tab pos="1295400" algn="l"/>
                          <a:tab pos="1584325" algn="l"/>
                          <a:tab pos="1727200" algn="l"/>
                          <a:tab pos="1871663" algn="l"/>
                          <a:tab pos="2016125" algn="l"/>
                          <a:tab pos="2303463" algn="l"/>
                          <a:tab pos="2447925" algn="l"/>
                          <a:tab pos="2592388" algn="l"/>
                          <a:tab pos="2736850" algn="l"/>
                          <a:tab pos="2879725" algn="l"/>
                          <a:tab pos="3024188" algn="l"/>
                          <a:tab pos="3168650" algn="l"/>
                          <a:tab pos="3311525" algn="l"/>
                          <a:tab pos="3455988" algn="l"/>
                          <a:tab pos="3600450" algn="l"/>
                          <a:tab pos="3743325" algn="l"/>
                          <a:tab pos="3887788" algn="l"/>
                          <a:tab pos="4032250" algn="l"/>
                          <a:tab pos="4175125" algn="l"/>
                          <a:tab pos="4319588" algn="l"/>
                          <a:tab pos="4464050" algn="l"/>
                          <a:tab pos="4608513" algn="l"/>
                          <a:tab pos="4751388" algn="l"/>
                          <a:tab pos="4895850" algn="l"/>
                          <a:tab pos="5040313" algn="l"/>
                        </a:tabLst>
                      </a:pPr>
                      <a:r>
                        <a:rPr kumimoji="0" lang="fr-F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0.50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76156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Distribution des éléments</a:t>
                      </a:r>
                      <a:endParaRPr kumimoji="0" 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  <a:p>
                      <a:pPr marL="444500" marR="0" lvl="0" indent="-261938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</a:pPr>
                      <a:r>
                        <a:rPr kumimoji="0" lang="fr-F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L’exercice commence immédiatement avec une ligne </a:t>
                      </a:r>
                      <a:r>
                        <a:rPr kumimoji="0" lang="fr-F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Acro</a:t>
                      </a:r>
                      <a:endParaRPr kumimoji="0" 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X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36104">
                <a:tc>
                  <a:txBody>
                    <a:bodyPr/>
                    <a:lstStyle/>
                    <a:p>
                      <a:pPr marL="444500" marR="0" lvl="0" indent="-2619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kumimoji="0" lang="fr-F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Ligne </a:t>
                      </a:r>
                      <a:r>
                        <a:rPr kumimoji="0" lang="fr-F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acro</a:t>
                      </a:r>
                      <a:r>
                        <a:rPr kumimoji="0" lang="fr-F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 exécutée à la suite l’une de l’autre dans la même diagonale sans chorégraphie entre (longue ligne </a:t>
                      </a:r>
                      <a:r>
                        <a:rPr kumimoji="0" lang="fr-F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acro</a:t>
                      </a:r>
                      <a:r>
                        <a:rPr kumimoji="0" lang="fr-F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 autorisée)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X </a:t>
                      </a:r>
                      <a:r>
                        <a:rPr kumimoji="0" lang="fr-F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Ch.f</a:t>
                      </a:r>
                      <a:endParaRPr kumimoji="0" 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7288">
                <a:tc>
                  <a:txBody>
                    <a:bodyPr/>
                    <a:lstStyle/>
                    <a:p>
                      <a:pPr marL="444500" marR="0" lvl="0" indent="-2619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</a:pPr>
                      <a:r>
                        <a:rPr kumimoji="0" lang="fr-F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Plus d’une ligne </a:t>
                      </a:r>
                      <a:r>
                        <a:rPr kumimoji="0" lang="fr-F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acro</a:t>
                      </a:r>
                      <a:r>
                        <a:rPr kumimoji="0" lang="fr-F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 en suivant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X </a:t>
                      </a:r>
                      <a:r>
                        <a:rPr kumimoji="0" lang="fr-F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Ch.f</a:t>
                      </a:r>
                      <a:endParaRPr kumimoji="0" 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92088">
                <a:tc>
                  <a:txBody>
                    <a:bodyPr/>
                    <a:lstStyle/>
                    <a:p>
                      <a:pPr marL="444500" marR="0" lvl="0" indent="-2619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kumimoji="0" lang="fr-F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L’exercice se termine avec un élément </a:t>
                      </a:r>
                      <a:r>
                        <a:rPr kumimoji="0" lang="fr-F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acro</a:t>
                      </a:r>
                      <a:r>
                        <a:rPr kumimoji="0" lang="fr-F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 (pas de chorégraphie après la dernière </a:t>
                      </a:r>
                      <a:r>
                        <a:rPr kumimoji="0" lang="fr-F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acro</a:t>
                      </a:r>
                      <a:r>
                        <a:rPr kumimoji="0" lang="fr-F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)</a:t>
                      </a:r>
                    </a:p>
                    <a:p>
                      <a:pPr marL="182562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332656"/>
            <a:ext cx="1296144" cy="754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101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22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2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2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5" grpId="0"/>
    </p:bld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"/>
          <p:cNvSpPr>
            <a:spLocks noGrp="1" noChangeArrowheads="1"/>
          </p:cNvSpPr>
          <p:nvPr>
            <p:ph type="title"/>
          </p:nvPr>
        </p:nvSpPr>
        <p:spPr>
          <a:xfrm>
            <a:off x="587808" y="278260"/>
            <a:ext cx="5352344" cy="77447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fr-FR" altLang="fr-FR" sz="2800" dirty="0" smtClean="0">
                <a:solidFill>
                  <a:schemeClr val="bg1"/>
                </a:solidFill>
              </a:rPr>
              <a:t>Généralités     </a:t>
            </a:r>
            <a:endParaRPr lang="fr-FR" altLang="fr-FR" sz="2800" b="1" dirty="0">
              <a:solidFill>
                <a:schemeClr val="bg1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179512" y="1268759"/>
            <a:ext cx="8589838" cy="4824065"/>
          </a:xfrm>
          <a:prstGeom prst="rect">
            <a:avLst/>
          </a:prstGeom>
        </p:spPr>
        <p:txBody>
          <a:bodyPr/>
          <a:lstStyle/>
          <a:p>
            <a:pPr marL="92075" indent="-92075" eaLnBrk="1" hangingPunct="1">
              <a:buFontTx/>
              <a:buNone/>
            </a:pPr>
            <a:r>
              <a:rPr lang="fr-FR" sz="2800" dirty="0" smtClean="0">
                <a:solidFill>
                  <a:schemeClr val="hlink"/>
                </a:solidFill>
              </a:rPr>
              <a:t>•</a:t>
            </a:r>
            <a:r>
              <a:rPr lang="fr-FR" sz="2400" dirty="0" smtClean="0"/>
              <a:t> Le dépassement de la surface réglementaire du praticable (12X12m) est pénalisé si une partie quelconque du corps touche le sol en dehors des lignes. </a:t>
            </a:r>
          </a:p>
          <a:p>
            <a:pPr marL="92075" indent="-92075" eaLnBrk="1" hangingPunct="1">
              <a:buFontTx/>
              <a:buNone/>
            </a:pPr>
            <a:endParaRPr lang="fr-FR" sz="2400" dirty="0"/>
          </a:p>
          <a:p>
            <a:pPr marL="92075" indent="-92075" eaLnBrk="1" hangingPunct="1">
              <a:buFontTx/>
              <a:buNone/>
            </a:pPr>
            <a:endParaRPr lang="fr-FR" sz="2400" dirty="0" smtClean="0"/>
          </a:p>
          <a:p>
            <a:pPr marL="92075" indent="-92075" eaLnBrk="1" hangingPunct="1">
              <a:buFontTx/>
              <a:buNone/>
            </a:pPr>
            <a:endParaRPr lang="fr-FR" sz="2400" dirty="0"/>
          </a:p>
          <a:p>
            <a:pPr marL="92075" indent="-92075" eaLnBrk="1" hangingPunct="1">
              <a:buFontTx/>
              <a:buNone/>
            </a:pPr>
            <a:endParaRPr lang="fr-FR" sz="2400" dirty="0" smtClean="0"/>
          </a:p>
          <a:p>
            <a:pPr marL="92075" indent="-92075" eaLnBrk="1" hangingPunct="1">
              <a:buFontTx/>
              <a:buNone/>
            </a:pPr>
            <a:endParaRPr lang="fr-FR" sz="2400" dirty="0"/>
          </a:p>
          <a:p>
            <a:pPr marL="92075" indent="-92075" eaLnBrk="1" hangingPunct="1">
              <a:buFontTx/>
              <a:buNone/>
            </a:pPr>
            <a:endParaRPr lang="fr-FR" sz="2400" dirty="0" smtClean="0"/>
          </a:p>
          <a:p>
            <a:pPr marL="92075" indent="-92075" eaLnBrk="1" hangingPunct="1">
              <a:buFontTx/>
              <a:buNone/>
            </a:pPr>
            <a:r>
              <a:rPr lang="fr-FR" sz="2800" dirty="0" smtClean="0">
                <a:solidFill>
                  <a:schemeClr val="hlink"/>
                </a:solidFill>
              </a:rPr>
              <a:t>•</a:t>
            </a:r>
            <a:r>
              <a:rPr lang="fr-FR" sz="2400" dirty="0" smtClean="0"/>
              <a:t> C’est le Jury D qui applique la pénalité sur la Note Finale.</a:t>
            </a:r>
          </a:p>
          <a:p>
            <a:pPr eaLnBrk="1" hangingPunct="1">
              <a:buFontTx/>
              <a:buNone/>
            </a:pPr>
            <a:r>
              <a:rPr lang="fr-FR" sz="2800" dirty="0" smtClean="0"/>
              <a:t>	</a:t>
            </a:r>
          </a:p>
        </p:txBody>
      </p:sp>
      <p:graphicFrame>
        <p:nvGraphicFramePr>
          <p:cNvPr id="8" name="Group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2486461"/>
              </p:ext>
            </p:extLst>
          </p:nvPr>
        </p:nvGraphicFramePr>
        <p:xfrm>
          <a:off x="251520" y="2708920"/>
          <a:ext cx="8281293" cy="2083688"/>
        </p:xfrm>
        <a:graphic>
          <a:graphicData uri="http://schemas.openxmlformats.org/drawingml/2006/table">
            <a:tbl>
              <a:tblPr/>
              <a:tblGrid>
                <a:gridCol w="7283954"/>
                <a:gridCol w="997339"/>
              </a:tblGrid>
              <a:tr h="85241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F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Un pas ou réception en dehors des lignes avec 1 pied ou une main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F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0.10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3127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F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Pas en dehors des lignes avec les 2 pieds, les 2 mains ou une partie  du corps ou réception avec les 2 pieds  dehors de la ligne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F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0.30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0" name="Imag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332656"/>
            <a:ext cx="1296144" cy="754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460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22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2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2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5" grpId="0"/>
    </p:bld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"/>
          <p:cNvSpPr>
            <a:spLocks noGrp="1" noChangeArrowheads="1"/>
          </p:cNvSpPr>
          <p:nvPr>
            <p:ph type="title"/>
          </p:nvPr>
        </p:nvSpPr>
        <p:spPr>
          <a:xfrm>
            <a:off x="587808" y="278260"/>
            <a:ext cx="6662637" cy="77447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fr-FR" altLang="fr-FR" sz="2800" dirty="0" smtClean="0">
                <a:solidFill>
                  <a:schemeClr val="bg1"/>
                </a:solidFill>
              </a:rPr>
              <a:t>LIGNES ACROBATIQUES</a:t>
            </a:r>
            <a:endParaRPr lang="fr-FR" altLang="fr-FR" sz="2800" b="1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9511" y="1340768"/>
            <a:ext cx="8542213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600"/>
              </a:spcBef>
              <a:spcAft>
                <a:spcPts val="600"/>
              </a:spcAft>
              <a:buFontTx/>
              <a:buNone/>
              <a:defRPr/>
            </a:pPr>
            <a:r>
              <a:rPr lang="fr-FR" sz="2000" b="1" dirty="0" smtClean="0">
                <a:solidFill>
                  <a:srgbClr val="FF0000"/>
                </a:solidFill>
              </a:rPr>
              <a:t>Une ligne acrobatique consiste en un minimum de 2 éléments avec envol , dont un salto, liés directement</a:t>
            </a:r>
          </a:p>
          <a:p>
            <a:pPr eaLnBrk="1" fontAlgn="auto" hangingPunct="1">
              <a:spcBef>
                <a:spcPts val="600"/>
              </a:spcBef>
              <a:spcAft>
                <a:spcPts val="600"/>
              </a:spcAft>
              <a:buFontTx/>
              <a:buNone/>
              <a:defRPr/>
            </a:pPr>
            <a:endParaRPr lang="fr-FR" sz="2000" b="1" dirty="0" smtClean="0"/>
          </a:p>
          <a:p>
            <a:pPr eaLnBrk="1" fontAlgn="auto" hangingPunct="1">
              <a:spcBef>
                <a:spcPts val="600"/>
              </a:spcBef>
              <a:spcAft>
                <a:spcPts val="600"/>
              </a:spcAft>
              <a:buFontTx/>
              <a:buNone/>
              <a:defRPr/>
            </a:pPr>
            <a:r>
              <a:rPr lang="fr-FR" sz="2000" b="1" dirty="0" smtClean="0"/>
              <a:t>Constituent </a:t>
            </a:r>
            <a:r>
              <a:rPr lang="fr-FR" sz="2000" b="1" dirty="0"/>
              <a:t>une ligne acrobatique </a:t>
            </a:r>
            <a:r>
              <a:rPr lang="fr-FR" sz="2000" b="1" dirty="0" smtClean="0"/>
              <a:t>:</a:t>
            </a:r>
          </a:p>
          <a:p>
            <a:pPr marL="534988" indent="-260350" eaLnBrk="1" fontAlgn="auto" hangingPunct="1">
              <a:spcBef>
                <a:spcPts val="600"/>
              </a:spcBef>
              <a:spcAft>
                <a:spcPts val="600"/>
              </a:spcAft>
              <a:buFontTx/>
              <a:buNone/>
              <a:defRPr/>
            </a:pPr>
            <a:r>
              <a:rPr lang="fr-FR" sz="2000" dirty="0" smtClean="0"/>
              <a:t>																						ou			ou   </a:t>
            </a:r>
          </a:p>
          <a:p>
            <a:pPr marL="534988" indent="-260350" eaLnBrk="1" fontAlgn="auto" hangingPunct="1">
              <a:spcBef>
                <a:spcPts val="600"/>
              </a:spcBef>
              <a:spcAft>
                <a:spcPts val="600"/>
              </a:spcAft>
              <a:buFontTx/>
              <a:buNone/>
              <a:defRPr/>
            </a:pPr>
            <a:endParaRPr lang="fr-FR" sz="2000" dirty="0" smtClean="0"/>
          </a:p>
          <a:p>
            <a:pPr eaLnBrk="1" fontAlgn="auto" hangingPunct="1">
              <a:spcBef>
                <a:spcPts val="600"/>
              </a:spcBef>
              <a:spcAft>
                <a:spcPts val="600"/>
              </a:spcAft>
              <a:buFontTx/>
              <a:buNone/>
              <a:defRPr/>
            </a:pPr>
            <a:endParaRPr lang="fr-FR" sz="2000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976" y="3564796"/>
            <a:ext cx="911721" cy="59541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700" y="3505462"/>
            <a:ext cx="718744" cy="561519"/>
          </a:xfrm>
          <a:prstGeom prst="rect">
            <a:avLst/>
          </a:prstGeom>
        </p:spPr>
      </p:pic>
      <p:sp>
        <p:nvSpPr>
          <p:cNvPr id="13" name="Triangle isocèle 12"/>
          <p:cNvSpPr/>
          <p:nvPr/>
        </p:nvSpPr>
        <p:spPr>
          <a:xfrm>
            <a:off x="6084168" y="400050"/>
            <a:ext cx="648072" cy="649288"/>
          </a:xfrm>
          <a:prstGeom prst="triangl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600" dirty="0">
                <a:solidFill>
                  <a:schemeClr val="tx1"/>
                </a:solidFill>
              </a:rPr>
              <a:t>!</a:t>
            </a:r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8033" y="3564796"/>
            <a:ext cx="848414" cy="578464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3437862"/>
            <a:ext cx="1039470" cy="722344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9238" y="3475672"/>
            <a:ext cx="1036798" cy="852850"/>
          </a:xfrm>
          <a:prstGeom prst="rect">
            <a:avLst/>
          </a:prstGeom>
        </p:spPr>
      </p:pic>
      <p:pic>
        <p:nvPicPr>
          <p:cNvPr id="21" name="Image 2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561265"/>
            <a:ext cx="878590" cy="681664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332656"/>
            <a:ext cx="1296144" cy="754472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067945" y="4166190"/>
            <a:ext cx="1036410" cy="342930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6732241" y="4149080"/>
            <a:ext cx="1036410" cy="342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655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22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2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2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5" grpId="0"/>
      <p:bldP spid="13" grpId="0" animBg="1"/>
    </p:bldLst>
  </p:timing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"/>
          <p:cNvSpPr>
            <a:spLocks noGrp="1" noChangeArrowheads="1"/>
          </p:cNvSpPr>
          <p:nvPr>
            <p:ph type="title"/>
          </p:nvPr>
        </p:nvSpPr>
        <p:spPr>
          <a:xfrm>
            <a:off x="587808" y="278260"/>
            <a:ext cx="8376680" cy="77447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fr-FR" altLang="fr-FR" sz="2800" dirty="0" smtClean="0">
                <a:solidFill>
                  <a:schemeClr val="bg1"/>
                </a:solidFill>
              </a:rPr>
              <a:t>LIGNES ACROBATIQUES &amp; Sortie</a:t>
            </a:r>
            <a:endParaRPr lang="fr-FR" altLang="fr-FR" sz="2800" b="1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23528" y="1268760"/>
            <a:ext cx="8496944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fr-FR" sz="2200" b="1" dirty="0">
                <a:solidFill>
                  <a:srgbClr val="FF0000"/>
                </a:solidFill>
              </a:rPr>
              <a:t>Exemple 1</a:t>
            </a:r>
            <a:r>
              <a:rPr lang="fr-FR" sz="2200" dirty="0"/>
              <a:t> : </a:t>
            </a:r>
            <a:r>
              <a:rPr lang="fr-FR" sz="2200" b="1" dirty="0"/>
              <a:t>seulement 1 ligne acrobatique</a:t>
            </a:r>
          </a:p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endParaRPr lang="fr-FR" sz="2200" b="1" dirty="0"/>
          </a:p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fr-FR" sz="2200" dirty="0"/>
              <a:t>- Une gym n’exécute que :</a:t>
            </a:r>
          </a:p>
          <a:p>
            <a:pPr lvl="3"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fr-FR" sz="2200" b="1" dirty="0"/>
              <a:t>OU</a:t>
            </a:r>
          </a:p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fr-FR" sz="2200" dirty="0"/>
              <a:t>- Une gym n’exécute que :</a:t>
            </a:r>
          </a:p>
          <a:p>
            <a:pPr eaLnBrk="1" fontAlgn="auto" hangingPunct="1">
              <a:spcAft>
                <a:spcPts val="0"/>
              </a:spcAft>
              <a:buFontTx/>
              <a:buBlip>
                <a:blip r:embed="rId3"/>
              </a:buBlip>
              <a:defRPr/>
            </a:pPr>
            <a:endParaRPr lang="fr-FR" sz="2200" dirty="0"/>
          </a:p>
          <a:p>
            <a:pPr eaLnBrk="1" fontAlgn="auto" hangingPunct="1">
              <a:spcAft>
                <a:spcPts val="0"/>
              </a:spcAft>
              <a:buFontTx/>
              <a:buBlip>
                <a:blip r:embed="rId3"/>
              </a:buBlip>
              <a:defRPr/>
            </a:pPr>
            <a:endParaRPr lang="fr-FR" sz="2200" dirty="0"/>
          </a:p>
          <a:p>
            <a:pPr eaLnBrk="1" fontAlgn="auto" hangingPunct="1">
              <a:spcAft>
                <a:spcPts val="0"/>
              </a:spcAft>
              <a:buFontTx/>
              <a:buBlip>
                <a:blip r:embed="rId3"/>
              </a:buBlip>
              <a:defRPr/>
            </a:pPr>
            <a:endParaRPr lang="fr-FR" sz="2200" dirty="0"/>
          </a:p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fr-FR" sz="2200" b="1" dirty="0"/>
              <a:t>Jugement :</a:t>
            </a:r>
            <a:r>
              <a:rPr lang="fr-FR" sz="2200" dirty="0"/>
              <a:t> </a:t>
            </a:r>
          </a:p>
          <a:p>
            <a:pPr marL="266700" lvl="1" indent="-266700"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fr-FR" sz="2200" dirty="0" smtClean="0"/>
              <a:t> </a:t>
            </a:r>
            <a:r>
              <a:rPr lang="fr-FR" sz="2400" dirty="0" smtClean="0"/>
              <a:t>pas </a:t>
            </a:r>
            <a:r>
              <a:rPr lang="fr-FR" sz="2400" dirty="0"/>
              <a:t>de VD - 7 éléments maximum comptés (jury D)</a:t>
            </a:r>
          </a:p>
          <a:p>
            <a:pPr marL="266700" lvl="1" indent="-266700" eaLnBrk="1" fontAlgn="auto" hangingPunct="1">
              <a:spcAft>
                <a:spcPts val="0"/>
              </a:spcAft>
              <a:buSzPct val="80000"/>
              <a:buFont typeface="Wingdings" panose="05000000000000000000" pitchFamily="2" charset="2"/>
              <a:buChar char="Ø"/>
              <a:defRPr/>
            </a:pPr>
            <a:r>
              <a:rPr lang="fr-FR" sz="2400" dirty="0" smtClean="0"/>
              <a:t> - </a:t>
            </a:r>
            <a:r>
              <a:rPr lang="fr-FR" sz="2400" dirty="0"/>
              <a:t>0.50 pas </a:t>
            </a:r>
            <a:r>
              <a:rPr lang="fr-FR" sz="2400" dirty="0" smtClean="0"/>
              <a:t>de </a:t>
            </a:r>
            <a:r>
              <a:rPr lang="fr-FR" sz="2400" dirty="0"/>
              <a:t>sortie (Jury E)</a:t>
            </a:r>
          </a:p>
          <a:p>
            <a:pPr marL="266700" lvl="1" indent="-266700" fontAlgn="auto">
              <a:spcAft>
                <a:spcPts val="0"/>
              </a:spcAft>
              <a:buSzPct val="90000"/>
              <a:buFont typeface="Wingdings" panose="05000000000000000000" pitchFamily="2" charset="2"/>
              <a:buChar char="Ø"/>
              <a:defRPr/>
            </a:pPr>
            <a:r>
              <a:rPr lang="fr-FR" sz="2400" dirty="0"/>
              <a:t>déductions pour fautes de réception (jury E) </a:t>
            </a:r>
          </a:p>
          <a:p>
            <a:pPr marL="719138" lvl="1" eaLnBrk="1" fontAlgn="auto" hangingPunct="1">
              <a:spcAft>
                <a:spcPts val="0"/>
              </a:spcAft>
              <a:buClr>
                <a:srgbClr val="CC9900"/>
              </a:buClr>
              <a:buSzPct val="90000"/>
              <a:defRPr/>
            </a:pPr>
            <a:endParaRPr lang="fr-FR" sz="2200" dirty="0"/>
          </a:p>
        </p:txBody>
      </p:sp>
      <p:grpSp>
        <p:nvGrpSpPr>
          <p:cNvPr id="15" name="Groupe 3"/>
          <p:cNvGrpSpPr>
            <a:grpSpLocks/>
          </p:cNvGrpSpPr>
          <p:nvPr/>
        </p:nvGrpSpPr>
        <p:grpSpPr bwMode="auto">
          <a:xfrm>
            <a:off x="4026396" y="1844824"/>
            <a:ext cx="1409700" cy="500062"/>
            <a:chOff x="900113" y="3068638"/>
            <a:chExt cx="1368425" cy="431800"/>
          </a:xfrm>
        </p:grpSpPr>
        <p:pic>
          <p:nvPicPr>
            <p:cNvPr id="18" name="Picture 4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971550" y="3068638"/>
              <a:ext cx="184150" cy="330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" name="Picture 5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331913" y="3068638"/>
              <a:ext cx="334962" cy="3254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" name="Picture 7" descr="6D80 à 6D93"/>
            <p:cNvPicPr>
              <a:picLocks noChangeAspect="1" noChangeArrowheads="1"/>
            </p:cNvPicPr>
            <p:nvPr/>
          </p:nvPicPr>
          <p:blipFill>
            <a:blip r:embed="rId6"/>
            <a:srcRect l="48586" t="72923" r="46973" b="21306"/>
            <a:stretch>
              <a:fillRect/>
            </a:stretch>
          </p:blipFill>
          <p:spPr bwMode="auto">
            <a:xfrm>
              <a:off x="1763713" y="3068638"/>
              <a:ext cx="434975" cy="3444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" name="Line 8"/>
            <p:cNvSpPr>
              <a:spLocks noChangeShapeType="1"/>
            </p:cNvSpPr>
            <p:nvPr/>
          </p:nvSpPr>
          <p:spPr bwMode="auto">
            <a:xfrm>
              <a:off x="900113" y="3500438"/>
              <a:ext cx="13684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25" name="Groupe 8"/>
          <p:cNvGrpSpPr>
            <a:grpSpLocks/>
          </p:cNvGrpSpPr>
          <p:nvPr/>
        </p:nvGrpSpPr>
        <p:grpSpPr bwMode="auto">
          <a:xfrm>
            <a:off x="3931245" y="2492896"/>
            <a:ext cx="3521075" cy="573088"/>
            <a:chOff x="4572000" y="3141663"/>
            <a:chExt cx="2592388" cy="358775"/>
          </a:xfrm>
        </p:grpSpPr>
        <p:pic>
          <p:nvPicPr>
            <p:cNvPr id="26" name="Picture 9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572000" y="3141663"/>
              <a:ext cx="184150" cy="330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" name="Picture 10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859338" y="3141663"/>
              <a:ext cx="334962" cy="3254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" name="Picture 11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5724525" y="3141663"/>
              <a:ext cx="255588" cy="303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" name="Picture 12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011863" y="3141663"/>
              <a:ext cx="184150" cy="330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" name="Picture 13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6300788" y="3141663"/>
              <a:ext cx="334962" cy="3254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" name="Picture 14" descr="6D80 à 6D93"/>
            <p:cNvPicPr>
              <a:picLocks noChangeAspect="1" noChangeArrowheads="1"/>
            </p:cNvPicPr>
            <p:nvPr/>
          </p:nvPicPr>
          <p:blipFill>
            <a:blip r:embed="rId6"/>
            <a:srcRect l="48586" t="72923" r="46973" b="21306"/>
            <a:stretch>
              <a:fillRect/>
            </a:stretch>
          </p:blipFill>
          <p:spPr bwMode="auto">
            <a:xfrm>
              <a:off x="6659563" y="3141663"/>
              <a:ext cx="434975" cy="3444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2" name="Line 15"/>
            <p:cNvSpPr>
              <a:spLocks noChangeShapeType="1"/>
            </p:cNvSpPr>
            <p:nvPr/>
          </p:nvSpPr>
          <p:spPr bwMode="auto">
            <a:xfrm>
              <a:off x="4572000" y="3500438"/>
              <a:ext cx="25923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pic>
          <p:nvPicPr>
            <p:cNvPr id="33" name="Picture 22" descr="symbol"/>
            <p:cNvPicPr>
              <a:picLocks noChangeAspect="1" noChangeArrowheads="1"/>
            </p:cNvPicPr>
            <p:nvPr/>
          </p:nvPicPr>
          <p:blipFill>
            <a:blip r:embed="rId8"/>
            <a:srcRect l="21289" t="19568" r="64484" b="72711"/>
            <a:stretch>
              <a:fillRect/>
            </a:stretch>
          </p:blipFill>
          <p:spPr bwMode="auto">
            <a:xfrm>
              <a:off x="5219700" y="3141663"/>
              <a:ext cx="434975" cy="3508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4" name="Flèche droite 18"/>
          <p:cNvSpPr>
            <a:spLocks noChangeArrowheads="1"/>
          </p:cNvSpPr>
          <p:nvPr/>
        </p:nvSpPr>
        <p:spPr bwMode="auto">
          <a:xfrm>
            <a:off x="2699792" y="3140968"/>
            <a:ext cx="785813" cy="357187"/>
          </a:xfrm>
          <a:prstGeom prst="rightArrow">
            <a:avLst>
              <a:gd name="adj1" fmla="val 50000"/>
              <a:gd name="adj2" fmla="val 49999"/>
            </a:avLst>
          </a:prstGeom>
          <a:solidFill>
            <a:srgbClr val="0099FF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fr-FR" b="1">
              <a:latin typeface="Calibri" pitchFamily="34" charset="0"/>
            </a:endParaRPr>
          </a:p>
        </p:txBody>
      </p:sp>
      <p:sp>
        <p:nvSpPr>
          <p:cNvPr id="35" name="Text Box 18"/>
          <p:cNvSpPr txBox="1">
            <a:spLocks noChangeArrowheads="1"/>
          </p:cNvSpPr>
          <p:nvPr/>
        </p:nvSpPr>
        <p:spPr bwMode="auto">
          <a:xfrm>
            <a:off x="3851920" y="3132708"/>
            <a:ext cx="362426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b="1" dirty="0">
                <a:solidFill>
                  <a:srgbClr val="FF3300"/>
                </a:solidFill>
                <a:latin typeface="Calibri" pitchFamily="34" charset="0"/>
              </a:rPr>
              <a:t>1 ligne </a:t>
            </a:r>
            <a:r>
              <a:rPr lang="fr-FR" b="1" dirty="0" err="1">
                <a:solidFill>
                  <a:srgbClr val="FF3300"/>
                </a:solidFill>
                <a:latin typeface="Calibri" pitchFamily="34" charset="0"/>
              </a:rPr>
              <a:t>acro</a:t>
            </a:r>
            <a:r>
              <a:rPr lang="fr-FR" b="1" dirty="0">
                <a:solidFill>
                  <a:srgbClr val="FF3300"/>
                </a:solidFill>
                <a:latin typeface="Calibri" pitchFamily="34" charset="0"/>
              </a:rPr>
              <a:t> même si 2 diagonales</a:t>
            </a:r>
          </a:p>
        </p:txBody>
      </p:sp>
      <p:pic>
        <p:nvPicPr>
          <p:cNvPr id="21" name="Image 2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332656"/>
            <a:ext cx="1296144" cy="754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31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22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2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2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5" grpId="0"/>
      <p:bldP spid="34" grpId="0" animBg="1"/>
      <p:bldP spid="35" grpId="0"/>
    </p:bldLst>
  </p:timing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"/>
          <p:cNvSpPr>
            <a:spLocks noGrp="1" noChangeArrowheads="1"/>
          </p:cNvSpPr>
          <p:nvPr>
            <p:ph type="title"/>
          </p:nvPr>
        </p:nvSpPr>
        <p:spPr>
          <a:xfrm>
            <a:off x="587808" y="278260"/>
            <a:ext cx="8376680" cy="77447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fr-FR" altLang="fr-FR" sz="2800" dirty="0" smtClean="0">
                <a:solidFill>
                  <a:schemeClr val="bg1"/>
                </a:solidFill>
              </a:rPr>
              <a:t>LIGNES ACROBATIQUES &amp; Sortie</a:t>
            </a:r>
            <a:endParaRPr lang="fr-FR" altLang="fr-FR" sz="2800" b="1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1520" y="1268759"/>
            <a:ext cx="8568952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fr-FR" sz="2200" b="1" dirty="0">
                <a:solidFill>
                  <a:srgbClr val="FF0000"/>
                </a:solidFill>
              </a:rPr>
              <a:t>Exemple n°2 </a:t>
            </a:r>
            <a:r>
              <a:rPr lang="fr-FR" sz="2200" dirty="0"/>
              <a:t>: </a:t>
            </a:r>
            <a:r>
              <a:rPr lang="fr-FR" sz="2200" b="1" dirty="0"/>
              <a:t>une ligne acrobatique seulement</a:t>
            </a:r>
          </a:p>
          <a:p>
            <a:pPr marL="0" indent="0" eaLnBrk="1" fontAlgn="auto" hangingPunct="1">
              <a:spcAft>
                <a:spcPts val="0"/>
              </a:spcAft>
              <a:buFontTx/>
              <a:buNone/>
              <a:defRPr/>
            </a:pPr>
            <a:endParaRPr lang="fr-FR" sz="2200" dirty="0"/>
          </a:p>
          <a:p>
            <a:pPr eaLnBrk="1" fontAlgn="auto" hangingPunct="1">
              <a:spcAft>
                <a:spcPts val="0"/>
              </a:spcAft>
              <a:buFontTx/>
              <a:buBlip>
                <a:blip r:embed="rId3"/>
              </a:buBlip>
              <a:defRPr/>
            </a:pPr>
            <a:endParaRPr lang="fr-FR" sz="2200" dirty="0" smtClean="0"/>
          </a:p>
          <a:p>
            <a:pPr eaLnBrk="1" fontAlgn="auto" hangingPunct="1">
              <a:spcAft>
                <a:spcPts val="0"/>
              </a:spcAft>
              <a:buFontTx/>
              <a:buBlip>
                <a:blip r:embed="rId3"/>
              </a:buBlip>
              <a:defRPr/>
            </a:pPr>
            <a:endParaRPr lang="fr-FR" sz="2200" dirty="0"/>
          </a:p>
          <a:p>
            <a:pPr eaLnBrk="1" fontAlgn="auto" hangingPunct="1">
              <a:spcAft>
                <a:spcPts val="0"/>
              </a:spcAft>
              <a:buFontTx/>
              <a:buBlip>
                <a:blip r:embed="rId3"/>
              </a:buBlip>
              <a:defRPr/>
            </a:pPr>
            <a:endParaRPr lang="fr-FR" sz="2200" dirty="0" smtClean="0"/>
          </a:p>
          <a:p>
            <a:pPr eaLnBrk="1" fontAlgn="auto" hangingPunct="1">
              <a:spcAft>
                <a:spcPts val="0"/>
              </a:spcAft>
              <a:buFontTx/>
              <a:buBlip>
                <a:blip r:embed="rId3"/>
              </a:buBlip>
              <a:defRPr/>
            </a:pPr>
            <a:endParaRPr lang="fr-FR" sz="2200" dirty="0"/>
          </a:p>
          <a:p>
            <a:pPr eaLnBrk="1" fontAlgn="auto" hangingPunct="1">
              <a:spcAft>
                <a:spcPts val="0"/>
              </a:spcAft>
              <a:defRPr/>
            </a:pPr>
            <a:endParaRPr lang="fr-FR" sz="2200" dirty="0"/>
          </a:p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fr-FR" sz="2200" b="1" dirty="0"/>
              <a:t>Jugement</a:t>
            </a:r>
            <a:r>
              <a:rPr lang="fr-FR" sz="2200" dirty="0"/>
              <a:t> : </a:t>
            </a:r>
          </a:p>
          <a:p>
            <a:pPr marL="800100" lvl="1" indent="-342900"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fr-FR" sz="2200" dirty="0" smtClean="0"/>
              <a:t>pas </a:t>
            </a:r>
            <a:r>
              <a:rPr lang="fr-FR" sz="2200" dirty="0"/>
              <a:t>de VD  - 7 éléments maximum comptés (jury D)</a:t>
            </a:r>
          </a:p>
          <a:p>
            <a:pPr marL="800100" lvl="1" indent="-342900"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fr-FR" sz="2200" dirty="0"/>
              <a:t>- 0.50 pas </a:t>
            </a:r>
            <a:r>
              <a:rPr lang="fr-FR" sz="2200" dirty="0" smtClean="0"/>
              <a:t>de </a:t>
            </a:r>
            <a:r>
              <a:rPr lang="fr-FR" sz="2200" dirty="0"/>
              <a:t>sortie (jury E</a:t>
            </a:r>
            <a:r>
              <a:rPr lang="fr-FR" sz="2200" dirty="0" smtClean="0"/>
              <a:t>)</a:t>
            </a:r>
          </a:p>
          <a:p>
            <a:pPr marL="800100" lvl="1" indent="-342900"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fr-FR" sz="2200" dirty="0" smtClean="0"/>
              <a:t>déductions pour fautes de réception (jury E) </a:t>
            </a:r>
            <a:endParaRPr lang="fr-FR" sz="2200" dirty="0"/>
          </a:p>
        </p:txBody>
      </p:sp>
      <p:grpSp>
        <p:nvGrpSpPr>
          <p:cNvPr id="23" name="Groupe 3"/>
          <p:cNvGrpSpPr>
            <a:grpSpLocks/>
          </p:cNvGrpSpPr>
          <p:nvPr/>
        </p:nvGrpSpPr>
        <p:grpSpPr bwMode="auto">
          <a:xfrm>
            <a:off x="1357313" y="2357438"/>
            <a:ext cx="5286375" cy="779462"/>
            <a:chOff x="1428729" y="1857364"/>
            <a:chExt cx="5286411" cy="779474"/>
          </a:xfrm>
        </p:grpSpPr>
        <p:grpSp>
          <p:nvGrpSpPr>
            <p:cNvPr id="24" name="Groupe 24"/>
            <p:cNvGrpSpPr>
              <a:grpSpLocks/>
            </p:cNvGrpSpPr>
            <p:nvPr/>
          </p:nvGrpSpPr>
          <p:grpSpPr bwMode="auto">
            <a:xfrm>
              <a:off x="1428727" y="1857364"/>
              <a:ext cx="2063770" cy="779474"/>
              <a:chOff x="1908175" y="2205038"/>
              <a:chExt cx="1584325" cy="431800"/>
            </a:xfrm>
          </p:grpSpPr>
          <p:pic>
            <p:nvPicPr>
              <p:cNvPr id="41" name="Picture 4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1908175" y="2205038"/>
                <a:ext cx="184150" cy="330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2" name="Picture 5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2339975" y="2205038"/>
                <a:ext cx="334963" cy="3254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3" name="Picture 6" descr="6D80 à 6D93"/>
              <p:cNvPicPr>
                <a:picLocks noChangeAspect="1" noChangeArrowheads="1"/>
              </p:cNvPicPr>
              <p:nvPr/>
            </p:nvPicPr>
            <p:blipFill>
              <a:blip r:embed="rId6"/>
              <a:srcRect l="48586" t="72923" r="46973" b="21306"/>
              <a:stretch>
                <a:fillRect/>
              </a:stretch>
            </p:blipFill>
            <p:spPr bwMode="auto">
              <a:xfrm>
                <a:off x="2843213" y="2205038"/>
                <a:ext cx="434975" cy="3444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4" name="Line 7"/>
              <p:cNvSpPr>
                <a:spLocks noChangeShapeType="1"/>
              </p:cNvSpPr>
              <p:nvPr/>
            </p:nvSpPr>
            <p:spPr bwMode="auto">
              <a:xfrm>
                <a:off x="1908175" y="2636838"/>
                <a:ext cx="158432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36" name="Groupe 25"/>
            <p:cNvGrpSpPr>
              <a:grpSpLocks/>
            </p:cNvGrpSpPr>
            <p:nvPr/>
          </p:nvGrpSpPr>
          <p:grpSpPr bwMode="auto">
            <a:xfrm>
              <a:off x="5435611" y="2000240"/>
              <a:ext cx="1279542" cy="636598"/>
              <a:chOff x="5435600" y="2205038"/>
              <a:chExt cx="936625" cy="431800"/>
            </a:xfrm>
          </p:grpSpPr>
          <p:pic>
            <p:nvPicPr>
              <p:cNvPr id="38" name="Picture 8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5580063" y="2205038"/>
                <a:ext cx="184150" cy="330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9" name="Picture 9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5940425" y="2205038"/>
                <a:ext cx="334963" cy="3254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0" name="Line 10"/>
              <p:cNvSpPr>
                <a:spLocks noChangeShapeType="1"/>
              </p:cNvSpPr>
              <p:nvPr/>
            </p:nvSpPr>
            <p:spPr bwMode="auto">
              <a:xfrm>
                <a:off x="5435600" y="2636838"/>
                <a:ext cx="93662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37" name="Text Box 11"/>
            <p:cNvSpPr txBox="1">
              <a:spLocks noChangeArrowheads="1"/>
            </p:cNvSpPr>
            <p:nvPr/>
          </p:nvSpPr>
          <p:spPr bwMode="auto">
            <a:xfrm>
              <a:off x="4048125" y="2224088"/>
              <a:ext cx="717550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 b="1">
                  <a:latin typeface="Calibri" pitchFamily="34" charset="0"/>
                </a:rPr>
                <a:t>PUIS</a:t>
              </a:r>
            </a:p>
          </p:txBody>
        </p:sp>
      </p:grpSp>
      <p:pic>
        <p:nvPicPr>
          <p:cNvPr id="16" name="Imag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332656"/>
            <a:ext cx="1296144" cy="754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1964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22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2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2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6" presetClass="entr" presetSubtype="16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5" grpId="0"/>
    </p:bldLst>
  </p:timing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"/>
          <p:cNvSpPr>
            <a:spLocks noGrp="1" noChangeArrowheads="1"/>
          </p:cNvSpPr>
          <p:nvPr>
            <p:ph type="title"/>
          </p:nvPr>
        </p:nvSpPr>
        <p:spPr>
          <a:xfrm>
            <a:off x="587808" y="278260"/>
            <a:ext cx="8376680" cy="77447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fr-FR" altLang="fr-FR" sz="2800" dirty="0" smtClean="0">
                <a:solidFill>
                  <a:schemeClr val="bg1"/>
                </a:solidFill>
              </a:rPr>
              <a:t>LIGNES ACROBATIQUES &amp; Sortie</a:t>
            </a:r>
            <a:endParaRPr lang="fr-FR" altLang="fr-FR" sz="2800" b="1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95536" y="1268760"/>
            <a:ext cx="8496944" cy="374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buFontTx/>
              <a:buNone/>
            </a:pPr>
            <a:r>
              <a:rPr lang="fr-FR" sz="2200" b="1" dirty="0">
                <a:solidFill>
                  <a:srgbClr val="FF0000"/>
                </a:solidFill>
              </a:rPr>
              <a:t>Exemple n°3 </a:t>
            </a:r>
            <a:r>
              <a:rPr lang="fr-FR" sz="2200" dirty="0"/>
              <a:t>: </a:t>
            </a:r>
            <a:r>
              <a:rPr lang="fr-FR" sz="2200" b="1" dirty="0"/>
              <a:t>DEUX lignes acrobatiques</a:t>
            </a:r>
          </a:p>
          <a:p>
            <a:pPr eaLnBrk="1" hangingPunct="1"/>
            <a:endParaRPr lang="fr-FR" sz="2200" dirty="0"/>
          </a:p>
          <a:p>
            <a:pPr eaLnBrk="1" hangingPunct="1"/>
            <a:endParaRPr lang="fr-FR" sz="2200" dirty="0" smtClean="0"/>
          </a:p>
          <a:p>
            <a:pPr eaLnBrk="1" hangingPunct="1"/>
            <a:endParaRPr lang="fr-FR" sz="2200" dirty="0"/>
          </a:p>
          <a:p>
            <a:pPr eaLnBrk="1" hangingPunct="1"/>
            <a:endParaRPr lang="fr-FR" sz="2200" dirty="0" smtClean="0"/>
          </a:p>
          <a:p>
            <a:pPr eaLnBrk="1" hangingPunct="1"/>
            <a:endParaRPr lang="fr-FR" sz="2200" dirty="0"/>
          </a:p>
          <a:p>
            <a:pPr eaLnBrk="1" hangingPunct="1"/>
            <a:endParaRPr lang="fr-FR" sz="2200" dirty="0"/>
          </a:p>
          <a:p>
            <a:pPr eaLnBrk="1" hangingPunct="1"/>
            <a:endParaRPr lang="fr-FR" sz="2200" dirty="0"/>
          </a:p>
          <a:p>
            <a:pPr eaLnBrk="1" hangingPunct="1">
              <a:buFontTx/>
              <a:buNone/>
            </a:pPr>
            <a:r>
              <a:rPr lang="fr-FR" sz="2200" b="1" dirty="0"/>
              <a:t>Jugement </a:t>
            </a:r>
            <a:r>
              <a:rPr lang="fr-FR" sz="2200" dirty="0"/>
              <a:t>: </a:t>
            </a:r>
          </a:p>
          <a:p>
            <a:pPr lvl="1" eaLnBrk="1" hangingPunct="1"/>
            <a:r>
              <a:rPr lang="fr-FR" sz="2200" dirty="0"/>
              <a:t>la sortie est donnée par le Jury D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fr-FR" sz="2200" dirty="0"/>
              <a:t>		</a:t>
            </a:r>
          </a:p>
        </p:txBody>
      </p:sp>
      <p:grpSp>
        <p:nvGrpSpPr>
          <p:cNvPr id="17" name="Groupe 14"/>
          <p:cNvGrpSpPr>
            <a:grpSpLocks/>
          </p:cNvGrpSpPr>
          <p:nvPr/>
        </p:nvGrpSpPr>
        <p:grpSpPr bwMode="auto">
          <a:xfrm>
            <a:off x="468314" y="2492375"/>
            <a:ext cx="8253412" cy="777875"/>
            <a:chOff x="684213" y="4365625"/>
            <a:chExt cx="7127875" cy="576263"/>
          </a:xfrm>
        </p:grpSpPr>
        <p:pic>
          <p:nvPicPr>
            <p:cNvPr id="18" name="Picture 16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827088" y="4508500"/>
              <a:ext cx="184150" cy="330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" name="Picture 17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258888" y="4508500"/>
              <a:ext cx="334962" cy="3254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" name="Line 19"/>
            <p:cNvSpPr>
              <a:spLocks noChangeShapeType="1"/>
            </p:cNvSpPr>
            <p:nvPr/>
          </p:nvSpPr>
          <p:spPr bwMode="auto">
            <a:xfrm>
              <a:off x="684213" y="4868863"/>
              <a:ext cx="18002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1" name="Text Box 20"/>
            <p:cNvSpPr txBox="1">
              <a:spLocks noChangeArrowheads="1"/>
            </p:cNvSpPr>
            <p:nvPr/>
          </p:nvSpPr>
          <p:spPr bwMode="auto">
            <a:xfrm>
              <a:off x="3058818" y="4581015"/>
              <a:ext cx="532052" cy="271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 b="1">
                  <a:latin typeface="Calibri" pitchFamily="34" charset="0"/>
                </a:rPr>
                <a:t>PUIS</a:t>
              </a:r>
            </a:p>
          </p:txBody>
        </p:sp>
        <p:pic>
          <p:nvPicPr>
            <p:cNvPr id="22" name="Picture 21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211638" y="4581525"/>
              <a:ext cx="184150" cy="330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" name="Picture 22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572000" y="4581525"/>
              <a:ext cx="334963" cy="3254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6" name="Text Box 24"/>
            <p:cNvSpPr txBox="1">
              <a:spLocks noChangeArrowheads="1"/>
            </p:cNvSpPr>
            <p:nvPr/>
          </p:nvSpPr>
          <p:spPr bwMode="auto">
            <a:xfrm>
              <a:off x="5867999" y="4581015"/>
              <a:ext cx="532052" cy="271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 b="1">
                  <a:latin typeface="Calibri" pitchFamily="34" charset="0"/>
                </a:rPr>
                <a:t>PUIS</a:t>
              </a:r>
            </a:p>
          </p:txBody>
        </p:sp>
        <p:sp>
          <p:nvSpPr>
            <p:cNvPr id="27" name="Line 25"/>
            <p:cNvSpPr>
              <a:spLocks noChangeShapeType="1"/>
            </p:cNvSpPr>
            <p:nvPr/>
          </p:nvSpPr>
          <p:spPr bwMode="auto">
            <a:xfrm>
              <a:off x="4284663" y="4941888"/>
              <a:ext cx="129698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pic>
          <p:nvPicPr>
            <p:cNvPr id="28" name="Picture 26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948488" y="4581525"/>
              <a:ext cx="184150" cy="330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" name="Picture 27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7380288" y="4508500"/>
              <a:ext cx="334962" cy="3254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0" name="Line 28"/>
            <p:cNvSpPr>
              <a:spLocks noChangeShapeType="1"/>
            </p:cNvSpPr>
            <p:nvPr/>
          </p:nvSpPr>
          <p:spPr bwMode="auto">
            <a:xfrm>
              <a:off x="6948488" y="4941888"/>
              <a:ext cx="863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pic>
          <p:nvPicPr>
            <p:cNvPr id="31" name="Picture 29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076825" y="4437063"/>
              <a:ext cx="301625" cy="4714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2" name="Picture 30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1835150" y="4365625"/>
              <a:ext cx="287338" cy="479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3" name="Image 2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332656"/>
            <a:ext cx="1296144" cy="754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965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22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2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2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5" grpId="0"/>
    </p:bldLst>
  </p:timing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"/>
          <p:cNvSpPr>
            <a:spLocks noGrp="1" noChangeArrowheads="1"/>
          </p:cNvSpPr>
          <p:nvPr>
            <p:ph type="title"/>
          </p:nvPr>
        </p:nvSpPr>
        <p:spPr>
          <a:xfrm>
            <a:off x="587808" y="278260"/>
            <a:ext cx="8376680" cy="77447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fr-FR" altLang="fr-FR" sz="2800" dirty="0" smtClean="0">
                <a:solidFill>
                  <a:schemeClr val="bg1"/>
                </a:solidFill>
              </a:rPr>
              <a:t>LIGNES ACROBATIQUES &amp; Sortie</a:t>
            </a:r>
            <a:endParaRPr lang="fr-FR" altLang="fr-FR" sz="2800" b="1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1520" y="1268759"/>
            <a:ext cx="8568952" cy="44504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fr-FR" sz="2200" b="1" dirty="0">
                <a:solidFill>
                  <a:srgbClr val="FF0000"/>
                </a:solidFill>
              </a:rPr>
              <a:t>Exemple n°4 </a:t>
            </a:r>
            <a:r>
              <a:rPr lang="fr-FR" sz="2200" dirty="0"/>
              <a:t>: la gymnaste </a:t>
            </a:r>
            <a:r>
              <a:rPr lang="fr-FR" sz="2200" b="1" dirty="0"/>
              <a:t>chute sans arriver sur les pieds d’abord dans la 2</a:t>
            </a:r>
            <a:r>
              <a:rPr lang="fr-FR" sz="2200" b="1" baseline="30000" dirty="0"/>
              <a:t>ème</a:t>
            </a:r>
            <a:r>
              <a:rPr lang="fr-FR" sz="2200" b="1" dirty="0"/>
              <a:t> ligne acrobatique</a:t>
            </a:r>
          </a:p>
          <a:p>
            <a:pPr eaLnBrk="1" fontAlgn="auto" hangingPunct="1">
              <a:spcAft>
                <a:spcPts val="0"/>
              </a:spcAft>
              <a:buFontTx/>
              <a:buBlip>
                <a:blip r:embed="rId3"/>
              </a:buBlip>
              <a:defRPr/>
            </a:pPr>
            <a:endParaRPr lang="fr-FR" sz="2200" b="1" dirty="0"/>
          </a:p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endParaRPr lang="fr-FR" sz="2200" dirty="0"/>
          </a:p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endParaRPr lang="fr-FR" sz="2200" dirty="0" smtClean="0"/>
          </a:p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endParaRPr lang="fr-FR" sz="2200" dirty="0"/>
          </a:p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endParaRPr lang="fr-FR" sz="2200" dirty="0" smtClean="0"/>
          </a:p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endParaRPr lang="fr-FR" sz="2200" dirty="0"/>
          </a:p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fr-FR" sz="2200" b="1" dirty="0"/>
              <a:t>Jugement</a:t>
            </a:r>
            <a:r>
              <a:rPr lang="fr-FR" sz="2200" dirty="0"/>
              <a:t> : </a:t>
            </a:r>
            <a:endParaRPr lang="fr-FR" sz="2200" dirty="0" smtClean="0"/>
          </a:p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endParaRPr lang="fr-FR" sz="2200" dirty="0"/>
          </a:p>
          <a:p>
            <a:pPr marL="800100" lvl="1" indent="-342900"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fr-FR" sz="2200" dirty="0" smtClean="0"/>
              <a:t>pas de VD - 7 éléments maximum comptés (jury D)</a:t>
            </a:r>
          </a:p>
          <a:p>
            <a:pPr marL="800100" lvl="1" indent="-342900"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fr-FR" sz="2200" dirty="0" smtClean="0"/>
              <a:t>chute 1.00 (jury E) 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fr-FR" sz="2400" dirty="0" smtClean="0"/>
              <a:t>		</a:t>
            </a:r>
            <a:endParaRPr lang="fr-FR" sz="2400" dirty="0"/>
          </a:p>
        </p:txBody>
      </p:sp>
      <p:grpSp>
        <p:nvGrpSpPr>
          <p:cNvPr id="23" name="Groupe 28"/>
          <p:cNvGrpSpPr>
            <a:grpSpLocks/>
          </p:cNvGrpSpPr>
          <p:nvPr/>
        </p:nvGrpSpPr>
        <p:grpSpPr bwMode="auto">
          <a:xfrm>
            <a:off x="642938" y="2564904"/>
            <a:ext cx="7316787" cy="733425"/>
            <a:chOff x="827088" y="1916113"/>
            <a:chExt cx="6959600" cy="531812"/>
          </a:xfrm>
        </p:grpSpPr>
        <p:pic>
          <p:nvPicPr>
            <p:cNvPr id="24" name="Picture 5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900113" y="1989138"/>
              <a:ext cx="184150" cy="330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" name="Picture 6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331913" y="1989138"/>
              <a:ext cx="334962" cy="3254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" name="Picture 7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1763713" y="1916113"/>
              <a:ext cx="301625" cy="4714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5" name="Line 8"/>
            <p:cNvSpPr>
              <a:spLocks noChangeShapeType="1"/>
            </p:cNvSpPr>
            <p:nvPr/>
          </p:nvSpPr>
          <p:spPr bwMode="auto">
            <a:xfrm>
              <a:off x="827088" y="2349500"/>
              <a:ext cx="13684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6" name="Text Box 9"/>
            <p:cNvSpPr txBox="1">
              <a:spLocks noChangeArrowheads="1"/>
            </p:cNvSpPr>
            <p:nvPr/>
          </p:nvSpPr>
          <p:spPr bwMode="auto">
            <a:xfrm>
              <a:off x="3111500" y="2081213"/>
              <a:ext cx="717550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 b="1">
                  <a:latin typeface="Calibri" pitchFamily="34" charset="0"/>
                </a:rPr>
                <a:t>PUIS</a:t>
              </a:r>
            </a:p>
          </p:txBody>
        </p:sp>
        <p:pic>
          <p:nvPicPr>
            <p:cNvPr id="37" name="Picture 10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211638" y="2060575"/>
              <a:ext cx="184150" cy="330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8" name="Picture 11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500563" y="2060575"/>
              <a:ext cx="334962" cy="3254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9" name="Picture 12" descr="6D80 à 6D93"/>
            <p:cNvPicPr>
              <a:picLocks noChangeAspect="1" noChangeArrowheads="1"/>
            </p:cNvPicPr>
            <p:nvPr/>
          </p:nvPicPr>
          <p:blipFill>
            <a:blip r:embed="rId7"/>
            <a:srcRect l="48586" t="72923" r="46973" b="21306"/>
            <a:stretch>
              <a:fillRect/>
            </a:stretch>
          </p:blipFill>
          <p:spPr bwMode="auto">
            <a:xfrm>
              <a:off x="4859338" y="2060575"/>
              <a:ext cx="434975" cy="3444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0" name="Line 13"/>
            <p:cNvSpPr>
              <a:spLocks noChangeShapeType="1"/>
            </p:cNvSpPr>
            <p:nvPr/>
          </p:nvSpPr>
          <p:spPr bwMode="auto">
            <a:xfrm>
              <a:off x="4067175" y="2420938"/>
              <a:ext cx="122555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1" name="Text Box 15"/>
            <p:cNvSpPr txBox="1">
              <a:spLocks noChangeArrowheads="1"/>
            </p:cNvSpPr>
            <p:nvPr/>
          </p:nvSpPr>
          <p:spPr bwMode="auto">
            <a:xfrm>
              <a:off x="6135688" y="2081213"/>
              <a:ext cx="717550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 b="1">
                  <a:latin typeface="Calibri" pitchFamily="34" charset="0"/>
                </a:rPr>
                <a:t>PUIS</a:t>
              </a:r>
            </a:p>
          </p:txBody>
        </p:sp>
        <p:pic>
          <p:nvPicPr>
            <p:cNvPr id="42" name="Picture 16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7019925" y="2060575"/>
              <a:ext cx="184150" cy="330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3" name="Picture 17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7451725" y="2060575"/>
              <a:ext cx="334963" cy="3254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4" name="Text Box 14"/>
          <p:cNvSpPr txBox="1">
            <a:spLocks noChangeArrowheads="1"/>
          </p:cNvSpPr>
          <p:nvPr/>
        </p:nvSpPr>
        <p:spPr bwMode="auto">
          <a:xfrm>
            <a:off x="5000600" y="3318817"/>
            <a:ext cx="13716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FR" sz="1600" b="1" dirty="0">
                <a:solidFill>
                  <a:srgbClr val="FF0000"/>
                </a:solidFill>
                <a:latin typeface="Calibri" pitchFamily="34" charset="0"/>
              </a:rPr>
              <a:t>Chute sans </a:t>
            </a:r>
          </a:p>
          <a:p>
            <a:pPr algn="ctr"/>
            <a:r>
              <a:rPr lang="fr-FR" sz="1600" b="1" dirty="0">
                <a:solidFill>
                  <a:srgbClr val="FF0000"/>
                </a:solidFill>
                <a:latin typeface="Calibri" pitchFamily="34" charset="0"/>
              </a:rPr>
              <a:t>arriver sur les</a:t>
            </a:r>
          </a:p>
          <a:p>
            <a:pPr algn="ctr"/>
            <a:r>
              <a:rPr lang="fr-FR" sz="1600" b="1" dirty="0">
                <a:solidFill>
                  <a:srgbClr val="FF0000"/>
                </a:solidFill>
                <a:latin typeface="Calibri" pitchFamily="34" charset="0"/>
              </a:rPr>
              <a:t>pieds</a:t>
            </a:r>
          </a:p>
        </p:txBody>
      </p:sp>
      <p:sp>
        <p:nvSpPr>
          <p:cNvPr id="45" name="Flèche vers le bas 42"/>
          <p:cNvSpPr>
            <a:spLocks noChangeArrowheads="1"/>
          </p:cNvSpPr>
          <p:nvPr/>
        </p:nvSpPr>
        <p:spPr bwMode="auto">
          <a:xfrm>
            <a:off x="5436096" y="2784351"/>
            <a:ext cx="214312" cy="428625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fr-FR" b="1">
              <a:latin typeface="Calibri" pitchFamily="34" charset="0"/>
            </a:endParaRPr>
          </a:p>
        </p:txBody>
      </p:sp>
      <p:pic>
        <p:nvPicPr>
          <p:cNvPr id="20" name="Image 1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332656"/>
            <a:ext cx="1296144" cy="754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7857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22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2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2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5" grpId="0"/>
      <p:bldP spid="44" grpId="0"/>
      <p:bldP spid="45" grpId="0" animBg="1"/>
    </p:bldLst>
  </p:timing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"/>
          <p:cNvSpPr>
            <a:spLocks noGrp="1" noChangeArrowheads="1"/>
          </p:cNvSpPr>
          <p:nvPr>
            <p:ph type="title"/>
          </p:nvPr>
        </p:nvSpPr>
        <p:spPr>
          <a:xfrm>
            <a:off x="603962" y="298264"/>
            <a:ext cx="8504542" cy="82648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fr-FR" altLang="fr-FR" sz="2400" dirty="0" smtClean="0">
                <a:solidFill>
                  <a:schemeClr val="bg1"/>
                </a:solidFill>
              </a:rPr>
              <a:t>LIGNES ACROBATIQUES </a:t>
            </a:r>
            <a:br>
              <a:rPr lang="fr-FR" altLang="fr-FR" sz="2400" dirty="0" smtClean="0">
                <a:solidFill>
                  <a:schemeClr val="bg1"/>
                </a:solidFill>
              </a:rPr>
            </a:br>
            <a:r>
              <a:rPr lang="fr-FR" altLang="fr-FR" sz="2400" dirty="0" smtClean="0">
                <a:solidFill>
                  <a:schemeClr val="tx1"/>
                </a:solidFill>
              </a:rPr>
              <a:t>aménagement </a:t>
            </a:r>
            <a:r>
              <a:rPr lang="fr-FR" altLang="fr-FR" sz="2400" dirty="0" err="1" smtClean="0">
                <a:solidFill>
                  <a:schemeClr val="tx1"/>
                </a:solidFill>
              </a:rPr>
              <a:t>fscf</a:t>
            </a:r>
            <a:endParaRPr lang="fr-FR" altLang="fr-FR" sz="2400" b="1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95537" y="2060849"/>
            <a:ext cx="8326188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buFontTx/>
              <a:buNone/>
            </a:pPr>
            <a:r>
              <a:rPr lang="fr-FR" sz="4400" dirty="0">
                <a:solidFill>
                  <a:srgbClr val="0070C0"/>
                </a:solidFill>
              </a:rPr>
              <a:t>Pour les réceptions en fente des </a:t>
            </a:r>
            <a:r>
              <a:rPr lang="fr-FR" sz="4400" dirty="0" smtClean="0">
                <a:solidFill>
                  <a:srgbClr val="0070C0"/>
                </a:solidFill>
              </a:rPr>
              <a:t>éléments acrobatiques </a:t>
            </a:r>
            <a:r>
              <a:rPr lang="fr-FR" sz="4400" dirty="0">
                <a:solidFill>
                  <a:srgbClr val="0070C0"/>
                </a:solidFill>
              </a:rPr>
              <a:t>pas de déduction.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332656"/>
            <a:ext cx="1296144" cy="754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3491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22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2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2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251520" y="1268760"/>
            <a:ext cx="8712968" cy="4968552"/>
          </a:xfrm>
        </p:spPr>
        <p:txBody>
          <a:bodyPr/>
          <a:lstStyle/>
          <a:p>
            <a:pPr algn="ctr">
              <a:lnSpc>
                <a:spcPct val="80000"/>
              </a:lnSpc>
              <a:buFontTx/>
              <a:buNone/>
            </a:pPr>
            <a:r>
              <a:rPr lang="fr-FR" altLang="fr-FR" sz="2800" b="1" dirty="0" smtClean="0">
                <a:solidFill>
                  <a:srgbClr val="FF0066"/>
                </a:solidFill>
              </a:rPr>
              <a:t>2</a:t>
            </a:r>
            <a:r>
              <a:rPr lang="fr-FR" altLang="fr-FR" sz="2800" b="1" baseline="30000" dirty="0" smtClean="0">
                <a:solidFill>
                  <a:srgbClr val="FF0066"/>
                </a:solidFill>
              </a:rPr>
              <a:t>ème</a:t>
            </a:r>
            <a:r>
              <a:rPr lang="fr-FR" altLang="fr-FR" sz="2800" b="1" dirty="0" smtClean="0">
                <a:solidFill>
                  <a:srgbClr val="FF0066"/>
                </a:solidFill>
              </a:rPr>
              <a:t> </a:t>
            </a:r>
            <a:r>
              <a:rPr lang="fr-FR" altLang="fr-FR" sz="2800" b="1" dirty="0">
                <a:solidFill>
                  <a:srgbClr val="FF0066"/>
                </a:solidFill>
              </a:rPr>
              <a:t>PRINCIPE</a:t>
            </a:r>
          </a:p>
          <a:p>
            <a:pPr algn="ctr">
              <a:lnSpc>
                <a:spcPct val="80000"/>
              </a:lnSpc>
              <a:spcBef>
                <a:spcPts val="1800"/>
              </a:spcBef>
              <a:buFontTx/>
              <a:buNone/>
            </a:pPr>
            <a:r>
              <a:rPr lang="fr-FR" altLang="fr-FR" sz="2000" dirty="0"/>
              <a:t>La VD n’est pas accordée :</a:t>
            </a:r>
          </a:p>
          <a:p>
            <a:pPr algn="ctr">
              <a:lnSpc>
                <a:spcPct val="80000"/>
              </a:lnSpc>
              <a:spcBef>
                <a:spcPts val="1800"/>
              </a:spcBef>
              <a:buFontTx/>
              <a:buNone/>
            </a:pPr>
            <a:r>
              <a:rPr lang="fr-FR" altLang="fr-FR" sz="2000" dirty="0"/>
              <a:t>En barres, élément avec envol </a:t>
            </a:r>
            <a:r>
              <a:rPr lang="fr-FR" altLang="fr-FR" sz="2000" b="1" i="1" u="sng" dirty="0"/>
              <a:t>sans reprise de barres</a:t>
            </a:r>
          </a:p>
          <a:p>
            <a:pPr algn="ctr">
              <a:lnSpc>
                <a:spcPct val="80000"/>
              </a:lnSpc>
              <a:spcBef>
                <a:spcPts val="1800"/>
              </a:spcBef>
              <a:buFontTx/>
              <a:buNone/>
            </a:pPr>
            <a:r>
              <a:rPr lang="fr-FR" altLang="fr-FR" sz="2000" dirty="0"/>
              <a:t>OU</a:t>
            </a:r>
          </a:p>
          <a:p>
            <a:pPr algn="ctr">
              <a:lnSpc>
                <a:spcPct val="80000"/>
              </a:lnSpc>
              <a:spcBef>
                <a:spcPts val="1800"/>
              </a:spcBef>
              <a:buFontTx/>
              <a:buNone/>
            </a:pPr>
            <a:r>
              <a:rPr lang="fr-FR" altLang="fr-FR" sz="2000" dirty="0"/>
              <a:t>En poutre, élément </a:t>
            </a:r>
            <a:r>
              <a:rPr lang="fr-FR" altLang="fr-FR" sz="2000" b="1" i="1" u="sng" dirty="0"/>
              <a:t>sans revenir sur les pieds</a:t>
            </a:r>
          </a:p>
          <a:p>
            <a:pPr algn="ctr">
              <a:lnSpc>
                <a:spcPct val="80000"/>
              </a:lnSpc>
              <a:spcBef>
                <a:spcPts val="1800"/>
              </a:spcBef>
              <a:buFontTx/>
              <a:buNone/>
            </a:pPr>
            <a:r>
              <a:rPr lang="fr-FR" altLang="fr-FR" sz="2000" dirty="0"/>
              <a:t>OU</a:t>
            </a:r>
          </a:p>
          <a:p>
            <a:pPr algn="ctr">
              <a:lnSpc>
                <a:spcPct val="80000"/>
              </a:lnSpc>
              <a:spcBef>
                <a:spcPts val="1800"/>
              </a:spcBef>
              <a:buFontTx/>
              <a:buNone/>
            </a:pPr>
            <a:r>
              <a:rPr lang="fr-FR" altLang="fr-FR" sz="2000" dirty="0"/>
              <a:t>En sol, élément </a:t>
            </a:r>
            <a:r>
              <a:rPr lang="fr-FR" altLang="fr-FR" sz="2000" b="1" i="1" u="sng" dirty="0"/>
              <a:t>sans retour sur les pieds d’abord </a:t>
            </a:r>
            <a:endParaRPr lang="fr-FR" altLang="fr-FR" sz="2000" dirty="0"/>
          </a:p>
          <a:p>
            <a:pPr>
              <a:lnSpc>
                <a:spcPct val="80000"/>
              </a:lnSpc>
              <a:spcBef>
                <a:spcPts val="1800"/>
              </a:spcBef>
              <a:buFontTx/>
              <a:buNone/>
            </a:pPr>
            <a:r>
              <a:rPr lang="fr-FR" altLang="fr-FR" sz="2000" b="1" dirty="0"/>
              <a:t>Si l’élément est exécuté plus tard avec une technique correcte, il recevra la VD, </a:t>
            </a:r>
            <a:r>
              <a:rPr lang="fr-FR" altLang="fr-FR" sz="2000" b="1" dirty="0" smtClean="0"/>
              <a:t>puisque la première exécution n’a pas été reconnue.</a:t>
            </a:r>
            <a:endParaRPr lang="fr-FR" altLang="fr-FR" sz="2000" b="1" dirty="0"/>
          </a:p>
        </p:txBody>
      </p:sp>
      <p:sp>
        <p:nvSpPr>
          <p:cNvPr id="4" name="Rectangle 3"/>
          <p:cNvSpPr/>
          <p:nvPr/>
        </p:nvSpPr>
        <p:spPr>
          <a:xfrm>
            <a:off x="611560" y="404664"/>
            <a:ext cx="62690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altLang="fr-FR" sz="2800" b="1" dirty="0">
                <a:solidFill>
                  <a:schemeClr val="bg1"/>
                </a:solidFill>
              </a:rPr>
              <a:t>Valeur de Difficulté </a:t>
            </a:r>
            <a:r>
              <a:rPr lang="fr-FR" altLang="fr-FR" sz="2800" b="1" dirty="0" smtClean="0">
                <a:solidFill>
                  <a:schemeClr val="bg1"/>
                </a:solidFill>
              </a:rPr>
              <a:t>(</a:t>
            </a:r>
            <a:r>
              <a:rPr lang="fr-FR" altLang="fr-FR" sz="2000" b="1" dirty="0" smtClean="0">
                <a:solidFill>
                  <a:schemeClr val="bg1"/>
                </a:solidFill>
              </a:rPr>
              <a:t>reconnaissance </a:t>
            </a:r>
            <a:r>
              <a:rPr lang="fr-FR" altLang="fr-FR" sz="2800" b="1" dirty="0">
                <a:solidFill>
                  <a:schemeClr val="bg1"/>
                </a:solidFill>
              </a:rPr>
              <a:t>VD)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63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63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63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6" presetClass="entr" presetSubtype="21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63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16" presetClass="entr" presetSubtype="21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63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5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63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3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3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638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38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38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251520" y="1268760"/>
            <a:ext cx="8424936" cy="2736304"/>
          </a:xfrm>
        </p:spPr>
        <p:txBody>
          <a:bodyPr/>
          <a:lstStyle/>
          <a:p>
            <a:pPr algn="ctr">
              <a:lnSpc>
                <a:spcPct val="80000"/>
              </a:lnSpc>
              <a:defRPr/>
            </a:pPr>
            <a:r>
              <a:rPr lang="fr-FR" altLang="fr-FR" sz="2400" b="1" dirty="0" smtClean="0">
                <a:solidFill>
                  <a:srgbClr val="FF0066"/>
                </a:solidFill>
              </a:rPr>
              <a:t>3</a:t>
            </a:r>
            <a:r>
              <a:rPr lang="fr-FR" altLang="fr-FR" sz="2400" b="1" baseline="30000" dirty="0" smtClean="0">
                <a:solidFill>
                  <a:srgbClr val="FF0066"/>
                </a:solidFill>
              </a:rPr>
              <a:t>ème</a:t>
            </a:r>
            <a:r>
              <a:rPr lang="fr-FR" altLang="fr-FR" sz="2400" b="1" dirty="0" smtClean="0">
                <a:solidFill>
                  <a:srgbClr val="FF0066"/>
                </a:solidFill>
              </a:rPr>
              <a:t> PRINCIPE</a:t>
            </a:r>
          </a:p>
          <a:p>
            <a:pPr algn="ctr">
              <a:lnSpc>
                <a:spcPct val="80000"/>
              </a:lnSpc>
              <a:defRPr/>
            </a:pPr>
            <a:r>
              <a:rPr lang="fr-FR" altLang="fr-FR" sz="2000" dirty="0" smtClean="0"/>
              <a:t>L’élément </a:t>
            </a:r>
            <a:r>
              <a:rPr lang="fr-FR" altLang="fr-FR" sz="2000" dirty="0"/>
              <a:t>reçoit une VD inférieure CAR il ne figure pas dans le tableau des difficultés tel qu’il est réalisé : </a:t>
            </a:r>
            <a:r>
              <a:rPr lang="fr-FR" altLang="fr-FR" sz="2000" b="1" u="sng" dirty="0"/>
              <a:t>IL EST DEVALUE</a:t>
            </a:r>
            <a:r>
              <a:rPr lang="fr-FR" altLang="fr-FR" sz="2000" dirty="0"/>
              <a:t>.</a:t>
            </a:r>
            <a:endParaRPr lang="fr-FR" altLang="fr-FR" sz="2000" u="sng" dirty="0"/>
          </a:p>
          <a:p>
            <a:pPr marL="263525" indent="-263525">
              <a:lnSpc>
                <a:spcPct val="80000"/>
              </a:lnSpc>
              <a:buFontTx/>
              <a:buNone/>
              <a:defRPr/>
            </a:pPr>
            <a:r>
              <a:rPr lang="fr-FR" altLang="fr-FR" sz="2000" dirty="0">
                <a:latin typeface="Arial" charset="0"/>
                <a:cs typeface="Arial" charset="0"/>
              </a:rPr>
              <a:t>►</a:t>
            </a:r>
            <a:r>
              <a:rPr lang="fr-FR" altLang="fr-FR" sz="2000" dirty="0"/>
              <a:t>Ex : </a:t>
            </a:r>
            <a:r>
              <a:rPr lang="fr-FR" altLang="fr-FR" sz="2000" dirty="0" smtClean="0"/>
              <a:t>Le Tour d’appui libre à </a:t>
            </a:r>
            <a:r>
              <a:rPr lang="fr-FR" altLang="fr-FR" sz="2000" dirty="0"/>
              <a:t>l’ATR (</a:t>
            </a:r>
            <a:r>
              <a:rPr lang="fr-FR" altLang="fr-FR" sz="2000" b="1" dirty="0"/>
              <a:t>C</a:t>
            </a:r>
            <a:r>
              <a:rPr lang="fr-FR" altLang="fr-FR" sz="2000" dirty="0"/>
              <a:t>) </a:t>
            </a:r>
            <a:r>
              <a:rPr lang="fr-FR" altLang="fr-FR" sz="2000" dirty="0" smtClean="0"/>
              <a:t>pas </a:t>
            </a:r>
            <a:r>
              <a:rPr lang="fr-FR" altLang="fr-FR" sz="2000" dirty="0"/>
              <a:t>dans les 10° </a:t>
            </a:r>
            <a:r>
              <a:rPr lang="fr-FR" altLang="fr-FR" sz="2000" dirty="0" smtClean="0"/>
              <a:t>devient</a:t>
            </a:r>
            <a:r>
              <a:rPr lang="fr-FR" altLang="fr-FR" sz="2000" b="1" dirty="0" smtClean="0"/>
              <a:t> </a:t>
            </a:r>
            <a:r>
              <a:rPr lang="fr-FR" altLang="fr-FR" sz="2000" b="1" dirty="0"/>
              <a:t>B</a:t>
            </a:r>
            <a:r>
              <a:rPr lang="fr-FR" altLang="fr-FR" sz="2000" dirty="0"/>
              <a:t> car </a:t>
            </a:r>
            <a:r>
              <a:rPr lang="fr-FR" altLang="fr-FR" sz="2000" dirty="0" smtClean="0"/>
              <a:t>il </a:t>
            </a:r>
            <a:r>
              <a:rPr lang="fr-FR" altLang="fr-FR" sz="2000" dirty="0"/>
              <a:t>n’existe pas en dessous dans le code. Si la gym refait </a:t>
            </a:r>
            <a:r>
              <a:rPr lang="fr-FR" altLang="fr-FR" sz="2000" dirty="0" smtClean="0"/>
              <a:t>un tour d’appui libre bien </a:t>
            </a:r>
            <a:r>
              <a:rPr lang="fr-FR" altLang="fr-FR" sz="2000" dirty="0"/>
              <a:t>à l’ATR </a:t>
            </a:r>
            <a:r>
              <a:rPr lang="fr-FR" altLang="fr-FR" sz="2000" b="1" dirty="0" smtClean="0"/>
              <a:t>il</a:t>
            </a:r>
            <a:r>
              <a:rPr lang="fr-FR" altLang="fr-FR" sz="2000" dirty="0" smtClean="0"/>
              <a:t> </a:t>
            </a:r>
            <a:r>
              <a:rPr lang="fr-FR" altLang="fr-FR" sz="2000" b="1" dirty="0"/>
              <a:t>ne sera pas </a:t>
            </a:r>
            <a:r>
              <a:rPr lang="fr-FR" altLang="fr-FR" sz="2000" b="1" dirty="0" smtClean="0"/>
              <a:t>reconnu </a:t>
            </a:r>
            <a:r>
              <a:rPr lang="fr-FR" altLang="fr-FR" sz="2000" dirty="0"/>
              <a:t>(</a:t>
            </a:r>
            <a:r>
              <a:rPr lang="fr-FR" altLang="fr-FR" sz="2000" b="1" dirty="0"/>
              <a:t>répétition</a:t>
            </a:r>
            <a:r>
              <a:rPr lang="fr-FR" altLang="fr-FR" sz="2000" dirty="0"/>
              <a:t>).</a:t>
            </a:r>
          </a:p>
          <a:p>
            <a:pPr marL="723900" indent="-279400">
              <a:lnSpc>
                <a:spcPct val="80000"/>
              </a:lnSpc>
              <a:buFontTx/>
              <a:buNone/>
              <a:defRPr/>
            </a:pPr>
            <a:endParaRPr lang="fr-FR" altLang="fr-FR" sz="2000" dirty="0"/>
          </a:p>
        </p:txBody>
      </p:sp>
      <p:sp>
        <p:nvSpPr>
          <p:cNvPr id="2" name="Rectangle 1"/>
          <p:cNvSpPr/>
          <p:nvPr/>
        </p:nvSpPr>
        <p:spPr>
          <a:xfrm>
            <a:off x="611560" y="404664"/>
            <a:ext cx="62690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altLang="fr-FR" sz="2800" b="1" dirty="0">
                <a:solidFill>
                  <a:schemeClr val="bg1"/>
                </a:solidFill>
              </a:rPr>
              <a:t>Valeur de Difficulté </a:t>
            </a:r>
            <a:r>
              <a:rPr lang="fr-FR" altLang="fr-FR" sz="2800" b="1" dirty="0" smtClean="0">
                <a:solidFill>
                  <a:schemeClr val="bg1"/>
                </a:solidFill>
              </a:rPr>
              <a:t>(</a:t>
            </a:r>
            <a:r>
              <a:rPr lang="fr-FR" altLang="fr-FR" sz="2000" b="1" dirty="0" smtClean="0">
                <a:solidFill>
                  <a:schemeClr val="bg1"/>
                </a:solidFill>
              </a:rPr>
              <a:t>reconnaissance </a:t>
            </a:r>
            <a:r>
              <a:rPr lang="fr-FR" altLang="fr-FR" sz="2800" b="1" dirty="0">
                <a:solidFill>
                  <a:schemeClr val="bg1"/>
                </a:solidFill>
              </a:rPr>
              <a:t>VD)</a:t>
            </a:r>
          </a:p>
        </p:txBody>
      </p:sp>
      <p:sp>
        <p:nvSpPr>
          <p:cNvPr id="3" name="Rectangle 2"/>
          <p:cNvSpPr/>
          <p:nvPr/>
        </p:nvSpPr>
        <p:spPr>
          <a:xfrm>
            <a:off x="622229" y="5229200"/>
            <a:ext cx="8136904" cy="90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ts val="1800"/>
              </a:spcBef>
              <a:buFontTx/>
              <a:buNone/>
            </a:pPr>
            <a:r>
              <a:rPr lang="fr-FR" altLang="fr-FR" sz="2400" i="1" u="sng" dirty="0"/>
              <a:t>Dans les 3 cas présentés, on pénalise toujours l’élément même si on ne le reconnaît pas.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fr-FR" altLang="fr-FR" dirty="0"/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3000"/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3000"/>
                                        <p:tgtEl>
                                          <p:spTgt spid="14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43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43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43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179513" y="1232756"/>
            <a:ext cx="8496943" cy="4824536"/>
          </a:xfrm>
        </p:spPr>
        <p:txBody>
          <a:bodyPr/>
          <a:lstStyle/>
          <a:p>
            <a:pPr algn="just">
              <a:lnSpc>
                <a:spcPct val="80000"/>
              </a:lnSpc>
              <a:buFontTx/>
              <a:buNone/>
            </a:pPr>
            <a:r>
              <a:rPr lang="fr-FR" altLang="fr-FR" sz="2000" b="1" dirty="0">
                <a:solidFill>
                  <a:schemeClr val="hlink"/>
                </a:solidFill>
              </a:rPr>
              <a:t>• </a:t>
            </a:r>
            <a:r>
              <a:rPr lang="fr-FR" altLang="fr-FR" sz="2000" b="1" dirty="0"/>
              <a:t>La sortie fait partie des 8 VD prises en </a:t>
            </a:r>
            <a:r>
              <a:rPr lang="fr-FR" altLang="fr-FR" sz="2000" b="1" dirty="0" smtClean="0"/>
              <a:t>compte </a:t>
            </a:r>
            <a:r>
              <a:rPr lang="fr-FR" altLang="fr-FR" sz="2000" b="1" u="sng" dirty="0" smtClean="0">
                <a:solidFill>
                  <a:srgbClr val="FF0000"/>
                </a:solidFill>
              </a:rPr>
              <a:t>sans exigence minimum de valeur</a:t>
            </a:r>
            <a:r>
              <a:rPr lang="fr-FR" altLang="fr-FR" sz="2000" u="sng" dirty="0" smtClean="0">
                <a:solidFill>
                  <a:srgbClr val="FF0000"/>
                </a:solidFill>
              </a:rPr>
              <a:t>.</a:t>
            </a:r>
            <a:endParaRPr lang="fr-FR" altLang="fr-FR" sz="2000" u="sng" dirty="0">
              <a:solidFill>
                <a:srgbClr val="FF0000"/>
              </a:solidFill>
            </a:endParaRPr>
          </a:p>
          <a:p>
            <a:pPr algn="just">
              <a:lnSpc>
                <a:spcPct val="80000"/>
              </a:lnSpc>
              <a:buFontTx/>
              <a:buNone/>
            </a:pPr>
            <a:r>
              <a:rPr lang="fr-FR" altLang="fr-FR" sz="2000" b="1" dirty="0">
                <a:solidFill>
                  <a:schemeClr val="hlink"/>
                </a:solidFill>
              </a:rPr>
              <a:t>•</a:t>
            </a:r>
            <a:r>
              <a:rPr lang="fr-FR" altLang="fr-FR" sz="2000" dirty="0"/>
              <a:t> S’il n’y a pas de sortie </a:t>
            </a:r>
            <a:r>
              <a:rPr lang="fr-FR" altLang="fr-FR" sz="2000" dirty="0" smtClean="0"/>
              <a:t>exécutée ou </a:t>
            </a:r>
            <a:r>
              <a:rPr lang="fr-FR" altLang="fr-FR" sz="2000" dirty="0"/>
              <a:t>si la gym ne se réceptionne pas sur les pieds d’abord, on ne compte que </a:t>
            </a:r>
            <a:r>
              <a:rPr lang="fr-FR" altLang="fr-FR" sz="2000" b="1" dirty="0"/>
              <a:t>7 VD. </a:t>
            </a:r>
          </a:p>
          <a:p>
            <a:pPr algn="just">
              <a:lnSpc>
                <a:spcPct val="80000"/>
              </a:lnSpc>
              <a:buFontTx/>
              <a:buNone/>
            </a:pPr>
            <a:r>
              <a:rPr lang="fr-FR" altLang="fr-FR" sz="2000" b="1" dirty="0">
                <a:solidFill>
                  <a:schemeClr val="hlink"/>
                </a:solidFill>
              </a:rPr>
              <a:t>•</a:t>
            </a:r>
            <a:r>
              <a:rPr lang="fr-FR" altLang="fr-FR" sz="2000" dirty="0"/>
              <a:t> A la poutre et au sol, la sortie fait partie du nombre </a:t>
            </a:r>
            <a:r>
              <a:rPr lang="fr-FR" altLang="fr-FR" sz="2000" b="1" dirty="0"/>
              <a:t>d’éléments acrobatiques</a:t>
            </a:r>
            <a:r>
              <a:rPr lang="fr-FR" altLang="fr-FR" sz="2000" dirty="0"/>
              <a:t>. Si pas de sortie, le nombre d’</a:t>
            </a:r>
            <a:r>
              <a:rPr lang="fr-FR" altLang="fr-FR" sz="2000" dirty="0" err="1"/>
              <a:t>acro</a:t>
            </a:r>
            <a:r>
              <a:rPr lang="fr-FR" altLang="fr-FR" sz="2000" dirty="0"/>
              <a:t> ne peut pas être supérieur à 4.</a:t>
            </a:r>
          </a:p>
          <a:p>
            <a:pPr algn="just">
              <a:lnSpc>
                <a:spcPct val="80000"/>
              </a:lnSpc>
              <a:buFontTx/>
              <a:buNone/>
            </a:pPr>
            <a:r>
              <a:rPr lang="fr-FR" altLang="fr-FR" sz="2000" b="1" dirty="0"/>
              <a:t>	</a:t>
            </a:r>
          </a:p>
          <a:p>
            <a:pPr algn="just">
              <a:lnSpc>
                <a:spcPct val="80000"/>
              </a:lnSpc>
              <a:buFontTx/>
              <a:buNone/>
            </a:pPr>
            <a:endParaRPr lang="fr-FR" altLang="fr-FR" sz="2000" b="1" dirty="0"/>
          </a:p>
          <a:p>
            <a:pPr algn="just">
              <a:lnSpc>
                <a:spcPct val="80000"/>
              </a:lnSpc>
              <a:buFontTx/>
              <a:buNone/>
            </a:pPr>
            <a:endParaRPr lang="fr-FR" altLang="fr-FR" sz="2000" b="1" dirty="0"/>
          </a:p>
          <a:p>
            <a:pPr algn="just">
              <a:lnSpc>
                <a:spcPct val="80000"/>
              </a:lnSpc>
              <a:buFontTx/>
              <a:buNone/>
            </a:pPr>
            <a:endParaRPr lang="fr-FR" altLang="fr-FR" sz="2000" b="1" dirty="0"/>
          </a:p>
          <a:p>
            <a:pPr algn="just">
              <a:lnSpc>
                <a:spcPct val="80000"/>
              </a:lnSpc>
              <a:buFontTx/>
              <a:buNone/>
            </a:pPr>
            <a:endParaRPr lang="fr-FR" altLang="fr-FR" sz="2000" b="1" dirty="0"/>
          </a:p>
          <a:p>
            <a:pPr algn="just">
              <a:lnSpc>
                <a:spcPct val="80000"/>
              </a:lnSpc>
              <a:buFontTx/>
              <a:buNone/>
            </a:pPr>
            <a:endParaRPr lang="fr-FR" altLang="fr-FR" sz="2000" dirty="0"/>
          </a:p>
          <a:p>
            <a:pPr algn="just">
              <a:lnSpc>
                <a:spcPct val="80000"/>
              </a:lnSpc>
              <a:buFontTx/>
              <a:buNone/>
            </a:pPr>
            <a:endParaRPr lang="fr-FR" altLang="fr-FR" sz="2000" b="1" dirty="0"/>
          </a:p>
          <a:p>
            <a:pPr algn="just">
              <a:lnSpc>
                <a:spcPct val="80000"/>
              </a:lnSpc>
              <a:buFontTx/>
              <a:buNone/>
            </a:pPr>
            <a:r>
              <a:rPr lang="fr-FR" altLang="fr-FR" sz="1800" dirty="0"/>
              <a:t>	</a:t>
            </a:r>
          </a:p>
        </p:txBody>
      </p:sp>
      <p:sp>
        <p:nvSpPr>
          <p:cNvPr id="2" name="Rectangle 1"/>
          <p:cNvSpPr/>
          <p:nvPr/>
        </p:nvSpPr>
        <p:spPr>
          <a:xfrm>
            <a:off x="1128105" y="3860403"/>
            <a:ext cx="6767513" cy="720725"/>
          </a:xfrm>
          <a:prstGeom prst="rect">
            <a:avLst/>
          </a:prstGeom>
          <a:noFill/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80000"/>
              </a:lnSpc>
              <a:defRPr/>
            </a:pPr>
            <a:r>
              <a:rPr lang="fr-FR" altLang="fr-FR" dirty="0">
                <a:solidFill>
                  <a:schemeClr val="tx1"/>
                </a:solidFill>
              </a:rPr>
              <a:t>Ex 1 : </a:t>
            </a:r>
            <a:r>
              <a:rPr lang="fr-FR" altLang="fr-FR" dirty="0" smtClean="0">
                <a:solidFill>
                  <a:schemeClr val="tx1"/>
                </a:solidFill>
              </a:rPr>
              <a:t>3 </a:t>
            </a:r>
            <a:r>
              <a:rPr lang="fr-FR" altLang="fr-FR" dirty="0" err="1">
                <a:solidFill>
                  <a:schemeClr val="tx1"/>
                </a:solidFill>
              </a:rPr>
              <a:t>acro</a:t>
            </a:r>
            <a:r>
              <a:rPr lang="fr-FR" altLang="fr-FR" dirty="0">
                <a:solidFill>
                  <a:schemeClr val="tx1"/>
                </a:solidFill>
              </a:rPr>
              <a:t> + </a:t>
            </a:r>
            <a:r>
              <a:rPr lang="fr-FR" altLang="fr-FR" dirty="0" smtClean="0">
                <a:solidFill>
                  <a:schemeClr val="tx1"/>
                </a:solidFill>
              </a:rPr>
              <a:t>5 </a:t>
            </a:r>
            <a:r>
              <a:rPr lang="fr-FR" altLang="fr-FR" dirty="0">
                <a:solidFill>
                  <a:schemeClr val="tx1"/>
                </a:solidFill>
              </a:rPr>
              <a:t>gym mais pas de sortie</a:t>
            </a:r>
          </a:p>
          <a:p>
            <a:pPr>
              <a:lnSpc>
                <a:spcPct val="80000"/>
              </a:lnSpc>
              <a:defRPr/>
            </a:pPr>
            <a:r>
              <a:rPr lang="fr-FR" altLang="fr-FR" dirty="0">
                <a:solidFill>
                  <a:schemeClr val="tx1"/>
                </a:solidFill>
              </a:rPr>
              <a:t>                          on compte </a:t>
            </a:r>
            <a:r>
              <a:rPr lang="fr-FR" altLang="fr-FR" dirty="0" smtClean="0">
                <a:solidFill>
                  <a:schemeClr val="tx1"/>
                </a:solidFill>
              </a:rPr>
              <a:t>3 </a:t>
            </a:r>
            <a:r>
              <a:rPr lang="fr-FR" altLang="fr-FR" dirty="0" err="1">
                <a:solidFill>
                  <a:schemeClr val="tx1"/>
                </a:solidFill>
              </a:rPr>
              <a:t>acro</a:t>
            </a:r>
            <a:r>
              <a:rPr lang="fr-FR" altLang="fr-FR" dirty="0">
                <a:solidFill>
                  <a:schemeClr val="tx1"/>
                </a:solidFill>
              </a:rPr>
              <a:t> et </a:t>
            </a:r>
            <a:r>
              <a:rPr lang="fr-FR" altLang="fr-FR" dirty="0" smtClean="0">
                <a:solidFill>
                  <a:schemeClr val="tx1"/>
                </a:solidFill>
              </a:rPr>
              <a:t>4 </a:t>
            </a:r>
            <a:r>
              <a:rPr lang="fr-FR" altLang="fr-FR" dirty="0">
                <a:solidFill>
                  <a:schemeClr val="tx1"/>
                </a:solidFill>
              </a:rPr>
              <a:t>gym soit </a:t>
            </a:r>
            <a:r>
              <a:rPr lang="fr-FR" altLang="fr-FR" b="1" dirty="0" smtClean="0">
                <a:solidFill>
                  <a:schemeClr val="tx1"/>
                </a:solidFill>
              </a:rPr>
              <a:t>7 </a:t>
            </a:r>
            <a:r>
              <a:rPr lang="fr-FR" altLang="fr-FR" b="1" dirty="0">
                <a:solidFill>
                  <a:schemeClr val="tx1"/>
                </a:solidFill>
              </a:rPr>
              <a:t>VD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28105" y="4796656"/>
            <a:ext cx="6767513" cy="1224632"/>
          </a:xfrm>
          <a:prstGeom prst="rect">
            <a:avLst/>
          </a:prstGeom>
          <a:noFill/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80000"/>
              </a:lnSpc>
              <a:defRPr/>
            </a:pPr>
            <a:r>
              <a:rPr lang="fr-FR" altLang="fr-FR" dirty="0" smtClean="0">
                <a:solidFill>
                  <a:schemeClr val="tx1"/>
                </a:solidFill>
              </a:rPr>
              <a:t>Ex 2  </a:t>
            </a:r>
            <a:r>
              <a:rPr lang="fr-FR" altLang="fr-FR" dirty="0">
                <a:solidFill>
                  <a:schemeClr val="tx1"/>
                </a:solidFill>
              </a:rPr>
              <a:t>: </a:t>
            </a:r>
            <a:r>
              <a:rPr lang="fr-FR" altLang="fr-FR" dirty="0" smtClean="0">
                <a:solidFill>
                  <a:schemeClr val="tx1"/>
                </a:solidFill>
              </a:rPr>
              <a:t>2 </a:t>
            </a:r>
            <a:r>
              <a:rPr lang="fr-FR" altLang="fr-FR" dirty="0" err="1">
                <a:solidFill>
                  <a:schemeClr val="tx1"/>
                </a:solidFill>
              </a:rPr>
              <a:t>acro</a:t>
            </a:r>
            <a:r>
              <a:rPr lang="fr-FR" altLang="fr-FR" dirty="0">
                <a:solidFill>
                  <a:schemeClr val="tx1"/>
                </a:solidFill>
              </a:rPr>
              <a:t> + </a:t>
            </a:r>
            <a:r>
              <a:rPr lang="fr-FR" altLang="fr-FR" dirty="0" smtClean="0">
                <a:solidFill>
                  <a:schemeClr val="tx1"/>
                </a:solidFill>
              </a:rPr>
              <a:t>4 gym + sortie non reconnue</a:t>
            </a:r>
            <a:endParaRPr lang="fr-FR" altLang="fr-FR" dirty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  <a:defRPr/>
            </a:pPr>
            <a:r>
              <a:rPr lang="fr-FR" altLang="fr-FR" dirty="0">
                <a:solidFill>
                  <a:schemeClr val="tx1"/>
                </a:solidFill>
              </a:rPr>
              <a:t>                            on compte   2 </a:t>
            </a:r>
            <a:r>
              <a:rPr lang="fr-FR" altLang="fr-FR" dirty="0" err="1">
                <a:solidFill>
                  <a:schemeClr val="tx1"/>
                </a:solidFill>
              </a:rPr>
              <a:t>acro</a:t>
            </a:r>
            <a:r>
              <a:rPr lang="fr-FR" altLang="fr-FR" dirty="0">
                <a:solidFill>
                  <a:schemeClr val="tx1"/>
                </a:solidFill>
              </a:rPr>
              <a:t> + </a:t>
            </a:r>
            <a:r>
              <a:rPr lang="fr-FR" altLang="fr-FR" dirty="0" smtClean="0">
                <a:solidFill>
                  <a:schemeClr val="tx1"/>
                </a:solidFill>
              </a:rPr>
              <a:t>4 </a:t>
            </a:r>
            <a:r>
              <a:rPr lang="fr-FR" altLang="fr-FR" dirty="0">
                <a:solidFill>
                  <a:schemeClr val="tx1"/>
                </a:solidFill>
              </a:rPr>
              <a:t>gym </a:t>
            </a:r>
            <a:r>
              <a:rPr lang="fr-FR" altLang="fr-FR" dirty="0" smtClean="0">
                <a:solidFill>
                  <a:schemeClr val="tx1"/>
                </a:solidFill>
              </a:rPr>
              <a:t> soit </a:t>
            </a:r>
            <a:r>
              <a:rPr lang="fr-FR" altLang="fr-FR" b="1" dirty="0" smtClean="0">
                <a:solidFill>
                  <a:schemeClr val="tx1"/>
                </a:solidFill>
              </a:rPr>
              <a:t>6 </a:t>
            </a:r>
            <a:r>
              <a:rPr lang="fr-FR" altLang="fr-FR" b="1" dirty="0">
                <a:solidFill>
                  <a:schemeClr val="tx1"/>
                </a:solidFill>
              </a:rPr>
              <a:t>VD </a:t>
            </a:r>
            <a:endParaRPr lang="fr-FR" altLang="fr-FR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55576" y="385500"/>
            <a:ext cx="425892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altLang="fr-FR" sz="2800" b="1" dirty="0">
                <a:solidFill>
                  <a:schemeClr val="bg1"/>
                </a:solidFill>
              </a:rPr>
              <a:t>Valeur de Difficulté (VD)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4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4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4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4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4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4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r>
              <a:rPr lang="fr-FR" altLang="fr-FR" sz="2400" dirty="0"/>
              <a:t>Les Exigences de Composition sont propres à chaque agrès.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altLang="fr-FR" sz="2400" b="1" dirty="0" smtClean="0"/>
              <a:t>4 </a:t>
            </a:r>
            <a:r>
              <a:rPr lang="fr-FR" altLang="fr-FR" sz="2400" b="1" dirty="0"/>
              <a:t>X 0.50 pt  -   maximum  </a:t>
            </a:r>
            <a:r>
              <a:rPr lang="fr-FR" altLang="fr-FR" sz="2400" b="1" dirty="0" smtClean="0"/>
              <a:t>2.00 </a:t>
            </a:r>
            <a:r>
              <a:rPr lang="fr-FR" altLang="fr-FR" sz="2400" b="1" dirty="0"/>
              <a:t>pts.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altLang="fr-FR" sz="2400" dirty="0"/>
              <a:t>Seuls les éléments </a:t>
            </a:r>
            <a:r>
              <a:rPr lang="fr-FR" altLang="fr-FR" sz="2400" dirty="0" smtClean="0"/>
              <a:t>issus du tableau des difficultés </a:t>
            </a:r>
            <a:r>
              <a:rPr lang="fr-FR" altLang="fr-FR" sz="2400" dirty="0"/>
              <a:t>peuvent remplir une EC.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altLang="fr-FR" sz="2400" dirty="0"/>
              <a:t>Un élément peut remplir plus d’une EC mais un élément ne peut pas être répété pour remplir une autre EC.</a:t>
            </a:r>
          </a:p>
        </p:txBody>
      </p:sp>
      <p:sp>
        <p:nvSpPr>
          <p:cNvPr id="2" name="Rectangle 1"/>
          <p:cNvSpPr/>
          <p:nvPr/>
        </p:nvSpPr>
        <p:spPr>
          <a:xfrm>
            <a:off x="826965" y="404664"/>
            <a:ext cx="561724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altLang="fr-FR" sz="2800" b="1" dirty="0">
                <a:solidFill>
                  <a:schemeClr val="bg1"/>
                </a:solidFill>
              </a:rPr>
              <a:t>Exigences de Composition (EC)</a:t>
            </a:r>
          </a:p>
        </p:txBody>
      </p:sp>
      <p:sp>
        <p:nvSpPr>
          <p:cNvPr id="4" name="Triangle isocèle 3"/>
          <p:cNvSpPr/>
          <p:nvPr/>
        </p:nvSpPr>
        <p:spPr>
          <a:xfrm>
            <a:off x="6156176" y="1988840"/>
            <a:ext cx="648717" cy="576064"/>
          </a:xfrm>
          <a:prstGeom prst="triangl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>
              <a:defRPr/>
            </a:pPr>
            <a:r>
              <a:rPr lang="fr-FR" sz="3200" dirty="0">
                <a:solidFill>
                  <a:schemeClr val="tx1"/>
                </a:solidFill>
                <a:cs typeface="Arial" charset="0"/>
              </a:rPr>
              <a:t>!</a:t>
            </a:r>
            <a:endParaRPr lang="fr-FR" dirty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35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35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35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6690" y="1201296"/>
            <a:ext cx="8376669" cy="5180032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fr-FR" altLang="fr-FR" sz="2000" b="1" dirty="0">
                <a:solidFill>
                  <a:schemeClr val="hlink"/>
                </a:solidFill>
              </a:rPr>
              <a:t>•</a:t>
            </a:r>
            <a:r>
              <a:rPr lang="fr-FR" altLang="fr-FR" sz="2000" dirty="0"/>
              <a:t> La valeur de liaison doit correspondre à une combinaison d’éléments, unique et très difficile, aux barres, en poutre et sol.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fr-FR" altLang="fr-FR" sz="2000" b="1" dirty="0">
                <a:solidFill>
                  <a:schemeClr val="hlink"/>
                </a:solidFill>
              </a:rPr>
              <a:t>•</a:t>
            </a:r>
            <a:r>
              <a:rPr lang="fr-FR" altLang="fr-FR" sz="2000" dirty="0"/>
              <a:t> Les éléments utilisés pour la VL ne doivent pas nécessairement  être parmi les 8 VD comptabilisées MAIS ils doivent être issus des tableaux des difficultés.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fr-FR" altLang="fr-FR" sz="2000" b="1" dirty="0">
                <a:solidFill>
                  <a:schemeClr val="hlink"/>
                </a:solidFill>
              </a:rPr>
              <a:t>•</a:t>
            </a:r>
            <a:r>
              <a:rPr lang="fr-FR" altLang="fr-FR" sz="2000" dirty="0"/>
              <a:t> La valeur de liaison est fixée à :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fr-FR" altLang="fr-FR" sz="2000" dirty="0"/>
              <a:t>     + 0,10 pt </a:t>
            </a:r>
            <a:endParaRPr lang="fr-FR" altLang="fr-FR" sz="2000" dirty="0" smtClean="0"/>
          </a:p>
          <a:p>
            <a:pPr>
              <a:lnSpc>
                <a:spcPct val="90000"/>
              </a:lnSpc>
              <a:buFontTx/>
              <a:buNone/>
            </a:pPr>
            <a:r>
              <a:rPr lang="fr-FR" altLang="fr-FR" sz="2000" dirty="0" smtClean="0"/>
              <a:t>     </a:t>
            </a:r>
            <a:r>
              <a:rPr lang="fr-FR" altLang="fr-FR" sz="2000" dirty="0"/>
              <a:t>+ 0,20 pt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fr-FR" altLang="fr-FR" sz="2000" dirty="0"/>
              <a:t>     + 0,30 pt (possible) 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fr-FR" altLang="fr-FR" sz="2000" dirty="0"/>
              <a:t>      </a:t>
            </a:r>
          </a:p>
        </p:txBody>
      </p:sp>
      <p:sp>
        <p:nvSpPr>
          <p:cNvPr id="3" name="Rectangle 2"/>
          <p:cNvSpPr/>
          <p:nvPr/>
        </p:nvSpPr>
        <p:spPr>
          <a:xfrm>
            <a:off x="899596" y="404664"/>
            <a:ext cx="44644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altLang="fr-FR" sz="3200" b="1" dirty="0">
                <a:solidFill>
                  <a:schemeClr val="bg1"/>
                </a:solidFill>
              </a:rPr>
              <a:t>Valeur de Liaison (VL)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539552" y="1340768"/>
            <a:ext cx="8424936" cy="4824536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fr-FR" altLang="fr-FR" sz="2400" b="1" dirty="0">
                <a:solidFill>
                  <a:schemeClr val="hlink"/>
                </a:solidFill>
              </a:rPr>
              <a:t>• </a:t>
            </a:r>
            <a:r>
              <a:rPr lang="fr-FR" altLang="fr-FR" sz="2400" b="1" u="sng" dirty="0" smtClean="0"/>
              <a:t>La note à  chaque agrès est établie à partir de deux notes séparées</a:t>
            </a:r>
            <a:endParaRPr lang="fr-FR" altLang="fr-FR" sz="2400" b="1" dirty="0"/>
          </a:p>
          <a:p>
            <a:pPr indent="263525">
              <a:lnSpc>
                <a:spcPct val="90000"/>
              </a:lnSpc>
              <a:buFontTx/>
              <a:buChar char="-"/>
              <a:defRPr/>
            </a:pPr>
            <a:r>
              <a:rPr lang="fr-FR" altLang="fr-FR" sz="2400" b="1" i="1" dirty="0" smtClean="0"/>
              <a:t>Le Jury D </a:t>
            </a:r>
            <a:r>
              <a:rPr lang="fr-FR" altLang="fr-FR" sz="2400" dirty="0" smtClean="0"/>
              <a:t>calcule la note  </a:t>
            </a:r>
            <a:r>
              <a:rPr lang="fr-FR" altLang="fr-FR" sz="2400" b="1" i="1" dirty="0" smtClean="0"/>
              <a:t>D</a:t>
            </a:r>
            <a:r>
              <a:rPr lang="fr-FR" altLang="fr-FR" sz="2400" dirty="0" smtClean="0"/>
              <a:t> :  contenu de l’exercice</a:t>
            </a:r>
          </a:p>
          <a:p>
            <a:pPr indent="263525">
              <a:lnSpc>
                <a:spcPct val="90000"/>
              </a:lnSpc>
              <a:buFontTx/>
              <a:buChar char="-"/>
              <a:defRPr/>
            </a:pPr>
            <a:r>
              <a:rPr lang="fr-FR" altLang="fr-FR" sz="2400" b="1" i="1" dirty="0"/>
              <a:t>Le Jury </a:t>
            </a:r>
            <a:r>
              <a:rPr lang="fr-FR" altLang="fr-FR" sz="2400" b="1" i="1" dirty="0" smtClean="0"/>
              <a:t>E </a:t>
            </a:r>
            <a:r>
              <a:rPr lang="fr-FR" altLang="fr-FR" sz="2400" i="1" dirty="0" smtClean="0"/>
              <a:t>calcule la note </a:t>
            </a:r>
            <a:r>
              <a:rPr lang="fr-FR" altLang="fr-FR" sz="2400" b="1" i="1" dirty="0" smtClean="0"/>
              <a:t>E</a:t>
            </a:r>
            <a:r>
              <a:rPr lang="fr-FR" altLang="fr-FR" sz="2400" i="1" dirty="0" smtClean="0"/>
              <a:t> : exécution et artistique</a:t>
            </a:r>
            <a:endParaRPr lang="fr-FR" altLang="fr-FR" sz="2400" dirty="0"/>
          </a:p>
          <a:p>
            <a:pPr marL="622300" indent="-622300">
              <a:lnSpc>
                <a:spcPct val="90000"/>
              </a:lnSpc>
              <a:buFontTx/>
              <a:buNone/>
              <a:defRPr/>
            </a:pPr>
            <a:r>
              <a:rPr lang="fr-FR" altLang="fr-FR" sz="2400" b="1" dirty="0" smtClean="0"/>
              <a:t> La note finale d’un exercice :</a:t>
            </a:r>
          </a:p>
          <a:p>
            <a:pPr marL="622300" indent="-622300">
              <a:lnSpc>
                <a:spcPct val="90000"/>
              </a:lnSpc>
              <a:buFontTx/>
              <a:buNone/>
              <a:defRPr/>
            </a:pPr>
            <a:endParaRPr lang="fr-FR" altLang="fr-FR" sz="2400" dirty="0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  <a:buFontTx/>
              <a:buNone/>
              <a:defRPr/>
            </a:pPr>
            <a:endParaRPr lang="fr-FR" altLang="fr-FR" sz="2400" dirty="0"/>
          </a:p>
          <a:p>
            <a:pPr>
              <a:lnSpc>
                <a:spcPct val="90000"/>
              </a:lnSpc>
              <a:defRPr/>
            </a:pPr>
            <a:endParaRPr lang="fr-FR" altLang="fr-FR" sz="2400" dirty="0"/>
          </a:p>
        </p:txBody>
      </p:sp>
      <p:sp>
        <p:nvSpPr>
          <p:cNvPr id="3" name="Rectangle 2"/>
          <p:cNvSpPr/>
          <p:nvPr/>
        </p:nvSpPr>
        <p:spPr>
          <a:xfrm>
            <a:off x="900113" y="404664"/>
            <a:ext cx="554409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fr-FR" altLang="fr-FR" sz="2800" b="1" dirty="0">
                <a:solidFill>
                  <a:schemeClr val="bg1"/>
                </a:solidFill>
              </a:rPr>
              <a:t>Calcul de la note</a:t>
            </a:r>
          </a:p>
        </p:txBody>
      </p:sp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6394346"/>
              </p:ext>
            </p:extLst>
          </p:nvPr>
        </p:nvGraphicFramePr>
        <p:xfrm>
          <a:off x="624160" y="4365104"/>
          <a:ext cx="7980290" cy="12241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96058"/>
                <a:gridCol w="1055638"/>
                <a:gridCol w="1728192"/>
                <a:gridCol w="936104"/>
                <a:gridCol w="2664298"/>
              </a:tblGrid>
              <a:tr h="1224136">
                <a:tc>
                  <a:txBody>
                    <a:bodyPr/>
                    <a:lstStyle/>
                    <a:p>
                      <a:pPr algn="ctr"/>
                      <a:endParaRPr lang="fr-FR" sz="24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fr-FR" sz="2400" dirty="0" smtClean="0">
                          <a:solidFill>
                            <a:schemeClr val="tx1"/>
                          </a:solidFill>
                        </a:rPr>
                        <a:t>Note D</a:t>
                      </a:r>
                      <a:endParaRPr lang="fr-FR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24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fr-FR" sz="2400" dirty="0" smtClean="0">
                          <a:solidFill>
                            <a:schemeClr val="tx1"/>
                          </a:solidFill>
                        </a:rPr>
                        <a:t>+</a:t>
                      </a:r>
                      <a:endParaRPr lang="fr-FR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24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fr-FR" sz="2400" dirty="0" smtClean="0">
                          <a:solidFill>
                            <a:schemeClr val="tx1"/>
                          </a:solidFill>
                        </a:rPr>
                        <a:t>Note E</a:t>
                      </a:r>
                      <a:endParaRPr lang="fr-FR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24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fr-FR" sz="2400" dirty="0" smtClean="0">
                          <a:solidFill>
                            <a:schemeClr val="tx1"/>
                          </a:solidFill>
                        </a:rPr>
                        <a:t>+</a:t>
                      </a:r>
                      <a:endParaRPr lang="fr-FR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fr-FR" dirty="0" smtClean="0">
                          <a:solidFill>
                            <a:schemeClr val="tx1"/>
                          </a:solidFill>
                        </a:rPr>
                        <a:t>Les déductions neutres si nécessaire</a:t>
                      </a:r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5610061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02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02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ZoneTexte 2"/>
          <p:cNvSpPr txBox="1">
            <a:spLocks noChangeArrowheads="1"/>
          </p:cNvSpPr>
          <p:nvPr/>
        </p:nvSpPr>
        <p:spPr bwMode="auto">
          <a:xfrm>
            <a:off x="253513" y="1772816"/>
            <a:ext cx="8670925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buFontTx/>
              <a:buChar char="-"/>
            </a:pP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Le principe de calcul de la Valeur de Liaison est précisé à chaque agrès.</a:t>
            </a:r>
          </a:p>
          <a:p>
            <a:pPr marL="285750" indent="-285750">
              <a:buFontTx/>
              <a:buChar char="-"/>
            </a:pP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Pour 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être accordée, la liaison doit être exécutée  sans chute.</a:t>
            </a:r>
          </a:p>
          <a:p>
            <a:pPr marL="285750" indent="-285750"/>
            <a:endParaRPr lang="fr-F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/>
            <a:r>
              <a:rPr lang="fr-FR" sz="2000" b="1" dirty="0">
                <a:latin typeface="Arial" panose="020B0604020202020204" pitchFamily="34" charset="0"/>
                <a:cs typeface="Arial" panose="020B0604020202020204" pitchFamily="34" charset="0"/>
              </a:rPr>
              <a:t>Répétition d’un élément pour la </a:t>
            </a:r>
            <a:r>
              <a:rPr lang="fr-F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VL</a:t>
            </a:r>
          </a:p>
          <a:p>
            <a:pPr marL="285750" indent="-285750"/>
            <a:endParaRPr lang="fr-F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/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- Les éléments ne peuvent pas être répétés dans une autre </a:t>
            </a: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liaison pour 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obtenir la VL</a:t>
            </a: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703263" indent="-342900">
              <a:buFont typeface="Arial" panose="020B0604020202020204" pitchFamily="34" charset="0"/>
              <a:buChar char="•"/>
            </a:pP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Le 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décompte des éléments se fait dans l’ordre chronologique</a:t>
            </a: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buFontTx/>
              <a:buChar char="-"/>
            </a:pP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Le même élément aux barres, à la poutre et au sol (élément acrobatique) peut être exécuté deux fois dans une même liaison</a:t>
            </a:r>
            <a:endParaRPr lang="fr-F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49702" y="448747"/>
            <a:ext cx="393832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altLang="fr-FR" sz="2800" b="1" dirty="0">
                <a:solidFill>
                  <a:schemeClr val="bg1"/>
                </a:solidFill>
              </a:rPr>
              <a:t>Valeur de Liaison (VL)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13816" y="1378523"/>
            <a:ext cx="8376669" cy="4243829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FontTx/>
              <a:buNone/>
            </a:pPr>
            <a:r>
              <a:rPr lang="fr-FR" altLang="fr-FR" sz="2000" dirty="0"/>
              <a:t>      Les éléments aux barres et les éléments acrobatiques à la poutre et au sol peuvent être exécutés </a:t>
            </a:r>
            <a:r>
              <a:rPr lang="fr-FR" altLang="fr-FR" sz="2000" b="1" dirty="0"/>
              <a:t>2 fois dans une même liaison</a:t>
            </a:r>
            <a:r>
              <a:rPr lang="fr-FR" altLang="fr-FR" sz="2000" dirty="0"/>
              <a:t> </a:t>
            </a:r>
            <a:r>
              <a:rPr lang="fr-FR" altLang="fr-FR" sz="2000" b="1" dirty="0"/>
              <a:t>mais</a:t>
            </a:r>
            <a:r>
              <a:rPr lang="fr-FR" altLang="fr-FR" sz="2000" dirty="0"/>
              <a:t> ne recevront qu’</a:t>
            </a:r>
            <a:r>
              <a:rPr lang="fr-FR" altLang="fr-FR" sz="2000" b="1" dirty="0"/>
              <a:t>une seule fois la VD</a:t>
            </a:r>
            <a:r>
              <a:rPr lang="fr-FR" altLang="fr-FR" sz="2000" dirty="0"/>
              <a:t>.  Exemples :</a:t>
            </a:r>
          </a:p>
          <a:p>
            <a:pPr lvl="1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lr>
                <a:srgbClr val="FF9933"/>
              </a:buClr>
            </a:pPr>
            <a:r>
              <a:rPr lang="fr-FR" altLang="fr-FR" sz="2400" dirty="0"/>
              <a:t>Poutre : </a:t>
            </a:r>
          </a:p>
          <a:p>
            <a:pPr lvl="2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lr>
                <a:srgbClr val="FF9933"/>
              </a:buClr>
            </a:pPr>
            <a:r>
              <a:rPr lang="fr-FR" altLang="fr-FR" dirty="0"/>
              <a:t>renversement av libre + renversement av libre </a:t>
            </a:r>
          </a:p>
          <a:p>
            <a:pPr lvl="1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lr>
                <a:srgbClr val="FF9933"/>
              </a:buClr>
            </a:pPr>
            <a:r>
              <a:rPr lang="fr-FR" altLang="fr-FR" sz="2400" dirty="0"/>
              <a:t>Barres : </a:t>
            </a:r>
          </a:p>
          <a:p>
            <a:pPr lvl="2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lr>
                <a:srgbClr val="FF9933"/>
              </a:buClr>
            </a:pPr>
            <a:r>
              <a:rPr lang="fr-FR" altLang="fr-FR" dirty="0" err="1"/>
              <a:t>Tkatchev</a:t>
            </a:r>
            <a:r>
              <a:rPr lang="fr-FR" altLang="fr-FR" dirty="0"/>
              <a:t> + </a:t>
            </a:r>
            <a:r>
              <a:rPr lang="fr-FR" altLang="fr-FR" dirty="0" err="1"/>
              <a:t>Tkatchev</a:t>
            </a:r>
            <a:r>
              <a:rPr lang="fr-FR" altLang="fr-FR" dirty="0"/>
              <a:t> </a:t>
            </a:r>
          </a:p>
          <a:p>
            <a:pPr lvl="1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lr>
                <a:srgbClr val="FF9933"/>
              </a:buClr>
            </a:pPr>
            <a:r>
              <a:rPr lang="fr-FR" altLang="fr-FR" sz="2400" dirty="0"/>
              <a:t>Sol : </a:t>
            </a:r>
          </a:p>
          <a:p>
            <a:pPr lvl="2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lr>
                <a:srgbClr val="FF9933"/>
              </a:buClr>
            </a:pPr>
            <a:r>
              <a:rPr lang="fr-FR" altLang="fr-FR" dirty="0"/>
              <a:t>liaison directe ou indirecte avec salto tempo x 2 suivi de double salto </a:t>
            </a:r>
            <a:r>
              <a:rPr lang="fr-FR" altLang="fr-FR" dirty="0" err="1"/>
              <a:t>ar</a:t>
            </a:r>
            <a:r>
              <a:rPr lang="fr-FR" altLang="fr-FR" dirty="0"/>
              <a:t> carpé </a:t>
            </a:r>
          </a:p>
        </p:txBody>
      </p:sp>
      <p:grpSp>
        <p:nvGrpSpPr>
          <p:cNvPr id="29699" name="Group 4"/>
          <p:cNvGrpSpPr>
            <a:grpSpLocks/>
          </p:cNvGrpSpPr>
          <p:nvPr/>
        </p:nvGrpSpPr>
        <p:grpSpPr bwMode="auto">
          <a:xfrm>
            <a:off x="3953870" y="5329458"/>
            <a:ext cx="2809875" cy="585788"/>
            <a:chOff x="2516" y="1241"/>
            <a:chExt cx="1770" cy="369"/>
          </a:xfrm>
        </p:grpSpPr>
        <p:pic>
          <p:nvPicPr>
            <p:cNvPr id="29708" name="Picture 5"/>
            <p:cNvPicPr>
              <a:picLocks noChangeAspect="1" noChangeArrowheads="1"/>
            </p:cNvPicPr>
            <p:nvPr/>
          </p:nvPicPr>
          <p:blipFill>
            <a:blip r:embed="rId2"/>
            <a:srcRect t="25278"/>
            <a:stretch>
              <a:fillRect/>
            </a:stretch>
          </p:blipFill>
          <p:spPr bwMode="auto">
            <a:xfrm>
              <a:off x="2516" y="1298"/>
              <a:ext cx="409" cy="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709" name="Picture 6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880" y="1241"/>
              <a:ext cx="363" cy="3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710" name="Picture 7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243" y="1253"/>
              <a:ext cx="363" cy="3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9711" name="Rectangle 8"/>
            <p:cNvSpPr>
              <a:spLocks noChangeArrowheads="1"/>
            </p:cNvSpPr>
            <p:nvPr/>
          </p:nvSpPr>
          <p:spPr bwMode="auto">
            <a:xfrm>
              <a:off x="2744" y="1298"/>
              <a:ext cx="20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 altLang="fr-FR"/>
                <a:t>+</a:t>
              </a:r>
            </a:p>
          </p:txBody>
        </p:sp>
        <p:sp>
          <p:nvSpPr>
            <p:cNvPr id="29712" name="Rectangle 9"/>
            <p:cNvSpPr>
              <a:spLocks noChangeArrowheads="1"/>
            </p:cNvSpPr>
            <p:nvPr/>
          </p:nvSpPr>
          <p:spPr bwMode="auto">
            <a:xfrm>
              <a:off x="3134" y="1298"/>
              <a:ext cx="20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 altLang="fr-FR"/>
                <a:t>+</a:t>
              </a:r>
            </a:p>
          </p:txBody>
        </p:sp>
        <p:sp>
          <p:nvSpPr>
            <p:cNvPr id="29713" name="Rectangle 10"/>
            <p:cNvSpPr>
              <a:spLocks noChangeArrowheads="1"/>
            </p:cNvSpPr>
            <p:nvPr/>
          </p:nvSpPr>
          <p:spPr bwMode="auto">
            <a:xfrm>
              <a:off x="3560" y="1298"/>
              <a:ext cx="20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 altLang="fr-FR"/>
                <a:t>+</a:t>
              </a:r>
            </a:p>
          </p:txBody>
        </p:sp>
        <p:pic>
          <p:nvPicPr>
            <p:cNvPr id="29714" name="Picture 11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696" y="1253"/>
              <a:ext cx="590" cy="3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9700" name="Group 12"/>
          <p:cNvGrpSpPr>
            <a:grpSpLocks/>
          </p:cNvGrpSpPr>
          <p:nvPr/>
        </p:nvGrpSpPr>
        <p:grpSpPr bwMode="auto">
          <a:xfrm>
            <a:off x="6145161" y="2708920"/>
            <a:ext cx="1152525" cy="546100"/>
            <a:chOff x="657" y="1706"/>
            <a:chExt cx="822" cy="498"/>
          </a:xfrm>
        </p:grpSpPr>
        <p:pic>
          <p:nvPicPr>
            <p:cNvPr id="29705" name="Picture 13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657" y="1706"/>
              <a:ext cx="323" cy="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9706" name="Rectangle 14"/>
            <p:cNvSpPr>
              <a:spLocks noChangeArrowheads="1"/>
            </p:cNvSpPr>
            <p:nvPr/>
          </p:nvSpPr>
          <p:spPr bwMode="auto">
            <a:xfrm>
              <a:off x="947" y="1842"/>
              <a:ext cx="236" cy="3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 altLang="fr-FR" sz="2000"/>
                <a:t>+</a:t>
              </a:r>
            </a:p>
          </p:txBody>
        </p:sp>
        <p:pic>
          <p:nvPicPr>
            <p:cNvPr id="29707" name="Picture 15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156" y="1706"/>
              <a:ext cx="323" cy="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9701" name="Group 16"/>
          <p:cNvGrpSpPr>
            <a:grpSpLocks/>
          </p:cNvGrpSpPr>
          <p:nvPr/>
        </p:nvGrpSpPr>
        <p:grpSpPr bwMode="auto">
          <a:xfrm>
            <a:off x="3262922" y="3797300"/>
            <a:ext cx="1295400" cy="498475"/>
            <a:chOff x="2354" y="2160"/>
            <a:chExt cx="871" cy="362"/>
          </a:xfrm>
        </p:grpSpPr>
        <p:pic>
          <p:nvPicPr>
            <p:cNvPr id="29702" name="Picture 17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2354" y="2160"/>
              <a:ext cx="390" cy="3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703" name="Picture 18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2835" y="2160"/>
              <a:ext cx="390" cy="3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9704" name="Text Box 19"/>
            <p:cNvSpPr txBox="1">
              <a:spLocks noChangeArrowheads="1"/>
            </p:cNvSpPr>
            <p:nvPr/>
          </p:nvSpPr>
          <p:spPr bwMode="auto">
            <a:xfrm>
              <a:off x="2653" y="2190"/>
              <a:ext cx="272" cy="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fr-FR" altLang="fr-FR" sz="2400"/>
                <a:t>+</a:t>
              </a:r>
            </a:p>
          </p:txBody>
        </p:sp>
      </p:grpSp>
      <p:sp>
        <p:nvSpPr>
          <p:cNvPr id="2" name="Rectangle 1"/>
          <p:cNvSpPr/>
          <p:nvPr/>
        </p:nvSpPr>
        <p:spPr>
          <a:xfrm>
            <a:off x="995131" y="404962"/>
            <a:ext cx="393832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altLang="fr-FR" sz="2800" b="1" dirty="0">
                <a:solidFill>
                  <a:schemeClr val="bg1"/>
                </a:solidFill>
              </a:rPr>
              <a:t>Valeur de Liaison (VL)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>
              <a:buFontTx/>
              <a:buNone/>
              <a:defRPr/>
            </a:pPr>
            <a:r>
              <a:rPr lang="fr-FR" altLang="fr-FR" sz="2000" dirty="0"/>
              <a:t>    S’il y a une différence entre les 4 notes intermédiaires, le jury D a 3 solutions :</a:t>
            </a:r>
          </a:p>
          <a:p>
            <a:pPr marL="263525" indent="-263525">
              <a:buFontTx/>
              <a:buNone/>
              <a:defRPr/>
            </a:pPr>
            <a:r>
              <a:rPr lang="fr-FR" altLang="fr-FR" sz="2000" dirty="0">
                <a:cs typeface="Arial" charset="0"/>
              </a:rPr>
              <a:t>►</a:t>
            </a:r>
            <a:r>
              <a:rPr lang="fr-FR" altLang="fr-FR" sz="2000" dirty="0"/>
              <a:t>Le jury D n’intervient pas car à son avis la note finale est acceptable par rapport à la sienne</a:t>
            </a:r>
          </a:p>
          <a:p>
            <a:pPr marL="263525" indent="-263525">
              <a:buFontTx/>
              <a:buNone/>
              <a:defRPr/>
            </a:pPr>
            <a:r>
              <a:rPr lang="fr-FR" altLang="fr-FR" sz="2000" dirty="0">
                <a:cs typeface="Arial" charset="0"/>
              </a:rPr>
              <a:t>►</a:t>
            </a:r>
            <a:r>
              <a:rPr lang="fr-FR" altLang="fr-FR" sz="2000" dirty="0"/>
              <a:t>Il intervient auprès de la Présidente du Jury</a:t>
            </a:r>
          </a:p>
          <a:p>
            <a:pPr marL="263525" indent="-263525">
              <a:buFontTx/>
              <a:buNone/>
              <a:defRPr/>
            </a:pPr>
            <a:r>
              <a:rPr lang="fr-FR" altLang="fr-FR" sz="2000" dirty="0">
                <a:cs typeface="Arial" charset="0"/>
              </a:rPr>
              <a:t>►</a:t>
            </a:r>
            <a:r>
              <a:rPr lang="fr-FR" altLang="fr-FR" sz="2000" dirty="0"/>
              <a:t>Il demande à un ou plusieurs juges de modifier leur note avec accord de la Présidente du Jury.</a:t>
            </a:r>
          </a:p>
          <a:p>
            <a:pPr>
              <a:defRPr/>
            </a:pPr>
            <a:endParaRPr lang="fr-FR" altLang="fr-FR" sz="2000" dirty="0"/>
          </a:p>
        </p:txBody>
      </p:sp>
      <p:sp>
        <p:nvSpPr>
          <p:cNvPr id="2" name="Rectangle 1"/>
          <p:cNvSpPr/>
          <p:nvPr/>
        </p:nvSpPr>
        <p:spPr>
          <a:xfrm>
            <a:off x="899592" y="393652"/>
            <a:ext cx="49728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altLang="fr-FR" sz="2800" b="1" dirty="0" smtClean="0">
                <a:solidFill>
                  <a:schemeClr val="bg1"/>
                </a:solidFill>
              </a:rPr>
              <a:t>ÉCART DE NOTE </a:t>
            </a:r>
            <a:r>
              <a:rPr lang="fr-FR" altLang="fr-FR" sz="2800" b="1" dirty="0">
                <a:solidFill>
                  <a:schemeClr val="bg1"/>
                </a:solidFill>
              </a:rPr>
              <a:t>sur note 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17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17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6" presetClass="entr" presetSubtype="21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17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16" presetClass="entr" presetSubtype="21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17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548680"/>
            <a:ext cx="8496944" cy="648072"/>
          </a:xfrm>
          <a:noFill/>
          <a:ln>
            <a:noFill/>
          </a:ln>
        </p:spPr>
        <p:txBody>
          <a:bodyPr/>
          <a:lstStyle/>
          <a:p>
            <a:pPr>
              <a:lnSpc>
                <a:spcPct val="100000"/>
              </a:lnSpc>
            </a:pPr>
            <a:r>
              <a:rPr lang="fr-FR" altLang="fr-FR" sz="2400" dirty="0">
                <a:solidFill>
                  <a:schemeClr val="bg1"/>
                </a:solidFill>
                <a:latin typeface="Trebuchet MS" pitchFamily="34" charset="0"/>
              </a:rPr>
              <a:t> </a:t>
            </a:r>
            <a:r>
              <a:rPr lang="fr-FR" altLang="fr-FR" sz="2400" b="1" dirty="0">
                <a:solidFill>
                  <a:schemeClr val="bg1"/>
                </a:solidFill>
              </a:rPr>
              <a:t>Exercice trop </a:t>
            </a:r>
            <a:r>
              <a:rPr lang="fr-FR" altLang="fr-FR" sz="2400" b="1" dirty="0" smtClean="0">
                <a:solidFill>
                  <a:schemeClr val="bg1"/>
                </a:solidFill>
              </a:rPr>
              <a:t>court</a:t>
            </a:r>
            <a:r>
              <a:rPr lang="fr-FR" altLang="fr-FR" sz="2800" b="1" dirty="0" smtClean="0">
                <a:solidFill>
                  <a:schemeClr val="bg1"/>
                </a:solidFill>
              </a:rPr>
              <a:t/>
            </a:r>
            <a:br>
              <a:rPr lang="fr-FR" altLang="fr-FR" sz="2800" b="1" dirty="0" smtClean="0">
                <a:solidFill>
                  <a:schemeClr val="bg1"/>
                </a:solidFill>
              </a:rPr>
            </a:br>
            <a:r>
              <a:rPr lang="fr-FR" altLang="fr-FR" sz="2400" b="1" dirty="0" smtClean="0">
                <a:solidFill>
                  <a:schemeClr val="tx1"/>
                </a:solidFill>
              </a:rPr>
              <a:t> </a:t>
            </a:r>
            <a:r>
              <a:rPr lang="fr-FR" altLang="fr-FR" sz="2000" dirty="0" smtClean="0">
                <a:solidFill>
                  <a:schemeClr val="tx1"/>
                </a:solidFill>
              </a:rPr>
              <a:t>Aménagement </a:t>
            </a:r>
            <a:r>
              <a:rPr lang="fr-FR" altLang="fr-FR" sz="2000" i="1" dirty="0">
                <a:solidFill>
                  <a:schemeClr val="tx1"/>
                </a:solidFill>
              </a:rPr>
              <a:t>FSCF</a:t>
            </a:r>
            <a:r>
              <a:rPr lang="fr-FR" altLang="fr-FR" sz="2000" b="1" dirty="0">
                <a:solidFill>
                  <a:schemeClr val="bg1"/>
                </a:solidFill>
              </a:rPr>
              <a:t/>
            </a:r>
            <a:br>
              <a:rPr lang="fr-FR" altLang="fr-FR" sz="2000" b="1" dirty="0">
                <a:solidFill>
                  <a:schemeClr val="bg1"/>
                </a:solidFill>
              </a:rPr>
            </a:br>
            <a:endParaRPr lang="fr-FR" altLang="fr-FR" sz="2000" b="1" dirty="0">
              <a:solidFill>
                <a:schemeClr val="bg1"/>
              </a:solidFill>
            </a:endParaRPr>
          </a:p>
        </p:txBody>
      </p:sp>
      <p:sp>
        <p:nvSpPr>
          <p:cNvPr id="36866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179513" y="1700808"/>
            <a:ext cx="8597794" cy="4175262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fr-FR" sz="2400" dirty="0"/>
              <a:t>Après notification du jury D, le jury E additionnera la déduction pour exercice trop court aux autres déductions (exécution/artistique) :</a:t>
            </a:r>
          </a:p>
          <a:p>
            <a:pPr marL="457200" lvl="1" indent="0" eaLnBrk="1" hangingPunct="1">
              <a:lnSpc>
                <a:spcPct val="80000"/>
              </a:lnSpc>
              <a:buFontTx/>
              <a:buNone/>
            </a:pPr>
            <a:r>
              <a:rPr lang="fr-FR" sz="2400" dirty="0"/>
              <a:t>7 éléments ou + reconnus    :  pas de déduction</a:t>
            </a:r>
          </a:p>
          <a:p>
            <a:pPr marL="457200" lvl="1" indent="0" eaLnBrk="1" hangingPunct="1">
              <a:lnSpc>
                <a:spcPct val="80000"/>
              </a:lnSpc>
              <a:buFontTx/>
              <a:buNone/>
            </a:pPr>
            <a:r>
              <a:rPr lang="fr-FR" sz="2400" dirty="0"/>
              <a:t>5-6 éléments reconnus         :  -  4,00 pts </a:t>
            </a:r>
          </a:p>
          <a:p>
            <a:pPr marL="457200" lvl="1" indent="0" eaLnBrk="1" hangingPunct="1">
              <a:lnSpc>
                <a:spcPct val="80000"/>
              </a:lnSpc>
              <a:buFontTx/>
              <a:buNone/>
            </a:pPr>
            <a:r>
              <a:rPr lang="fr-FR" sz="2400" dirty="0"/>
              <a:t>3-4 éléments reconnus         :  -  6,00 pts</a:t>
            </a:r>
          </a:p>
          <a:p>
            <a:pPr marL="457200" lvl="1" indent="0" eaLnBrk="1" hangingPunct="1">
              <a:lnSpc>
                <a:spcPct val="80000"/>
              </a:lnSpc>
              <a:buFontTx/>
              <a:buNone/>
            </a:pPr>
            <a:r>
              <a:rPr lang="fr-FR" sz="2400" dirty="0"/>
              <a:t>1-2 éléments reconnus         :  -  8,00 pts</a:t>
            </a:r>
          </a:p>
          <a:p>
            <a:pPr marL="457200" lvl="1" indent="0" eaLnBrk="1" hangingPunct="1">
              <a:lnSpc>
                <a:spcPct val="80000"/>
              </a:lnSpc>
              <a:buFontTx/>
              <a:buNone/>
            </a:pPr>
            <a:r>
              <a:rPr lang="fr-FR" sz="2400" dirty="0"/>
              <a:t>Pas d’éléments                     </a:t>
            </a:r>
            <a:r>
              <a:rPr lang="fr-FR" sz="2400" dirty="0" smtClean="0"/>
              <a:t>:  </a:t>
            </a:r>
            <a:r>
              <a:rPr lang="fr-FR" sz="2400" dirty="0"/>
              <a:t>- 10,00 pts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fr-FR" altLang="fr-FR" sz="2800" i="1" dirty="0" smtClean="0">
                <a:solidFill>
                  <a:srgbClr val="00B0F0"/>
                </a:solidFill>
              </a:rPr>
              <a:t>Avec </a:t>
            </a:r>
            <a:r>
              <a:rPr lang="fr-FR" altLang="fr-FR" sz="2800" i="1" dirty="0">
                <a:solidFill>
                  <a:srgbClr val="00B0F0"/>
                </a:solidFill>
              </a:rPr>
              <a:t>l’aménagement du code, la gymnaste </a:t>
            </a:r>
            <a:r>
              <a:rPr lang="fr-FR" altLang="fr-FR" sz="2800" i="1" dirty="0" smtClean="0">
                <a:solidFill>
                  <a:srgbClr val="00B0F0"/>
                </a:solidFill>
              </a:rPr>
              <a:t>conservera sa </a:t>
            </a:r>
            <a:r>
              <a:rPr lang="fr-FR" altLang="fr-FR" sz="2800" i="1" dirty="0">
                <a:solidFill>
                  <a:srgbClr val="00B0F0"/>
                </a:solidFill>
              </a:rPr>
              <a:t>note D comme précédemment.</a:t>
            </a:r>
            <a:endParaRPr lang="fr-FR" sz="2800" i="1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6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6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68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500"/>
                            </p:stCondLst>
                            <p:childTnLst>
                              <p:par>
                                <p:cTn id="15" presetID="16" presetClass="entr" presetSubtype="21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68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16" presetClass="entr" presetSubtype="21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68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8500"/>
                            </p:stCondLst>
                            <p:childTnLst>
                              <p:par>
                                <p:cTn id="23" presetID="16" presetClass="entr" presetSubtype="21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68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1000"/>
                            </p:stCondLst>
                            <p:childTnLst>
                              <p:par>
                                <p:cTn id="27" presetID="16" presetClass="entr" presetSubtype="21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68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68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68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68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ChangeArrowheads="1"/>
          </p:cNvSpPr>
          <p:nvPr>
            <p:ph type="title"/>
          </p:nvPr>
        </p:nvSpPr>
        <p:spPr>
          <a:xfrm>
            <a:off x="515800" y="332656"/>
            <a:ext cx="8376680" cy="774476"/>
          </a:xfrm>
        </p:spPr>
        <p:txBody>
          <a:bodyPr/>
          <a:lstStyle/>
          <a:p>
            <a:r>
              <a:rPr lang="fr-FR" altLang="fr-FR" sz="2800" b="1" dirty="0">
                <a:solidFill>
                  <a:schemeClr val="bg1"/>
                </a:solidFill>
              </a:rPr>
              <a:t>Exercice trop court</a:t>
            </a:r>
          </a:p>
        </p:txBody>
      </p:sp>
      <p:sp>
        <p:nvSpPr>
          <p:cNvPr id="34818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24025" y="1484784"/>
            <a:ext cx="8376669" cy="4243829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fr-FR" altLang="fr-FR" sz="2400" b="1" dirty="0"/>
              <a:t>Attention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fr-FR" altLang="fr-FR" sz="2400" dirty="0"/>
              <a:t>    Il ne doit pas y avoir de confusion entre le calcul des VD et le nombre d’éléments reconnus (gym/</a:t>
            </a:r>
            <a:r>
              <a:rPr lang="fr-FR" altLang="fr-FR" sz="2400" dirty="0" err="1"/>
              <a:t>acro</a:t>
            </a:r>
            <a:r>
              <a:rPr lang="fr-FR" altLang="fr-FR" sz="2400" dirty="0"/>
              <a:t>) dans l’exercice.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fr-FR" altLang="fr-FR" sz="2000" dirty="0"/>
              <a:t>- Ex. 1 : 9 éléments sont exécutés (mais pas de sortie) :  le jury D      retient 7 VD et n’applique aucune </a:t>
            </a:r>
            <a:r>
              <a:rPr lang="fr-FR" altLang="fr-FR" sz="2000" dirty="0" smtClean="0"/>
              <a:t>pénalité pour exercice trop court </a:t>
            </a:r>
            <a:r>
              <a:rPr lang="fr-FR" altLang="fr-FR" sz="2000" dirty="0"/>
              <a:t>sur la Note Finale.</a:t>
            </a:r>
          </a:p>
          <a:p>
            <a:pPr>
              <a:lnSpc>
                <a:spcPct val="90000"/>
              </a:lnSpc>
            </a:pPr>
            <a:r>
              <a:rPr lang="fr-FR" altLang="fr-FR" sz="2000" dirty="0"/>
              <a:t>- Ex. 2 : en poutre 7 </a:t>
            </a:r>
            <a:r>
              <a:rPr lang="fr-FR" altLang="fr-FR" sz="2000" dirty="0" err="1"/>
              <a:t>acro</a:t>
            </a:r>
            <a:r>
              <a:rPr lang="fr-FR" altLang="fr-FR" sz="2000" dirty="0"/>
              <a:t> (dont la sortie) + 1 gym :  Le jury D retient 6 VD et n’applique toujours aucune pénalité pour exercice trop court sur la Note Finale car la gym a bien exécuté 8 éléments codifiés et non répétés.</a:t>
            </a:r>
            <a:r>
              <a:rPr lang="fr-FR" altLang="fr-FR" sz="2400" dirty="0"/>
              <a:t>  </a:t>
            </a:r>
            <a:endParaRPr lang="fr-FR" altLang="fr-FR" sz="2400" b="1" dirty="0"/>
          </a:p>
          <a:p>
            <a:pPr>
              <a:lnSpc>
                <a:spcPct val="90000"/>
              </a:lnSpc>
              <a:buFontTx/>
              <a:buNone/>
            </a:pPr>
            <a:endParaRPr lang="fr-FR" altLang="fr-FR" sz="2400" b="1" dirty="0"/>
          </a:p>
          <a:p>
            <a:pPr>
              <a:lnSpc>
                <a:spcPct val="90000"/>
              </a:lnSpc>
            </a:pPr>
            <a:endParaRPr lang="fr-FR" altLang="fr-FR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8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8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8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48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48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48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6" presetClass="entr" presetSubtype="21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48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5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48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48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48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179512" y="1196752"/>
            <a:ext cx="8550447" cy="4968552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fr-FR" altLang="fr-FR" sz="2000" b="1" dirty="0"/>
              <a:t>Pour les sorties en </a:t>
            </a:r>
            <a:r>
              <a:rPr lang="fr-FR" altLang="fr-FR" sz="2000" b="1" dirty="0" smtClean="0"/>
              <a:t>barres, Poutre et Sol :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fr-FR" altLang="fr-FR" sz="1800" i="1" dirty="0" smtClean="0">
                <a:solidFill>
                  <a:srgbClr val="FF0000"/>
                </a:solidFill>
              </a:rPr>
              <a:t>Si </a:t>
            </a:r>
            <a:r>
              <a:rPr lang="fr-FR" altLang="fr-FR" sz="1800" i="1" dirty="0">
                <a:solidFill>
                  <a:srgbClr val="FF0000"/>
                </a:solidFill>
              </a:rPr>
              <a:t>la gym ne tente aucune sortie du tout (ex. saut en dehors de la poutre après la rondade) </a:t>
            </a:r>
            <a:r>
              <a:rPr lang="fr-FR" altLang="fr-FR" sz="1800" b="1" i="1" dirty="0" smtClean="0">
                <a:solidFill>
                  <a:srgbClr val="FF0000"/>
                </a:solidFill>
              </a:rPr>
              <a:t>ou</a:t>
            </a:r>
            <a:r>
              <a:rPr lang="fr-FR" altLang="fr-FR" sz="1800" i="1" dirty="0" smtClean="0">
                <a:solidFill>
                  <a:srgbClr val="FF0000"/>
                </a:solidFill>
              </a:rPr>
              <a:t> </a:t>
            </a:r>
            <a:r>
              <a:rPr lang="fr-FR" altLang="fr-FR" sz="1800" i="1" dirty="0">
                <a:solidFill>
                  <a:srgbClr val="FF0000"/>
                </a:solidFill>
              </a:rPr>
              <a:t>au sol n’exécute qu’une seule ligne acrobatique </a:t>
            </a:r>
            <a:r>
              <a:rPr lang="fr-FR" altLang="fr-FR" sz="1800" i="1" dirty="0" smtClean="0">
                <a:solidFill>
                  <a:srgbClr val="FF0000"/>
                </a:solidFill>
              </a:rPr>
              <a:t>:</a:t>
            </a:r>
            <a:r>
              <a:rPr lang="fr-FR" altLang="fr-FR" sz="1800" dirty="0" smtClean="0">
                <a:solidFill>
                  <a:srgbClr val="FF0000"/>
                </a:solidFill>
              </a:rPr>
              <a:t> </a:t>
            </a:r>
            <a:endParaRPr lang="fr-FR" altLang="fr-FR" sz="1800" dirty="0">
              <a:solidFill>
                <a:srgbClr val="FF0000"/>
              </a:solidFill>
            </a:endParaRPr>
          </a:p>
          <a:p>
            <a:pPr marL="263525" indent="-263525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fr-FR" altLang="fr-FR" sz="1800" dirty="0" smtClean="0"/>
              <a:t>Pas </a:t>
            </a:r>
            <a:r>
              <a:rPr lang="fr-FR" altLang="fr-FR" sz="1800" dirty="0"/>
              <a:t>de VD - 7 éléments seulement  sont comptés  </a:t>
            </a:r>
            <a:r>
              <a:rPr lang="fr-FR" altLang="fr-FR" sz="1800" i="1" dirty="0"/>
              <a:t>(jury D</a:t>
            </a:r>
            <a:r>
              <a:rPr lang="fr-FR" altLang="fr-FR" sz="1800" i="1" dirty="0" smtClean="0"/>
              <a:t>)</a:t>
            </a:r>
          </a:p>
          <a:p>
            <a:pPr marL="263525" indent="-263525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fr-FR" altLang="fr-FR" sz="1800" dirty="0" smtClean="0"/>
              <a:t>- </a:t>
            </a:r>
            <a:r>
              <a:rPr lang="fr-FR" altLang="fr-FR" sz="1800" dirty="0"/>
              <a:t>0.50 pt pas </a:t>
            </a:r>
            <a:r>
              <a:rPr lang="fr-FR" altLang="fr-FR" sz="1800" dirty="0" smtClean="0"/>
              <a:t>de </a:t>
            </a:r>
            <a:r>
              <a:rPr lang="fr-FR" altLang="fr-FR" sz="1800" dirty="0"/>
              <a:t>sortie </a:t>
            </a:r>
            <a:r>
              <a:rPr lang="fr-FR" altLang="fr-FR" sz="1800" i="1" dirty="0"/>
              <a:t>(jury </a:t>
            </a:r>
            <a:r>
              <a:rPr lang="fr-FR" altLang="fr-FR" sz="1800" i="1" dirty="0" smtClean="0"/>
              <a:t>E, composition)</a:t>
            </a:r>
            <a:endParaRPr lang="fr-FR" altLang="fr-FR" sz="1800" i="1" dirty="0"/>
          </a:p>
          <a:p>
            <a:pPr marL="263525" indent="-263525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fr-FR" altLang="fr-FR" sz="1800" dirty="0"/>
              <a:t>- 1.00 pt pour chute </a:t>
            </a:r>
            <a:r>
              <a:rPr lang="fr-FR" altLang="fr-FR" sz="1800" i="1" dirty="0"/>
              <a:t>ou</a:t>
            </a:r>
            <a:r>
              <a:rPr lang="fr-FR" altLang="fr-FR" sz="1800" dirty="0"/>
              <a:t> déductions pour fautes de  réception s’il n’y a pas eu chute </a:t>
            </a:r>
            <a:r>
              <a:rPr lang="fr-FR" altLang="fr-FR" sz="1800" i="1" dirty="0"/>
              <a:t>(jury E</a:t>
            </a:r>
            <a:r>
              <a:rPr lang="fr-FR" altLang="fr-FR" sz="1800" dirty="0" smtClean="0"/>
              <a:t>)</a:t>
            </a:r>
          </a:p>
          <a:p>
            <a:pPr marL="534988" lvl="1" indent="-260350">
              <a:lnSpc>
                <a:spcPct val="80000"/>
              </a:lnSpc>
            </a:pPr>
            <a:r>
              <a:rPr lang="fr-FR" altLang="fr-FR" sz="1030" dirty="0" smtClean="0"/>
              <a:t>	</a:t>
            </a:r>
            <a:r>
              <a:rPr lang="fr-FR" altLang="fr-FR" sz="2000" i="1" u="sng" dirty="0">
                <a:solidFill>
                  <a:srgbClr val="FF0000"/>
                </a:solidFill>
              </a:rPr>
              <a:t>Dans tous les autres cas, la sortie est considérée commencée</a:t>
            </a:r>
            <a:r>
              <a:rPr lang="fr-FR" altLang="fr-FR" sz="2000" u="sng" dirty="0">
                <a:solidFill>
                  <a:srgbClr val="FF0000"/>
                </a:solidFill>
              </a:rPr>
              <a:t> </a:t>
            </a:r>
            <a:r>
              <a:rPr lang="fr-FR" altLang="fr-FR" sz="1030" i="1" u="sng" dirty="0">
                <a:solidFill>
                  <a:srgbClr val="FF0000"/>
                </a:solidFill>
              </a:rPr>
              <a:t>:</a:t>
            </a:r>
          </a:p>
          <a:p>
            <a:pPr marL="263525" indent="-263525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fr-FR" altLang="fr-FR" sz="2000" i="1" u="sng" dirty="0">
                <a:solidFill>
                  <a:srgbClr val="FF0000"/>
                </a:solidFill>
              </a:rPr>
              <a:t>Pas de VD – 7 éléments comptabilisés  (jury D)  </a:t>
            </a:r>
          </a:p>
          <a:p>
            <a:pPr marL="263525" lvl="1" indent="-263525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fr-FR" altLang="fr-FR" sz="2000" i="1" u="sng" dirty="0">
                <a:solidFill>
                  <a:srgbClr val="FF0000"/>
                </a:solidFill>
              </a:rPr>
              <a:t>MAIS le jury E applique uniquement les fautes de réception</a:t>
            </a:r>
          </a:p>
          <a:p>
            <a:pPr>
              <a:lnSpc>
                <a:spcPct val="80000"/>
              </a:lnSpc>
              <a:buFontTx/>
              <a:buNone/>
            </a:pPr>
            <a:endParaRPr lang="fr-FR" altLang="fr-FR" sz="2000" dirty="0" smtClean="0"/>
          </a:p>
          <a:p>
            <a:pPr>
              <a:lnSpc>
                <a:spcPct val="80000"/>
              </a:lnSpc>
              <a:buFontTx/>
              <a:buNone/>
            </a:pPr>
            <a:r>
              <a:rPr lang="fr-FR" altLang="fr-FR" sz="2000" dirty="0"/>
              <a:t>	</a:t>
            </a:r>
          </a:p>
        </p:txBody>
      </p:sp>
      <p:sp>
        <p:nvSpPr>
          <p:cNvPr id="2" name="Rectangle 1"/>
          <p:cNvSpPr/>
          <p:nvPr/>
        </p:nvSpPr>
        <p:spPr>
          <a:xfrm>
            <a:off x="899592" y="404664"/>
            <a:ext cx="595547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altLang="fr-FR" sz="2800" b="1" dirty="0" smtClean="0">
                <a:solidFill>
                  <a:schemeClr val="bg1"/>
                </a:solidFill>
              </a:rPr>
              <a:t>Déductions pour la Composition </a:t>
            </a:r>
            <a:endParaRPr lang="fr-FR" altLang="fr-FR" sz="2800" b="1" dirty="0">
              <a:solidFill>
                <a:schemeClr val="bg1"/>
              </a:solidFill>
            </a:endParaRPr>
          </a:p>
        </p:txBody>
      </p:sp>
      <p:sp>
        <p:nvSpPr>
          <p:cNvPr id="4" name="Triangle isocèle 3"/>
          <p:cNvSpPr/>
          <p:nvPr/>
        </p:nvSpPr>
        <p:spPr>
          <a:xfrm>
            <a:off x="7668344" y="4772302"/>
            <a:ext cx="720725" cy="720725"/>
          </a:xfrm>
          <a:prstGeom prst="triangl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>
              <a:defRPr/>
            </a:pPr>
            <a:r>
              <a:rPr lang="fr-FR" sz="3200" dirty="0">
                <a:solidFill>
                  <a:schemeClr val="tx1"/>
                </a:solidFill>
                <a:cs typeface="Arial" charset="0"/>
              </a:rPr>
              <a:t>!</a:t>
            </a:r>
            <a:endParaRPr lang="fr-FR" dirty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56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56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56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6" presetClass="entr" presetSubtype="21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56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00"/>
                            </p:stCondLst>
                            <p:childTnLst>
                              <p:par>
                                <p:cTn id="22" presetID="16" presetClass="entr" presetSubtype="21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56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56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56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560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/>
          <p:cNvSpPr>
            <a:spLocks noGrp="1" noChangeArrowheads="1"/>
          </p:cNvSpPr>
          <p:nvPr>
            <p:ph type="title"/>
          </p:nvPr>
        </p:nvSpPr>
        <p:spPr>
          <a:xfrm>
            <a:off x="587808" y="295422"/>
            <a:ext cx="8376680" cy="77447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fr-FR" altLang="fr-FR" sz="2400" b="1" dirty="0">
                <a:solidFill>
                  <a:schemeClr val="bg1"/>
                </a:solidFill>
              </a:rPr>
              <a:t>Tableau des fautes générales </a:t>
            </a:r>
          </a:p>
        </p:txBody>
      </p:sp>
      <p:graphicFrame>
        <p:nvGraphicFramePr>
          <p:cNvPr id="52299" name="Group 75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304346766"/>
              </p:ext>
            </p:extLst>
          </p:nvPr>
        </p:nvGraphicFramePr>
        <p:xfrm>
          <a:off x="400050" y="1412776"/>
          <a:ext cx="8377238" cy="5037645"/>
        </p:xfrm>
        <a:graphic>
          <a:graphicData uri="http://schemas.openxmlformats.org/drawingml/2006/table">
            <a:tbl>
              <a:tblPr/>
              <a:tblGrid>
                <a:gridCol w="345297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6272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0855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4929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9281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310868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52965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Fautes</a:t>
                      </a:r>
                    </a:p>
                  </a:txBody>
                  <a:tcPr marL="93323" marR="93323" marT="45731" marB="4573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3323" marR="93323"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Petites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0.10</a:t>
                      </a:r>
                    </a:p>
                  </a:txBody>
                  <a:tcPr marL="93323" marR="93323"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Moyennes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0.30</a:t>
                      </a:r>
                    </a:p>
                  </a:txBody>
                  <a:tcPr marL="93323" marR="93323"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Grosses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0.50</a:t>
                      </a:r>
                    </a:p>
                  </a:txBody>
                  <a:tcPr marL="93323" marR="93323"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Très grosses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1.00 ou plus</a:t>
                      </a:r>
                    </a:p>
                  </a:txBody>
                  <a:tcPr marL="93323" marR="93323"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46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Par le Jury E</a:t>
                      </a:r>
                    </a:p>
                  </a:txBody>
                  <a:tcPr marL="93323" marR="93323" marT="45731" marB="4573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3323" marR="93323"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3323" marR="93323"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3323" marR="93323"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3323" marR="93323"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3323" marR="93323"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881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Bras fléchis ou jambes fléchies</a:t>
                      </a:r>
                    </a:p>
                  </a:txBody>
                  <a:tcPr marL="93323" marR="93323" marT="45731" marB="4573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Ch.f.</a:t>
                      </a:r>
                    </a:p>
                  </a:txBody>
                  <a:tcPr marL="93323" marR="93323"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X</a:t>
                      </a:r>
                    </a:p>
                  </a:txBody>
                  <a:tcPr marL="93323" marR="93323"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X</a:t>
                      </a:r>
                    </a:p>
                  </a:txBody>
                  <a:tcPr marL="93323" marR="93323"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X</a:t>
                      </a:r>
                    </a:p>
                  </a:txBody>
                  <a:tcPr marL="93323" marR="93323"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3323" marR="93323"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3221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Jambes ou genoux écartés</a:t>
                      </a:r>
                    </a:p>
                  </a:txBody>
                  <a:tcPr marL="93323" marR="93323" marT="45731" marB="4573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Ch.f.</a:t>
                      </a:r>
                    </a:p>
                  </a:txBody>
                  <a:tcPr marL="93323" marR="93323"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X</a:t>
                      </a:r>
                    </a:p>
                  </a:txBody>
                  <a:tcPr marL="93323" marR="93323"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X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Largeur des épaules ou +</a:t>
                      </a:r>
                    </a:p>
                  </a:txBody>
                  <a:tcPr marL="93323" marR="93323"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3323" marR="93323"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3323" marR="93323"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897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Jambes croisées dans les éléments avec vrilles</a:t>
                      </a:r>
                    </a:p>
                  </a:txBody>
                  <a:tcPr marL="93323" marR="93323" marT="45731" marB="4573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Ch.f.</a:t>
                      </a:r>
                    </a:p>
                  </a:txBody>
                  <a:tcPr marL="93323" marR="93323"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X</a:t>
                      </a:r>
                    </a:p>
                  </a:txBody>
                  <a:tcPr marL="93323" marR="93323"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3323" marR="93323"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3323" marR="93323"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3323" marR="93323"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9064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Hauteur des éléments insuffisante</a:t>
                      </a:r>
                      <a:r>
                        <a:rPr kumimoji="0" lang="fr-FR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(amplitude externe)</a:t>
                      </a:r>
                    </a:p>
                  </a:txBody>
                  <a:tcPr marL="93323" marR="93323" marT="45731" marB="4573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Ch.f</a:t>
                      </a:r>
                      <a:r>
                        <a:rPr kumimoji="0" lang="fr-F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.</a:t>
                      </a:r>
                    </a:p>
                  </a:txBody>
                  <a:tcPr marL="93323" marR="93323"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X</a:t>
                      </a:r>
                    </a:p>
                  </a:txBody>
                  <a:tcPr marL="93323" marR="93323"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X</a:t>
                      </a:r>
                    </a:p>
                  </a:txBody>
                  <a:tcPr marL="93323" marR="93323"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3323" marR="93323"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3323" marR="93323"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97378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Manque de précision dans </a:t>
                      </a: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la position groupée </a:t>
                      </a:r>
                      <a:r>
                        <a:rPr kumimoji="0" lang="fr-F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ou </a:t>
                      </a:r>
                      <a:r>
                        <a:rPr kumimoji="0" lang="fr-FR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carpée</a:t>
                      </a:r>
                      <a:r>
                        <a:rPr kumimoji="0" lang="fr-FR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fr-FR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dans les </a:t>
                      </a:r>
                      <a:r>
                        <a:rPr kumimoji="0" lang="fr-FR" sz="14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salti</a:t>
                      </a:r>
                      <a:r>
                        <a:rPr kumimoji="0" lang="fr-FR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simples</a:t>
                      </a:r>
                      <a:endParaRPr kumimoji="0" lang="fr-FR" sz="14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3323" marR="93323" marT="45731" marB="4573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Ch.f</a:t>
                      </a:r>
                      <a:r>
                        <a:rPr kumimoji="0" lang="fr-FR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.</a:t>
                      </a:r>
                    </a:p>
                  </a:txBody>
                  <a:tcPr marL="93323" marR="93323"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X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90°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Angle bassin</a:t>
                      </a:r>
                    </a:p>
                  </a:txBody>
                  <a:tcPr marL="93323" marR="93323"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X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˃ 90°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Angle bassin</a:t>
                      </a:r>
                    </a:p>
                  </a:txBody>
                  <a:tcPr marL="93323" marR="93323"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3323" marR="93323"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3323" marR="93323"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97378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Manque de maintien dans la position corps tendu ( fermeture trop tôt)</a:t>
                      </a:r>
                      <a:endParaRPr kumimoji="0" lang="fr-FR" sz="14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3323" marR="93323" marT="45731" marB="4573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Ch.f</a:t>
                      </a:r>
                      <a:r>
                        <a:rPr kumimoji="0" lang="fr-F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.</a:t>
                      </a:r>
                    </a:p>
                  </a:txBody>
                  <a:tcPr marL="93323" marR="93323"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X</a:t>
                      </a:r>
                    </a:p>
                  </a:txBody>
                  <a:tcPr marL="93323" marR="93323"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X</a:t>
                      </a:r>
                    </a:p>
                  </a:txBody>
                  <a:tcPr marL="93323" marR="93323"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3323" marR="93323"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3323" marR="93323"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2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 noChangeArrowheads="1"/>
          </p:cNvSpPr>
          <p:nvPr>
            <p:ph type="title"/>
          </p:nvPr>
        </p:nvSpPr>
        <p:spPr>
          <a:xfrm>
            <a:off x="587808" y="287538"/>
            <a:ext cx="8376680" cy="77447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fr-FR" altLang="fr-FR" sz="2400" b="1" dirty="0">
                <a:solidFill>
                  <a:schemeClr val="bg1"/>
                </a:solidFill>
              </a:rPr>
              <a:t>Tableau des Fautes </a:t>
            </a:r>
            <a:r>
              <a:rPr lang="fr-FR" altLang="fr-FR" sz="2400" b="1" dirty="0" smtClean="0">
                <a:solidFill>
                  <a:schemeClr val="bg1"/>
                </a:solidFill>
              </a:rPr>
              <a:t>Générales</a:t>
            </a:r>
            <a:endParaRPr lang="fr-FR" altLang="fr-FR" sz="2400" b="1" dirty="0">
              <a:solidFill>
                <a:schemeClr val="bg1"/>
              </a:solidFill>
            </a:endParaRPr>
          </a:p>
        </p:txBody>
      </p:sp>
      <p:graphicFrame>
        <p:nvGraphicFramePr>
          <p:cNvPr id="41007" name="Group 47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493642096"/>
              </p:ext>
            </p:extLst>
          </p:nvPr>
        </p:nvGraphicFramePr>
        <p:xfrm>
          <a:off x="115192" y="1700808"/>
          <a:ext cx="8777288" cy="3994961"/>
        </p:xfrm>
        <a:graphic>
          <a:graphicData uri="http://schemas.openxmlformats.org/drawingml/2006/table">
            <a:tbl>
              <a:tblPr/>
              <a:tblGrid>
                <a:gridCol w="464400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20080"/>
                <a:gridCol w="118095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423463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Par le Jury E</a:t>
                      </a:r>
                    </a:p>
                  </a:txBody>
                  <a:tcPr marL="89407" marR="89407"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89407" marR="89407"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0.10</a:t>
                      </a:r>
                      <a:endParaRPr kumimoji="0" lang="fr-FR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89407" marR="89407"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0.30</a:t>
                      </a:r>
                      <a:endParaRPr kumimoji="0" lang="fr-FR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89407" marR="89407"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0,50</a:t>
                      </a:r>
                      <a:endParaRPr kumimoji="0" lang="fr-FR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89407" marR="89407"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1,00 </a:t>
                      </a:r>
                      <a:r>
                        <a:rPr kumimoji="0" lang="fr-F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ou plus</a:t>
                      </a:r>
                    </a:p>
                  </a:txBody>
                  <a:tcPr marL="89407" marR="89407"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4828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Hésitation </a:t>
                      </a: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pendant l’exécution des éléments et mouvements</a:t>
                      </a:r>
                      <a:endParaRPr kumimoji="0" lang="fr-F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89407" marR="89407"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Ch.f</a:t>
                      </a:r>
                      <a:endParaRPr kumimoji="0" lang="fr-FR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89407" marR="89407"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X</a:t>
                      </a:r>
                    </a:p>
                  </a:txBody>
                  <a:tcPr marL="89407" marR="89407"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89407" marR="89407"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89407" marR="89407"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89407" marR="89407"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2047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Essai sans exécuter un élément </a:t>
                      </a:r>
                      <a:r>
                        <a:rPr kumimoji="0" lang="fr-FR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(course à vide)</a:t>
                      </a:r>
                    </a:p>
                  </a:txBody>
                  <a:tcPr marL="89407" marR="89407"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Ch.f</a:t>
                      </a:r>
                      <a:endParaRPr kumimoji="0" lang="fr-FR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89407" marR="89407"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89407" marR="89407"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X</a:t>
                      </a:r>
                    </a:p>
                  </a:txBody>
                  <a:tcPr marL="89407" marR="89407"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89407" marR="89407"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89407" marR="89407"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126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Déviation par rapport à </a:t>
                      </a: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l’axe</a:t>
                      </a:r>
                      <a:endParaRPr kumimoji="0" lang="fr-FR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89407" marR="89407"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Ch.f</a:t>
                      </a:r>
                      <a:endParaRPr kumimoji="0" lang="fr-FR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89407" marR="89407"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X</a:t>
                      </a:r>
                    </a:p>
                  </a:txBody>
                  <a:tcPr marL="89407" marR="89407"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89407" marR="89407"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89407" marR="89407"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89407" marR="89407"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6760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Position du corps et/ou des jambes dans les éléments </a:t>
                      </a:r>
                      <a:r>
                        <a:rPr kumimoji="0" lang="fr-FR" sz="16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(non gymniques)</a:t>
                      </a:r>
                      <a:endParaRPr kumimoji="0" lang="fr-FR" sz="1600" b="1" i="0" u="sng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89407" marR="89407"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89407" marR="89407"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89407" marR="89407"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89407" marR="89407"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89407" marR="89407"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89407" marR="89407"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6760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fr-F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Alignement du corps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endParaRPr kumimoji="0" lang="fr-FR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89407" marR="89407"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Ch.f</a:t>
                      </a:r>
                      <a:r>
                        <a:rPr kumimoji="0" lang="fr-F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.</a:t>
                      </a:r>
                      <a:endParaRPr kumimoji="0" lang="fr-FR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89407" marR="89407"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X</a:t>
                      </a:r>
                      <a:endParaRPr kumimoji="0" lang="fr-FR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89407" marR="89407"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89407" marR="89407"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89407" marR="89407"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89407" marR="89407"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760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fr-F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Manque d’extension des pointes de pieds/Pieds relâchés</a:t>
                      </a:r>
                    </a:p>
                  </a:txBody>
                  <a:tcPr marL="89407" marR="89407"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Ch.f</a:t>
                      </a:r>
                      <a:r>
                        <a:rPr kumimoji="0" lang="fr-F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.</a:t>
                      </a:r>
                      <a:endParaRPr kumimoji="0" lang="fr-FR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89407" marR="89407"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X</a:t>
                      </a:r>
                      <a:endParaRPr kumimoji="0" lang="fr-FR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89407" marR="89407"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89407" marR="89407"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89407" marR="89407"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89407" marR="89407"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276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fr-F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Ecart insuffisant dans les éléments </a:t>
                      </a:r>
                      <a:r>
                        <a:rPr kumimoji="0" lang="fr-FR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acro</a:t>
                      </a:r>
                      <a:r>
                        <a:rPr kumimoji="0" lang="fr-F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(sans envol)</a:t>
                      </a:r>
                    </a:p>
                  </a:txBody>
                  <a:tcPr marL="89407" marR="89407"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Ch.f</a:t>
                      </a:r>
                      <a:r>
                        <a:rPr kumimoji="0" lang="fr-F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.</a:t>
                      </a:r>
                      <a:endParaRPr kumimoji="0" lang="fr-FR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89407" marR="89407"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X</a:t>
                      </a:r>
                      <a:endParaRPr kumimoji="0" lang="fr-FR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89407" marR="89407"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X</a:t>
                      </a:r>
                      <a:endParaRPr kumimoji="0" lang="fr-FR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89407" marR="89407"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89407" marR="89407"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89407" marR="89407"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10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/>
          <p:cNvSpPr>
            <a:spLocks noGrp="1" noChangeArrowheads="1"/>
          </p:cNvSpPr>
          <p:nvPr>
            <p:ph type="title"/>
          </p:nvPr>
        </p:nvSpPr>
        <p:spPr>
          <a:xfrm>
            <a:off x="432696" y="324968"/>
            <a:ext cx="8376680" cy="77447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fr-FR" altLang="fr-FR" sz="2400" b="1" dirty="0">
                <a:solidFill>
                  <a:schemeClr val="bg1"/>
                </a:solidFill>
              </a:rPr>
              <a:t>Tableau des Fautes </a:t>
            </a:r>
            <a:r>
              <a:rPr lang="fr-FR" altLang="fr-FR" sz="2400" b="1" dirty="0" smtClean="0">
                <a:solidFill>
                  <a:schemeClr val="bg1"/>
                </a:solidFill>
              </a:rPr>
              <a:t>Générales</a:t>
            </a:r>
            <a:endParaRPr lang="fr-FR" altLang="fr-FR" sz="2400" b="1" dirty="0">
              <a:solidFill>
                <a:schemeClr val="bg1"/>
              </a:solidFill>
            </a:endParaRPr>
          </a:p>
        </p:txBody>
      </p:sp>
      <p:graphicFrame>
        <p:nvGraphicFramePr>
          <p:cNvPr id="228400" name="Group 48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110663385"/>
              </p:ext>
            </p:extLst>
          </p:nvPr>
        </p:nvGraphicFramePr>
        <p:xfrm>
          <a:off x="400050" y="1631950"/>
          <a:ext cx="8377237" cy="3545195"/>
        </p:xfrm>
        <a:graphic>
          <a:graphicData uri="http://schemas.openxmlformats.org/drawingml/2006/table">
            <a:tbl>
              <a:tblPr/>
              <a:tblGrid>
                <a:gridCol w="364186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4608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4990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7831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08112"/>
                <a:gridCol w="125295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720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Par le Jury E</a:t>
                      </a:r>
                    </a:p>
                  </a:txBody>
                  <a:tcPr marL="89407" marR="8940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89407" marR="894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Petites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0.10</a:t>
                      </a:r>
                    </a:p>
                  </a:txBody>
                  <a:tcPr marL="89407" marR="894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Moyennes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0.30</a:t>
                      </a:r>
                    </a:p>
                  </a:txBody>
                  <a:tcPr marL="89407" marR="894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Grosses   0,50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89407" marR="894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Très grosses 1,00 ou plus</a:t>
                      </a:r>
                    </a:p>
                  </a:txBody>
                  <a:tcPr marL="89407" marR="894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295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Ne pas remplir les exigences techniques dans les éléments gymniques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(section 9 liste des fautes dans les éléments gymniques)</a:t>
                      </a:r>
                      <a:endParaRPr kumimoji="0" lang="fr-FR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89407" marR="8940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Ch.f</a:t>
                      </a:r>
                      <a:r>
                        <a:rPr kumimoji="0" lang="fr-F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.</a:t>
                      </a:r>
                    </a:p>
                  </a:txBody>
                  <a:tcPr marL="89407" marR="894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X</a:t>
                      </a:r>
                    </a:p>
                  </a:txBody>
                  <a:tcPr marL="89407" marR="894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X</a:t>
                      </a:r>
                      <a:endParaRPr kumimoji="0" lang="fr-FR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89407" marR="894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         X</a:t>
                      </a:r>
                      <a:endParaRPr kumimoji="0" lang="fr-FR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89407" marR="894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89407" marR="894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021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Précision</a:t>
                      </a:r>
                      <a:endParaRPr kumimoji="0" lang="fr-FR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89407" marR="8940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Ch.f</a:t>
                      </a:r>
                      <a:r>
                        <a:rPr kumimoji="0" lang="fr-F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.</a:t>
                      </a:r>
                    </a:p>
                  </a:txBody>
                  <a:tcPr marL="89407" marR="894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X</a:t>
                      </a:r>
                    </a:p>
                  </a:txBody>
                  <a:tcPr marL="89407" marR="894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89407" marR="894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89407" marR="894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89407" marR="894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36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Exécution de la sortie trop près de l’agrès </a:t>
                      </a:r>
                      <a:r>
                        <a:rPr kumimoji="0" lang="fr-FR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(barres-poutre)</a:t>
                      </a:r>
                      <a:endParaRPr kumimoji="0" lang="fr-FR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89407" marR="8940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600" b="0" i="0" u="none" strike="noStrike" cap="none" normalizeH="0" baseline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89407" marR="894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89407" marR="894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X</a:t>
                      </a:r>
                    </a:p>
                  </a:txBody>
                  <a:tcPr marL="89407" marR="894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89407" marR="894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89407" marR="894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2" name="Triangle isocèle 1"/>
          <p:cNvSpPr/>
          <p:nvPr/>
        </p:nvSpPr>
        <p:spPr>
          <a:xfrm>
            <a:off x="7668343" y="332011"/>
            <a:ext cx="720725" cy="720725"/>
          </a:xfrm>
          <a:prstGeom prst="triangl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>
              <a:defRPr/>
            </a:pPr>
            <a:r>
              <a:rPr lang="fr-FR" sz="3200" dirty="0">
                <a:solidFill>
                  <a:schemeClr val="tx1"/>
                </a:solidFill>
                <a:cs typeface="Arial" charset="0"/>
              </a:rPr>
              <a:t>!</a:t>
            </a:r>
            <a:endParaRPr lang="fr-FR" dirty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228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332656"/>
            <a:ext cx="8376680" cy="77447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fr-FR" altLang="fr-FR" sz="2200" b="1" dirty="0" smtClean="0">
                <a:solidFill>
                  <a:schemeClr val="bg1"/>
                </a:solidFill>
              </a:rPr>
              <a:t>Fautes d’exécution des éléments gymniques</a:t>
            </a:r>
            <a:endParaRPr lang="fr-FR" altLang="fr-FR" sz="2200" b="1" dirty="0">
              <a:solidFill>
                <a:schemeClr val="bg1"/>
              </a:solidFill>
            </a:endParaRPr>
          </a:p>
        </p:txBody>
      </p:sp>
      <p:sp>
        <p:nvSpPr>
          <p:cNvPr id="2" name="Triangle isocèle 1"/>
          <p:cNvSpPr/>
          <p:nvPr/>
        </p:nvSpPr>
        <p:spPr>
          <a:xfrm>
            <a:off x="7668344" y="2241386"/>
            <a:ext cx="720725" cy="720725"/>
          </a:xfrm>
          <a:prstGeom prst="triangl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>
              <a:defRPr/>
            </a:pPr>
            <a:r>
              <a:rPr lang="fr-FR" sz="3200" dirty="0">
                <a:solidFill>
                  <a:schemeClr val="tx1"/>
                </a:solidFill>
                <a:cs typeface="Arial" charset="0"/>
              </a:rPr>
              <a:t>!</a:t>
            </a:r>
            <a:endParaRPr lang="fr-FR" dirty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467544" y="1484784"/>
            <a:ext cx="806489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solidFill>
                  <a:srgbClr val="FF0000"/>
                </a:solidFill>
              </a:rPr>
              <a:t>Le maximum de déductions cumulées pour déviations par rapport aux exigences pour la position du corps ne peut dépasser </a:t>
            </a:r>
            <a:r>
              <a:rPr lang="fr-FR" sz="2400" b="1" u="sng" dirty="0" smtClean="0">
                <a:solidFill>
                  <a:srgbClr val="FF0000"/>
                </a:solidFill>
              </a:rPr>
              <a:t>0,50 Pt</a:t>
            </a:r>
          </a:p>
          <a:p>
            <a:endParaRPr lang="fr-FR" sz="2400" dirty="0">
              <a:solidFill>
                <a:srgbClr val="FF0000"/>
              </a:solidFill>
            </a:endParaRPr>
          </a:p>
          <a:p>
            <a:r>
              <a:rPr lang="fr-FR" sz="2400" dirty="0" smtClean="0">
                <a:solidFill>
                  <a:srgbClr val="FF0000"/>
                </a:solidFill>
              </a:rPr>
              <a:t>Les déductions pour la forme du corps incluent :</a:t>
            </a:r>
          </a:p>
          <a:p>
            <a:endParaRPr lang="fr-FR" sz="2400" dirty="0" smtClean="0">
              <a:solidFill>
                <a:srgbClr val="FF0000"/>
              </a:solidFill>
            </a:endParaRPr>
          </a:p>
          <a:p>
            <a:pPr marL="263525" indent="-263525">
              <a:buFont typeface="Wingdings" panose="05000000000000000000" pitchFamily="2" charset="2"/>
              <a:buChar char="§"/>
            </a:pPr>
            <a:r>
              <a:rPr lang="fr-FR" sz="2400" dirty="0" smtClean="0">
                <a:solidFill>
                  <a:srgbClr val="FF0000"/>
                </a:solidFill>
              </a:rPr>
              <a:t>Manque d’écart</a:t>
            </a:r>
          </a:p>
          <a:p>
            <a:pPr marL="263525" indent="-263525">
              <a:buFont typeface="Wingdings" panose="05000000000000000000" pitchFamily="2" charset="2"/>
              <a:buChar char="§"/>
            </a:pPr>
            <a:r>
              <a:rPr lang="fr-FR" sz="2400" dirty="0" smtClean="0">
                <a:solidFill>
                  <a:srgbClr val="FF0000"/>
                </a:solidFill>
              </a:rPr>
              <a:t>Jambes fléchies</a:t>
            </a:r>
          </a:p>
          <a:p>
            <a:pPr marL="263525" indent="-263525">
              <a:buFont typeface="Wingdings" panose="05000000000000000000" pitchFamily="2" charset="2"/>
              <a:buChar char="§"/>
            </a:pPr>
            <a:r>
              <a:rPr lang="fr-FR" sz="2400" dirty="0" smtClean="0">
                <a:solidFill>
                  <a:srgbClr val="FF0000"/>
                </a:solidFill>
              </a:rPr>
              <a:t>Pointes de pieds pas tendues</a:t>
            </a:r>
          </a:p>
          <a:p>
            <a:pPr marL="263525" indent="-263525">
              <a:buFont typeface="Wingdings" panose="05000000000000000000" pitchFamily="2" charset="2"/>
              <a:buChar char="§"/>
            </a:pPr>
            <a:r>
              <a:rPr lang="fr-FR" sz="2400" dirty="0" smtClean="0">
                <a:solidFill>
                  <a:srgbClr val="FF0000"/>
                </a:solidFill>
              </a:rPr>
              <a:t>Déductions spécifiques à la forme du corps</a:t>
            </a:r>
          </a:p>
          <a:p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3748909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16" presetClass="entr" presetSubtype="21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179512" y="1340768"/>
            <a:ext cx="8820472" cy="5035917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fr-FR" altLang="fr-FR" sz="2200" b="1" u="sng" dirty="0" smtClean="0"/>
              <a:t>Le </a:t>
            </a:r>
            <a:r>
              <a:rPr lang="fr-FR" altLang="fr-FR" sz="2200" b="1" u="sng" dirty="0"/>
              <a:t>jury </a:t>
            </a:r>
            <a:r>
              <a:rPr lang="fr-FR" altLang="fr-FR" sz="2200" b="1" u="sng" dirty="0" smtClean="0"/>
              <a:t>D</a:t>
            </a:r>
            <a:r>
              <a:rPr lang="fr-FR" altLang="fr-FR" sz="2200" b="1" dirty="0" smtClean="0"/>
              <a:t> détermine en </a:t>
            </a:r>
            <a:r>
              <a:rPr lang="fr-FR" altLang="fr-FR" sz="2200" b="1" dirty="0"/>
              <a:t>Barres, Poutre et Sol </a:t>
            </a:r>
            <a:r>
              <a:rPr lang="fr-FR" altLang="fr-FR" sz="2200" b="1" dirty="0" smtClean="0"/>
              <a:t>une note basée sur :</a:t>
            </a:r>
            <a:endParaRPr lang="fr-FR" altLang="fr-FR" sz="2200" b="1" dirty="0"/>
          </a:p>
          <a:p>
            <a:pPr marL="90488" indent="188913">
              <a:lnSpc>
                <a:spcPct val="90000"/>
              </a:lnSpc>
              <a:buFontTx/>
              <a:buChar char="-"/>
              <a:defRPr/>
            </a:pPr>
            <a:r>
              <a:rPr lang="fr-FR" altLang="fr-FR" sz="2000" dirty="0" smtClean="0"/>
              <a:t>Les </a:t>
            </a:r>
            <a:r>
              <a:rPr lang="fr-FR" altLang="fr-FR" sz="2000" dirty="0"/>
              <a:t>Valeurs de Difficultés (VD)</a:t>
            </a:r>
          </a:p>
          <a:p>
            <a:pPr marL="90488" indent="188913">
              <a:lnSpc>
                <a:spcPct val="90000"/>
              </a:lnSpc>
              <a:buFontTx/>
              <a:buChar char="-"/>
              <a:defRPr/>
            </a:pPr>
            <a:r>
              <a:rPr lang="fr-FR" altLang="fr-FR" sz="2000" dirty="0"/>
              <a:t>Les Exigences de Composition </a:t>
            </a:r>
            <a:r>
              <a:rPr lang="fr-FR" altLang="fr-FR" sz="2000" dirty="0" smtClean="0"/>
              <a:t>(EC</a:t>
            </a:r>
            <a:r>
              <a:rPr lang="fr-FR" altLang="fr-FR" sz="2000" dirty="0"/>
              <a:t>)</a:t>
            </a:r>
          </a:p>
          <a:p>
            <a:pPr marL="90488" indent="188913">
              <a:lnSpc>
                <a:spcPct val="90000"/>
              </a:lnSpc>
              <a:buFontTx/>
              <a:buChar char="-"/>
              <a:defRPr/>
            </a:pPr>
            <a:r>
              <a:rPr lang="fr-FR" altLang="fr-FR" sz="2000" dirty="0"/>
              <a:t>Les Valeurs de Liaison (VL)</a:t>
            </a:r>
          </a:p>
          <a:p>
            <a:pPr>
              <a:lnSpc>
                <a:spcPct val="90000"/>
              </a:lnSpc>
              <a:defRPr/>
            </a:pPr>
            <a:r>
              <a:rPr lang="fr-FR" altLang="fr-FR" sz="2200" b="1" dirty="0"/>
              <a:t>A la table de saut</a:t>
            </a:r>
            <a:r>
              <a:rPr lang="fr-FR" altLang="fr-FR" sz="2200" dirty="0"/>
              <a:t>, la note D inclut la valeur de difficulté.</a:t>
            </a:r>
          </a:p>
          <a:p>
            <a:pPr>
              <a:lnSpc>
                <a:spcPct val="90000"/>
              </a:lnSpc>
              <a:defRPr/>
            </a:pPr>
            <a:r>
              <a:rPr lang="fr-FR" altLang="fr-FR" sz="2200" b="1" u="sng" dirty="0" smtClean="0"/>
              <a:t>Le </a:t>
            </a:r>
            <a:r>
              <a:rPr lang="fr-FR" altLang="fr-FR" sz="2200" b="1" u="sng" dirty="0"/>
              <a:t>jury E </a:t>
            </a:r>
            <a:r>
              <a:rPr lang="fr-FR" altLang="fr-FR" sz="2200" dirty="0"/>
              <a:t>applique les déductions  regroupant les fautes générales, les fautes d’exécution spécifiques à l’agrès et les fautes d’artistique  </a:t>
            </a:r>
            <a:r>
              <a:rPr lang="fr-FR" altLang="fr-FR" sz="2200" b="1" u="sng" dirty="0"/>
              <a:t>qui</a:t>
            </a:r>
            <a:r>
              <a:rPr lang="fr-FR" altLang="fr-FR" sz="2200" u="sng" dirty="0"/>
              <a:t> </a:t>
            </a:r>
            <a:r>
              <a:rPr lang="fr-FR" altLang="fr-FR" sz="2200" b="1" u="sng" dirty="0"/>
              <a:t>seront toujours retranchées de la note de 10 pts.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endParaRPr lang="fr-FR" altLang="fr-FR" sz="2400" dirty="0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  <a:buFontTx/>
              <a:buNone/>
              <a:defRPr/>
            </a:pPr>
            <a:endParaRPr lang="fr-FR" altLang="fr-FR" sz="2400" dirty="0"/>
          </a:p>
          <a:p>
            <a:pPr>
              <a:lnSpc>
                <a:spcPct val="90000"/>
              </a:lnSpc>
              <a:defRPr/>
            </a:pPr>
            <a:endParaRPr lang="fr-FR" altLang="fr-FR" sz="2400" dirty="0"/>
          </a:p>
        </p:txBody>
      </p:sp>
      <p:sp>
        <p:nvSpPr>
          <p:cNvPr id="3" name="Rectangle 2"/>
          <p:cNvSpPr/>
          <p:nvPr/>
        </p:nvSpPr>
        <p:spPr>
          <a:xfrm>
            <a:off x="900113" y="404664"/>
            <a:ext cx="554409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fr-FR" altLang="fr-FR" sz="2800" b="1" dirty="0">
                <a:solidFill>
                  <a:schemeClr val="bg1"/>
                </a:solidFill>
              </a:rPr>
              <a:t>Calcul de la note</a:t>
            </a:r>
          </a:p>
        </p:txBody>
      </p:sp>
    </p:spTree>
    <p:extLst>
      <p:ext uri="{BB962C8B-B14F-4D97-AF65-F5344CB8AC3E}">
        <p14:creationId xmlns:p14="http://schemas.microsoft.com/office/powerpoint/2010/main" val="153670818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02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0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2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2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2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/>
          <p:cNvSpPr>
            <a:spLocks noGrp="1" noChangeArrowheads="1"/>
          </p:cNvSpPr>
          <p:nvPr>
            <p:ph type="title"/>
          </p:nvPr>
        </p:nvSpPr>
        <p:spPr>
          <a:xfrm>
            <a:off x="373517" y="316012"/>
            <a:ext cx="8376680" cy="77447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fr-FR" altLang="fr-FR" sz="2800" b="1" dirty="0">
                <a:solidFill>
                  <a:schemeClr val="bg1"/>
                </a:solidFill>
              </a:rPr>
              <a:t>Tableau des Fautes </a:t>
            </a:r>
            <a:r>
              <a:rPr lang="fr-FR" altLang="fr-FR" sz="2800" b="1" dirty="0" smtClean="0">
                <a:solidFill>
                  <a:schemeClr val="bg1"/>
                </a:solidFill>
              </a:rPr>
              <a:t>Générales</a:t>
            </a:r>
            <a:endParaRPr lang="fr-FR" altLang="fr-FR" sz="2800" b="1" dirty="0">
              <a:solidFill>
                <a:schemeClr val="bg1"/>
              </a:solidFill>
            </a:endParaRPr>
          </a:p>
        </p:txBody>
      </p:sp>
      <p:graphicFrame>
        <p:nvGraphicFramePr>
          <p:cNvPr id="43137" name="Group 129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037351341"/>
              </p:ext>
            </p:extLst>
          </p:nvPr>
        </p:nvGraphicFramePr>
        <p:xfrm>
          <a:off x="400050" y="1631950"/>
          <a:ext cx="8377236" cy="4048166"/>
        </p:xfrm>
        <a:graphic>
          <a:graphicData uri="http://schemas.openxmlformats.org/drawingml/2006/table">
            <a:tbl>
              <a:tblPr/>
              <a:tblGrid>
                <a:gridCol w="317412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3328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4059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52128"/>
                <a:gridCol w="1008112"/>
                <a:gridCol w="1468982"/>
              </a:tblGrid>
              <a:tr h="64770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Par le Jury E</a:t>
                      </a:r>
                    </a:p>
                  </a:txBody>
                  <a:tcPr marL="88537" marR="88537" marT="45724" marB="4572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Petites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0.10</a:t>
                      </a:r>
                    </a:p>
                  </a:txBody>
                  <a:tcPr marL="88537" marR="88537"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Moyennes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0.30</a:t>
                      </a:r>
                    </a:p>
                  </a:txBody>
                  <a:tcPr marL="88537" marR="88537"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Grosses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0.50</a:t>
                      </a:r>
                    </a:p>
                  </a:txBody>
                  <a:tcPr marL="88537" marR="88537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Très grosses 1,00 Pt et +</a:t>
                      </a:r>
                      <a:endParaRPr kumimoji="0" lang="fr-FR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88537" marR="88537"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31800">
                <a:tc gridSpan="6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S’il n’y a pas de chute la déduction maximum pour fautes de réception ne peut pas dépasser 0.80 pt.</a:t>
                      </a:r>
                    </a:p>
                  </a:txBody>
                  <a:tcPr marL="88537" marR="88537"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34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Jambes écartées à la réception</a:t>
                      </a:r>
                    </a:p>
                  </a:txBody>
                  <a:tcPr marL="88537" marR="88537"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Ch.f.</a:t>
                      </a:r>
                    </a:p>
                  </a:txBody>
                  <a:tcPr marL="88537" marR="88537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X</a:t>
                      </a:r>
                    </a:p>
                  </a:txBody>
                  <a:tcPr marL="88537" marR="88537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2000" b="1" dirty="0"/>
                    </a:p>
                  </a:txBody>
                  <a:tcPr marL="88537" marR="88537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2000" b="1" dirty="0"/>
                    </a:p>
                  </a:txBody>
                  <a:tcPr marL="88537" marR="88537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2000" b="1" dirty="0"/>
                    </a:p>
                  </a:txBody>
                  <a:tcPr marL="88537" marR="88537"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36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Elans </a:t>
                      </a:r>
                      <a:r>
                        <a:rPr kumimoji="0" lang="fr-F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supplémentaires des bras</a:t>
                      </a:r>
                    </a:p>
                  </a:txBody>
                  <a:tcPr marL="88537" marR="88537"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88537" marR="88537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X</a:t>
                      </a:r>
                    </a:p>
                  </a:txBody>
                  <a:tcPr marL="88537" marR="88537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2000" b="1" dirty="0"/>
                    </a:p>
                  </a:txBody>
                  <a:tcPr marL="88537" marR="88537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2000" b="1" dirty="0"/>
                    </a:p>
                  </a:txBody>
                  <a:tcPr marL="88537" marR="88537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2000" b="1" dirty="0"/>
                    </a:p>
                  </a:txBody>
                  <a:tcPr marL="88537" marR="88537"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34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Déséquilibre</a:t>
                      </a:r>
                    </a:p>
                  </a:txBody>
                  <a:tcPr marL="88537" marR="88537"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Ch.f</a:t>
                      </a:r>
                      <a:r>
                        <a:rPr kumimoji="0" lang="fr-F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.</a:t>
                      </a:r>
                    </a:p>
                  </a:txBody>
                  <a:tcPr marL="88537" marR="88537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X </a:t>
                      </a:r>
                    </a:p>
                  </a:txBody>
                  <a:tcPr marL="88537" marR="88537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X</a:t>
                      </a:r>
                    </a:p>
                  </a:txBody>
                  <a:tcPr marL="88537" marR="88537"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88537" marR="88537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2000" b="1" dirty="0"/>
                    </a:p>
                  </a:txBody>
                  <a:tcPr marL="88537" marR="88537"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34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Pas supplémentaire, petit sursaut</a:t>
                      </a:r>
                    </a:p>
                  </a:txBody>
                  <a:tcPr marL="88537" marR="88537"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Ch.f.</a:t>
                      </a:r>
                    </a:p>
                  </a:txBody>
                  <a:tcPr marL="88537" marR="88537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X</a:t>
                      </a:r>
                    </a:p>
                  </a:txBody>
                  <a:tcPr marL="88537" marR="88537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2000" b="1"/>
                    </a:p>
                  </a:txBody>
                  <a:tcPr marL="88537" marR="88537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2000" b="1"/>
                    </a:p>
                  </a:txBody>
                  <a:tcPr marL="88537" marR="88537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2000" b="1" dirty="0"/>
                    </a:p>
                  </a:txBody>
                  <a:tcPr marL="88537" marR="88537"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79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Très grand pas ou saut </a:t>
                      </a:r>
                      <a:r>
                        <a:rPr kumimoji="0" lang="fr-FR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(plus </a:t>
                      </a:r>
                      <a:r>
                        <a:rPr kumimoji="0" lang="fr-FR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d’1 mètre)</a:t>
                      </a:r>
                      <a:endParaRPr kumimoji="0" lang="fr-FR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88537" marR="88537"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Ch.f.</a:t>
                      </a:r>
                    </a:p>
                  </a:txBody>
                  <a:tcPr marL="88537" marR="88537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88537" marR="88537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X</a:t>
                      </a:r>
                    </a:p>
                  </a:txBody>
                  <a:tcPr marL="88537" marR="88537"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2000" b="1"/>
                    </a:p>
                  </a:txBody>
                  <a:tcPr marL="88537" marR="88537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2000" b="1" dirty="0"/>
                    </a:p>
                  </a:txBody>
                  <a:tcPr marL="88537" marR="88537"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079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Fautes de position du corps</a:t>
                      </a:r>
                    </a:p>
                  </a:txBody>
                  <a:tcPr marL="88537" marR="88537"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Ch.f.</a:t>
                      </a:r>
                    </a:p>
                  </a:txBody>
                  <a:tcPr marL="88537" marR="88537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X</a:t>
                      </a:r>
                    </a:p>
                  </a:txBody>
                  <a:tcPr marL="88537" marR="88537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X</a:t>
                      </a:r>
                    </a:p>
                  </a:txBody>
                  <a:tcPr marL="88537" marR="88537"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2000" b="1"/>
                    </a:p>
                  </a:txBody>
                  <a:tcPr marL="88537" marR="88537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2000" b="1" dirty="0"/>
                    </a:p>
                  </a:txBody>
                  <a:tcPr marL="88537" marR="88537"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603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Flexion profonde</a:t>
                      </a:r>
                    </a:p>
                  </a:txBody>
                  <a:tcPr marL="88537" marR="88537"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Ch. f.</a:t>
                      </a:r>
                    </a:p>
                  </a:txBody>
                  <a:tcPr marL="88537" marR="88537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88537" marR="88537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2000" b="1"/>
                    </a:p>
                  </a:txBody>
                  <a:tcPr marL="88537" marR="88537"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X</a:t>
                      </a:r>
                    </a:p>
                  </a:txBody>
                  <a:tcPr marL="88537" marR="88537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2000" b="1" dirty="0"/>
                    </a:p>
                  </a:txBody>
                  <a:tcPr marL="88537" marR="88537"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  <p:sp>
        <p:nvSpPr>
          <p:cNvPr id="2" name="Triangle isocèle 1"/>
          <p:cNvSpPr/>
          <p:nvPr/>
        </p:nvSpPr>
        <p:spPr>
          <a:xfrm>
            <a:off x="8029472" y="486061"/>
            <a:ext cx="720725" cy="720725"/>
          </a:xfrm>
          <a:prstGeom prst="triangl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>
              <a:defRPr/>
            </a:pPr>
            <a:r>
              <a:rPr lang="fr-FR" sz="3200">
                <a:solidFill>
                  <a:schemeClr val="tx1"/>
                </a:solidFill>
                <a:cs typeface="Arial" charset="0"/>
              </a:rPr>
              <a:t>!</a:t>
            </a:r>
            <a:endParaRPr lang="fr-FR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43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ChangeArrowheads="1"/>
          </p:cNvSpPr>
          <p:nvPr>
            <p:ph type="title"/>
          </p:nvPr>
        </p:nvSpPr>
        <p:spPr>
          <a:xfrm>
            <a:off x="400607" y="272126"/>
            <a:ext cx="8376680" cy="77447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fr-FR" altLang="fr-FR" sz="2800" b="1" dirty="0">
                <a:solidFill>
                  <a:schemeClr val="bg1"/>
                </a:solidFill>
              </a:rPr>
              <a:t>Tableau des Fautes Générales </a:t>
            </a:r>
            <a:endParaRPr lang="fr-FR" altLang="fr-FR" sz="2800" dirty="0">
              <a:solidFill>
                <a:schemeClr val="bg1"/>
              </a:solidFill>
            </a:endParaRPr>
          </a:p>
        </p:txBody>
      </p:sp>
      <p:graphicFrame>
        <p:nvGraphicFramePr>
          <p:cNvPr id="45125" name="Group 69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105304889"/>
              </p:ext>
            </p:extLst>
          </p:nvPr>
        </p:nvGraphicFramePr>
        <p:xfrm>
          <a:off x="400050" y="1972402"/>
          <a:ext cx="8377237" cy="3112782"/>
        </p:xfrm>
        <a:graphic>
          <a:graphicData uri="http://schemas.openxmlformats.org/drawingml/2006/table">
            <a:tbl>
              <a:tblPr/>
              <a:tblGrid>
                <a:gridCol w="308975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3203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5342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7320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2614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40267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871538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Par le Jury E</a:t>
                      </a:r>
                    </a:p>
                  </a:txBody>
                  <a:tcPr marL="93080" marR="93080"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Petites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0.10</a:t>
                      </a:r>
                    </a:p>
                  </a:txBody>
                  <a:tcPr marL="93080" marR="93080"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Moyennes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0.30</a:t>
                      </a:r>
                    </a:p>
                  </a:txBody>
                  <a:tcPr marL="93080" marR="93080"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Grosses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0.50</a:t>
                      </a:r>
                    </a:p>
                  </a:txBody>
                  <a:tcPr marL="93080" marR="93080"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Très grosses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1.00 pt ou plus</a:t>
                      </a:r>
                    </a:p>
                  </a:txBody>
                  <a:tcPr marL="93080" marR="93080"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79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Appui sur le tapis ou l’agrès avec 1 ou 2 mains</a:t>
                      </a:r>
                    </a:p>
                  </a:txBody>
                  <a:tcPr marL="93080" marR="93080" marT="45725" marB="4572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Ch. f.</a:t>
                      </a:r>
                    </a:p>
                  </a:txBody>
                  <a:tcPr marL="93080" marR="93080"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3080" marR="93080"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3080" marR="93080"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3080" marR="93080"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1.00</a:t>
                      </a:r>
                    </a:p>
                  </a:txBody>
                  <a:tcPr marL="93080" marR="93080"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65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Chute sur le tapis sur les genoux ou le bassin</a:t>
                      </a:r>
                    </a:p>
                  </a:txBody>
                  <a:tcPr marL="93080" marR="93080" marT="45725" marB="4572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Ch. f.</a:t>
                      </a:r>
                    </a:p>
                  </a:txBody>
                  <a:tcPr marL="93080" marR="93080"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3080" marR="93080"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3080" marR="93080"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3080" marR="93080"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1.00</a:t>
                      </a:r>
                    </a:p>
                  </a:txBody>
                  <a:tcPr marL="93080" marR="93080"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03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Chute sur ou contre l’agrès</a:t>
                      </a:r>
                    </a:p>
                  </a:txBody>
                  <a:tcPr marL="93080" marR="93080" marT="45725" marB="4572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Ch. f.</a:t>
                      </a:r>
                    </a:p>
                  </a:txBody>
                  <a:tcPr marL="93080" marR="93080"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3080" marR="93080"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3080" marR="93080"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3080" marR="93080"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1.00</a:t>
                      </a:r>
                    </a:p>
                  </a:txBody>
                  <a:tcPr marL="93080" marR="93080"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79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La réception des éléments n’est pas sur les pieds d’abord</a:t>
                      </a:r>
                    </a:p>
                  </a:txBody>
                  <a:tcPr marL="93080" marR="93080" marT="45725" marB="4572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Ch.f</a:t>
                      </a:r>
                      <a:r>
                        <a:rPr kumimoji="0" lang="fr-F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.</a:t>
                      </a:r>
                    </a:p>
                  </a:txBody>
                  <a:tcPr marL="93080" marR="93080"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3080" marR="93080"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3080" marR="93080"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3080" marR="93080"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1.00</a:t>
                      </a:r>
                    </a:p>
                  </a:txBody>
                  <a:tcPr marL="93080" marR="93080"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07504" y="1142356"/>
            <a:ext cx="8376680" cy="774476"/>
          </a:xfrm>
          <a:prstGeom prst="rect">
            <a:avLst/>
          </a:prstGeom>
        </p:spPr>
        <p:txBody>
          <a:bodyPr lIns="360000" rIns="360000" anchor="ctr" anchorCtr="0"/>
          <a:lstStyle>
            <a:lvl1pPr algn="l" defTabSz="446089" rtl="0" eaLnBrk="1" latinLnBrk="0" hangingPunct="1">
              <a:lnSpc>
                <a:spcPts val="1882"/>
              </a:lnSpc>
              <a:spcBef>
                <a:spcPct val="0"/>
              </a:spcBef>
              <a:buNone/>
              <a:defRPr sz="1711" b="1" kern="1200" cap="all">
                <a:solidFill>
                  <a:srgbClr val="FFFFFF"/>
                </a:solidFill>
                <a:latin typeface="+mn-lt"/>
                <a:ea typeface="+mj-ea"/>
                <a:cs typeface="+mj-cs"/>
              </a:defRPr>
            </a:lvl1pPr>
          </a:lstStyle>
          <a:p>
            <a:pPr fontAlgn="auto">
              <a:lnSpc>
                <a:spcPct val="100000"/>
              </a:lnSpc>
              <a:spcAft>
                <a:spcPts val="0"/>
              </a:spcAft>
            </a:pPr>
            <a:r>
              <a:rPr lang="fr-FR" altLang="fr-FR" sz="2000" cap="none" dirty="0" smtClean="0">
                <a:solidFill>
                  <a:schemeClr val="tx1"/>
                </a:solidFill>
              </a:rPr>
              <a:t>Fautes de réception</a:t>
            </a:r>
            <a:r>
              <a:rPr lang="fr-FR" altLang="fr-FR" sz="2000" dirty="0" smtClean="0">
                <a:solidFill>
                  <a:schemeClr val="tx1"/>
                </a:solidFill>
              </a:rPr>
              <a:t>, </a:t>
            </a:r>
            <a:r>
              <a:rPr lang="fr-FR" altLang="fr-FR" sz="2000" cap="none" dirty="0" smtClean="0">
                <a:solidFill>
                  <a:schemeClr val="tx1"/>
                </a:solidFill>
              </a:rPr>
              <a:t>tous les éléments y compris la sortie </a:t>
            </a:r>
            <a:endParaRPr lang="fr-FR" altLang="fr-FR" sz="2000" cap="none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404664"/>
            <a:ext cx="8376680" cy="774476"/>
          </a:xfrm>
        </p:spPr>
        <p:txBody>
          <a:bodyPr/>
          <a:lstStyle/>
          <a:p>
            <a:r>
              <a:rPr lang="fr-FR" altLang="fr-FR" sz="2800" b="1" dirty="0">
                <a:solidFill>
                  <a:schemeClr val="bg1"/>
                </a:solidFill>
              </a:rPr>
              <a:t>Tableau des Fautes générales</a:t>
            </a:r>
          </a:p>
        </p:txBody>
      </p:sp>
      <p:graphicFrame>
        <p:nvGraphicFramePr>
          <p:cNvPr id="217241" name="Group 15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633358938"/>
              </p:ext>
            </p:extLst>
          </p:nvPr>
        </p:nvGraphicFramePr>
        <p:xfrm>
          <a:off x="400050" y="1340768"/>
          <a:ext cx="8377237" cy="4995221"/>
        </p:xfrm>
        <a:graphic>
          <a:graphicData uri="http://schemas.openxmlformats.org/drawingml/2006/table">
            <a:tbl>
              <a:tblPr/>
              <a:tblGrid>
                <a:gridCol w="312253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6138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92088"/>
                <a:gridCol w="115212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68500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62865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Par le Jury D</a:t>
                      </a:r>
                    </a:p>
                  </a:txBody>
                  <a:tcPr marL="89291" marR="89291" marT="45718" marB="4571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Petites 0,10</a:t>
                      </a:r>
                      <a:endParaRPr kumimoji="0" lang="fr-FR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89291" marR="89291"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Moyennes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0.30</a:t>
                      </a:r>
                    </a:p>
                  </a:txBody>
                  <a:tcPr marL="89291" marR="89291"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Grosses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0.50</a:t>
                      </a:r>
                    </a:p>
                  </a:txBody>
                  <a:tcPr marL="89291" marR="89291"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Très grosses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1.00 ou plus</a:t>
                      </a:r>
                    </a:p>
                  </a:txBody>
                  <a:tcPr marL="89291" marR="89291"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17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Exécution de liaison avec chute</a:t>
                      </a:r>
                    </a:p>
                  </a:txBody>
                  <a:tcPr marL="89291" marR="89291" marT="45718" marB="45718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B,P,S</a:t>
                      </a:r>
                    </a:p>
                  </a:txBody>
                  <a:tcPr marL="89291" marR="89291"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89291" marR="89291"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89291" marR="89291"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89291" marR="89291"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Pas de VL. Pas de BS (poutre)</a:t>
                      </a:r>
                      <a:endParaRPr kumimoji="0" lang="fr-F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89291" marR="89291"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239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La réception n’est pas faite sur les pieds d’abord ou dans la position demandée</a:t>
                      </a:r>
                    </a:p>
                  </a:txBody>
                  <a:tcPr marL="89291" marR="89291" marT="45718" marB="45718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Ch. f.</a:t>
                      </a:r>
                    </a:p>
                  </a:txBody>
                  <a:tcPr marL="89291" marR="89291"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89291" marR="89291"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89291" marR="89291"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89291" marR="89291"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Pas de VD-VL-EC. Pas de BS (poutre)</a:t>
                      </a:r>
                    </a:p>
                  </a:txBody>
                  <a:tcPr marL="89291" marR="89291"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79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Impulsion en dehors des lignes </a:t>
                      </a:r>
                      <a:r>
                        <a:rPr kumimoji="0" lang="fr-F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(complètement </a:t>
                      </a:r>
                      <a:r>
                        <a:rPr kumimoji="0" lang="fr-F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en dehors)</a:t>
                      </a:r>
                    </a:p>
                  </a:txBody>
                  <a:tcPr marL="89291" marR="89291" marT="45718" marB="45718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Sol</a:t>
                      </a:r>
                    </a:p>
                  </a:txBody>
                  <a:tcPr marL="89291" marR="89291"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89291" marR="89291"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89291" marR="89291"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89291" marR="89291"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Pas de VD-VL-EC</a:t>
                      </a:r>
                    </a:p>
                  </a:txBody>
                  <a:tcPr marL="89291" marR="89291"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28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Ne pas saluer le jury D avant et/ou après l’exercice </a:t>
                      </a:r>
                    </a:p>
                  </a:txBody>
                  <a:tcPr marL="89291" marR="89291" marT="45718" marB="45718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Gym/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agrès</a:t>
                      </a:r>
                    </a:p>
                  </a:txBody>
                  <a:tcPr marL="89291" marR="89291"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89291" marR="89291"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X </a:t>
                      </a:r>
                    </a:p>
                  </a:txBody>
                  <a:tcPr marL="89291" marR="89291"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89291" marR="89291"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Sur </a:t>
                      </a:r>
                      <a:r>
                        <a:rPr kumimoji="0" lang="fr-F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la note finale</a:t>
                      </a:r>
                    </a:p>
                  </a:txBody>
                  <a:tcPr marL="89291" marR="89291"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774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Aide </a:t>
                      </a:r>
                      <a:endParaRPr kumimoji="0" lang="fr-FR" sz="16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89291" marR="89291" marT="45718" marB="45718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B,P,S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Ch. f.</a:t>
                      </a:r>
                    </a:p>
                  </a:txBody>
                  <a:tcPr marL="89291" marR="89291"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89291" marR="89291"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89291" marR="89291"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89291" marR="89291"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1.00 de la note finale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Pas de VD-VL-EC. Pas de BS (poutre)</a:t>
                      </a:r>
                    </a:p>
                  </a:txBody>
                  <a:tcPr marL="89291" marR="89291"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8715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Présence non autorisée d’une </a:t>
                      </a:r>
                      <a:r>
                        <a:rPr kumimoji="0" lang="fr-F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aide</a:t>
                      </a:r>
                      <a:endParaRPr kumimoji="0" lang="fr-FR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89291" marR="89291" marT="45718" marB="45718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Gym/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TS, P, S</a:t>
                      </a:r>
                    </a:p>
                  </a:txBody>
                  <a:tcPr marL="89291" marR="89291"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89291" marR="89291"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89291" marR="89291"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X </a:t>
                      </a:r>
                    </a:p>
                  </a:txBody>
                  <a:tcPr marL="89291" marR="89291"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Sur la note finale</a:t>
                      </a:r>
                      <a:endParaRPr kumimoji="0" lang="fr-FR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89291" marR="89291"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17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2"/>
          <p:cNvSpPr>
            <a:spLocks noGrp="1" noChangeArrowheads="1"/>
          </p:cNvSpPr>
          <p:nvPr>
            <p:ph type="title"/>
          </p:nvPr>
        </p:nvSpPr>
        <p:spPr>
          <a:xfrm>
            <a:off x="576469" y="289261"/>
            <a:ext cx="8376680" cy="77447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fr-FR" altLang="fr-FR" sz="2800" b="1" dirty="0">
                <a:solidFill>
                  <a:schemeClr val="bg1"/>
                </a:solidFill>
              </a:rPr>
              <a:t>Tableau des Fautes </a:t>
            </a:r>
            <a:r>
              <a:rPr lang="fr-FR" altLang="fr-FR" sz="2800" b="1" dirty="0" smtClean="0">
                <a:solidFill>
                  <a:schemeClr val="bg1"/>
                </a:solidFill>
              </a:rPr>
              <a:t>Générales</a:t>
            </a:r>
            <a:endParaRPr lang="fr-FR" altLang="fr-FR" sz="2800" b="1" dirty="0">
              <a:solidFill>
                <a:schemeClr val="bg1"/>
              </a:solidFill>
            </a:endParaRPr>
          </a:p>
        </p:txBody>
      </p:sp>
      <p:graphicFrame>
        <p:nvGraphicFramePr>
          <p:cNvPr id="47158" name="Group 5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523578784"/>
              </p:ext>
            </p:extLst>
          </p:nvPr>
        </p:nvGraphicFramePr>
        <p:xfrm>
          <a:off x="400050" y="1631950"/>
          <a:ext cx="8377237" cy="4800796"/>
        </p:xfrm>
        <a:graphic>
          <a:graphicData uri="http://schemas.openxmlformats.org/drawingml/2006/table">
            <a:tbl>
              <a:tblPr/>
              <a:tblGrid>
                <a:gridCol w="345496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4753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7158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2614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47700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644922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Par le Jury D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3080" marR="93080" marT="45689" marB="4568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Moyennes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0.30</a:t>
                      </a:r>
                    </a:p>
                  </a:txBody>
                  <a:tcPr marL="93080" marR="93080" marT="45689" marB="4568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Grosses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0.50</a:t>
                      </a:r>
                    </a:p>
                  </a:txBody>
                  <a:tcPr marL="93080" marR="93080" marT="45689" marB="4568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Très grosses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1.00 ou plus</a:t>
                      </a:r>
                    </a:p>
                  </a:txBody>
                  <a:tcPr marL="93080" marR="93080" marT="45689" marB="4568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06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Ne pas utiliser correctement le collier de sécurité pour les sauts par rondade </a:t>
                      </a:r>
                    </a:p>
                  </a:txBody>
                  <a:tcPr marL="93080" marR="93080" marT="45689" marB="4568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Gym/Agrès</a:t>
                      </a:r>
                    </a:p>
                  </a:txBody>
                  <a:tcPr marL="93080" marR="93080" marT="45689" marB="4568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3080" marR="93080" marT="45689" marB="4568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3080" marR="93080" marT="45689" marB="4568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Saut Nul (0)</a:t>
                      </a:r>
                    </a:p>
                  </a:txBody>
                  <a:tcPr marL="93080" marR="93080" marT="45689" marB="4568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79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Ne pas utiliser le tapis de réception supplémentaire</a:t>
                      </a:r>
                    </a:p>
                  </a:txBody>
                  <a:tcPr marL="93080" marR="93080" marT="45689" marB="4568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Gym/Agrès</a:t>
                      </a:r>
                    </a:p>
                  </a:txBody>
                  <a:tcPr marL="93080" marR="93080" marT="45689" marB="4568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3080" marR="93080" marT="45689" marB="4568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X</a:t>
                      </a:r>
                    </a:p>
                  </a:txBody>
                  <a:tcPr marL="93080" marR="93080" marT="45689" marB="4568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Sur la Note   Finale</a:t>
                      </a:r>
                    </a:p>
                  </a:txBody>
                  <a:tcPr marL="93080" marR="93080" marT="45689" marB="4568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79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Placer le tremplin sur une surface non autorisée</a:t>
                      </a:r>
                    </a:p>
                  </a:txBody>
                  <a:tcPr marL="93080" marR="93080" marT="45689" marB="4568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Gym/Agrès</a:t>
                      </a:r>
                    </a:p>
                  </a:txBody>
                  <a:tcPr marL="93080" marR="93080" marT="45689" marB="4568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3080" marR="93080" marT="45689" marB="4568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X</a:t>
                      </a:r>
                    </a:p>
                  </a:txBody>
                  <a:tcPr marL="93080" marR="93080" marT="45689" marB="4568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79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Utilisation de tapis supplémentaire non autorisé</a:t>
                      </a:r>
                    </a:p>
                  </a:txBody>
                  <a:tcPr marL="93080" marR="93080" marT="45689" marB="4568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Gym/Agrès</a:t>
                      </a:r>
                    </a:p>
                  </a:txBody>
                  <a:tcPr marL="93080" marR="93080" marT="45689" marB="4568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3080" marR="93080" marT="45689" marB="4568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X</a:t>
                      </a:r>
                    </a:p>
                  </a:txBody>
                  <a:tcPr marL="93080" marR="93080" marT="45689" marB="4568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954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Déplacer le tapis supplémentaire pendant l’exercice ou le déplacer vers le bout non autorisé de la poutre</a:t>
                      </a:r>
                    </a:p>
                  </a:txBody>
                  <a:tcPr marL="93080" marR="93080" marT="45689" marB="4568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Gym/Agrès</a:t>
                      </a:r>
                    </a:p>
                  </a:txBody>
                  <a:tcPr marL="93080" marR="93080" marT="45689" marB="4568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3080" marR="93080" marT="45689" marB="4568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X</a:t>
                      </a:r>
                    </a:p>
                  </a:txBody>
                  <a:tcPr marL="93080" marR="93080" marT="45689" marB="4568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04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Changer les mesures des agrès sans autorisation</a:t>
                      </a:r>
                    </a:p>
                  </a:txBody>
                  <a:tcPr marL="93080" marR="93080" marT="45689" marB="4568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Gym/Agrès</a:t>
                      </a:r>
                    </a:p>
                  </a:txBody>
                  <a:tcPr marL="93080" marR="93080" marT="45689" marB="4568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3080" marR="93080" marT="45689" marB="4568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X</a:t>
                      </a:r>
                    </a:p>
                  </a:txBody>
                  <a:tcPr marL="93080" marR="93080" marT="45689" marB="4568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cxnSp>
        <p:nvCxnSpPr>
          <p:cNvPr id="3" name="Connecteur droit 2"/>
          <p:cNvCxnSpPr/>
          <p:nvPr/>
        </p:nvCxnSpPr>
        <p:spPr>
          <a:xfrm>
            <a:off x="2051720" y="5373216"/>
            <a:ext cx="1584176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5"/>
          <p:cNvCxnSpPr/>
          <p:nvPr/>
        </p:nvCxnSpPr>
        <p:spPr>
          <a:xfrm>
            <a:off x="467544" y="5661248"/>
            <a:ext cx="2952328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35496" y="903365"/>
            <a:ext cx="8376680" cy="774476"/>
          </a:xfrm>
          <a:prstGeom prst="rect">
            <a:avLst/>
          </a:prstGeom>
        </p:spPr>
        <p:txBody>
          <a:bodyPr lIns="360000" rIns="360000" anchor="ctr" anchorCtr="0"/>
          <a:lstStyle>
            <a:lvl1pPr algn="l" defTabSz="446089" rtl="0" eaLnBrk="1" latinLnBrk="0" hangingPunct="1">
              <a:lnSpc>
                <a:spcPts val="1882"/>
              </a:lnSpc>
              <a:spcBef>
                <a:spcPct val="0"/>
              </a:spcBef>
              <a:buNone/>
              <a:defRPr sz="1711" b="1" kern="1200" cap="all">
                <a:solidFill>
                  <a:srgbClr val="FFFFFF"/>
                </a:solidFill>
                <a:latin typeface="+mn-lt"/>
                <a:ea typeface="+mj-ea"/>
                <a:cs typeface="+mj-cs"/>
              </a:defRPr>
            </a:lvl1pPr>
          </a:lstStyle>
          <a:p>
            <a:pPr fontAlgn="auto">
              <a:lnSpc>
                <a:spcPct val="100000"/>
              </a:lnSpc>
              <a:spcAft>
                <a:spcPts val="0"/>
              </a:spcAft>
            </a:pPr>
            <a:r>
              <a:rPr lang="fr-FR" altLang="fr-FR" sz="2400" cap="none" dirty="0">
                <a:solidFill>
                  <a:schemeClr val="tx1"/>
                </a:solidFill>
              </a:rPr>
              <a:t>I</a:t>
            </a:r>
            <a:r>
              <a:rPr lang="fr-FR" altLang="fr-FR" sz="2400" cap="none" dirty="0" smtClean="0">
                <a:solidFill>
                  <a:schemeClr val="tx1"/>
                </a:solidFill>
              </a:rPr>
              <a:t>rrégularités aux agrès</a:t>
            </a:r>
            <a:endParaRPr lang="fr-FR" altLang="fr-FR" sz="2400" cap="none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7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333375"/>
            <a:ext cx="8376680" cy="77447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fr-FR" altLang="fr-FR" sz="2800" b="1" dirty="0">
                <a:solidFill>
                  <a:schemeClr val="bg1"/>
                </a:solidFill>
              </a:rPr>
              <a:t>Tableau des Fautes </a:t>
            </a:r>
            <a:r>
              <a:rPr lang="fr-FR" altLang="fr-FR" sz="2800" b="1" dirty="0" smtClean="0">
                <a:solidFill>
                  <a:schemeClr val="bg1"/>
                </a:solidFill>
              </a:rPr>
              <a:t>Générales</a:t>
            </a:r>
            <a:endParaRPr lang="fr-FR" altLang="fr-FR" sz="2800" b="1" dirty="0">
              <a:solidFill>
                <a:schemeClr val="bg1"/>
              </a:solidFill>
            </a:endParaRPr>
          </a:p>
        </p:txBody>
      </p:sp>
      <p:graphicFrame>
        <p:nvGraphicFramePr>
          <p:cNvPr id="48158" name="Group 30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045912214"/>
              </p:ext>
            </p:extLst>
          </p:nvPr>
        </p:nvGraphicFramePr>
        <p:xfrm>
          <a:off x="400050" y="1631950"/>
          <a:ext cx="8377237" cy="2408238"/>
        </p:xfrm>
        <a:graphic>
          <a:graphicData uri="http://schemas.openxmlformats.org/drawingml/2006/table">
            <a:tbl>
              <a:tblPr/>
              <a:tblGrid>
                <a:gridCol w="345496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4753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7158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2614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47700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76200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Par le Jury D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3080" marR="93080" marT="45704" marB="4570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Moyennes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0.30</a:t>
                      </a:r>
                    </a:p>
                  </a:txBody>
                  <a:tcPr marL="93080" marR="93080"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Grosses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0.50</a:t>
                      </a:r>
                    </a:p>
                  </a:txBody>
                  <a:tcPr marL="93080" marR="93080"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Très grosses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1.00 ou plus</a:t>
                      </a:r>
                    </a:p>
                  </a:txBody>
                  <a:tcPr marL="93080" marR="93080"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22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Ajouter, replacer ou enlever les ressorts du tremplin</a:t>
                      </a:r>
                    </a:p>
                  </a:txBody>
                  <a:tcPr marL="93080" marR="93080" marT="45742" marB="4574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Gym/Agrès</a:t>
                      </a:r>
                    </a:p>
                  </a:txBody>
                  <a:tcPr marL="93080" marR="93080" marT="45742" marB="4574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3080" marR="93080" marT="45742" marB="4574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      </a:t>
                      </a:r>
                      <a:r>
                        <a:rPr kumimoji="0" lang="fr-F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X</a:t>
                      </a:r>
                    </a:p>
                  </a:txBody>
                  <a:tcPr marL="93080" marR="93080" marT="45742" marB="4574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Sur la Note   Finale</a:t>
                      </a:r>
                    </a:p>
                  </a:txBody>
                  <a:tcPr marL="93080" marR="93080" marT="45742" marB="4574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239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Utilisation incorrecte de la magnésie ou endommager les agrès</a:t>
                      </a:r>
                    </a:p>
                  </a:txBody>
                  <a:tcPr marL="93080" marR="93080" marT="45742" marB="4574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Gym/Agrès</a:t>
                      </a:r>
                    </a:p>
                  </a:txBody>
                  <a:tcPr marL="93080" marR="93080" marT="45742" marB="4574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3080" marR="93080" marT="45742" marB="4574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      </a:t>
                      </a:r>
                      <a:r>
                        <a:rPr kumimoji="0" lang="fr-F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X</a:t>
                      </a:r>
                      <a:endParaRPr kumimoji="0" lang="fr-FR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3080" marR="93080" marT="45742" marB="4574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35496" y="903365"/>
            <a:ext cx="8376680" cy="774476"/>
          </a:xfrm>
          <a:prstGeom prst="rect">
            <a:avLst/>
          </a:prstGeom>
        </p:spPr>
        <p:txBody>
          <a:bodyPr lIns="360000" rIns="360000" anchor="ctr" anchorCtr="0"/>
          <a:lstStyle>
            <a:lvl1pPr algn="l" defTabSz="446089" rtl="0" eaLnBrk="1" latinLnBrk="0" hangingPunct="1">
              <a:lnSpc>
                <a:spcPts val="1882"/>
              </a:lnSpc>
              <a:spcBef>
                <a:spcPct val="0"/>
              </a:spcBef>
              <a:buNone/>
              <a:defRPr sz="1711" b="1" kern="1200" cap="all">
                <a:solidFill>
                  <a:srgbClr val="FFFFFF"/>
                </a:solidFill>
                <a:latin typeface="+mn-lt"/>
                <a:ea typeface="+mj-ea"/>
                <a:cs typeface="+mj-cs"/>
              </a:defRPr>
            </a:lvl1pPr>
          </a:lstStyle>
          <a:p>
            <a:pPr fontAlgn="auto">
              <a:lnSpc>
                <a:spcPct val="100000"/>
              </a:lnSpc>
              <a:spcAft>
                <a:spcPts val="0"/>
              </a:spcAft>
            </a:pPr>
            <a:r>
              <a:rPr lang="fr-FR" altLang="fr-FR" sz="2400" cap="none" dirty="0">
                <a:solidFill>
                  <a:schemeClr val="tx1"/>
                </a:solidFill>
              </a:rPr>
              <a:t>I</a:t>
            </a:r>
            <a:r>
              <a:rPr lang="fr-FR" altLang="fr-FR" sz="2400" cap="none" dirty="0" smtClean="0">
                <a:solidFill>
                  <a:schemeClr val="tx1"/>
                </a:solidFill>
              </a:rPr>
              <a:t>rrégularités aux agrès</a:t>
            </a:r>
            <a:endParaRPr lang="fr-FR" altLang="fr-FR" sz="2400" cap="none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8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2"/>
          <p:cNvSpPr>
            <a:spLocks noGrp="1" noChangeArrowheads="1"/>
          </p:cNvSpPr>
          <p:nvPr>
            <p:ph type="title"/>
          </p:nvPr>
        </p:nvSpPr>
        <p:spPr>
          <a:xfrm>
            <a:off x="383660" y="332656"/>
            <a:ext cx="8376680" cy="77447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fr-FR" altLang="fr-FR" sz="2800" b="1" dirty="0">
                <a:solidFill>
                  <a:schemeClr val="bg1"/>
                </a:solidFill>
              </a:rPr>
              <a:t>Tableau des Fautes </a:t>
            </a:r>
            <a:r>
              <a:rPr lang="fr-FR" altLang="fr-FR" sz="2800" b="1" dirty="0" smtClean="0">
                <a:solidFill>
                  <a:schemeClr val="bg1"/>
                </a:solidFill>
              </a:rPr>
              <a:t>Générales</a:t>
            </a:r>
            <a:endParaRPr lang="fr-FR" altLang="fr-FR" sz="2800" b="1" dirty="0">
              <a:solidFill>
                <a:schemeClr val="bg1"/>
              </a:solidFill>
            </a:endParaRPr>
          </a:p>
        </p:txBody>
      </p:sp>
      <p:graphicFrame>
        <p:nvGraphicFramePr>
          <p:cNvPr id="49217" name="Group 65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553771808"/>
              </p:ext>
            </p:extLst>
          </p:nvPr>
        </p:nvGraphicFramePr>
        <p:xfrm>
          <a:off x="400050" y="1631950"/>
          <a:ext cx="8377238" cy="3860598"/>
        </p:xfrm>
        <a:graphic>
          <a:graphicData uri="http://schemas.openxmlformats.org/drawingml/2006/table">
            <a:tbl>
              <a:tblPr/>
              <a:tblGrid>
                <a:gridCol w="352929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4592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4211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5723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40267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62865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Par le Jury D </a:t>
                      </a:r>
                      <a:r>
                        <a:rPr kumimoji="0" lang="fr-F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   Déduction </a:t>
                      </a:r>
                      <a:r>
                        <a:rPr kumimoji="0" lang="fr-FR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sur la </a:t>
                      </a:r>
                      <a:r>
                        <a:rPr kumimoji="0" lang="fr-F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note finale</a:t>
                      </a:r>
                      <a:endParaRPr kumimoji="0" lang="fr-FR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3080" marR="93080" marT="45739" marB="4573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Petites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0,10</a:t>
                      </a:r>
                    </a:p>
                  </a:txBody>
                  <a:tcPr marL="93080" marR="93080" marT="45739" marB="4573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Moyennes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0,30</a:t>
                      </a:r>
                    </a:p>
                  </a:txBody>
                  <a:tcPr marL="93080" marR="93080" marT="45739" marB="4573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Grosses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0,50 ou  +</a:t>
                      </a:r>
                    </a:p>
                  </a:txBody>
                  <a:tcPr marL="93080" marR="93080" marT="45739" marB="4573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79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Rembourrages incorrects ou inesthétiques</a:t>
                      </a:r>
                    </a:p>
                  </a:txBody>
                  <a:tcPr marL="93080" marR="93080" marT="45739" marB="4573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Gym/Agrès</a:t>
                      </a:r>
                    </a:p>
                  </a:txBody>
                  <a:tcPr marL="93080" marR="93080" marT="45739" marB="4573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3080" marR="93080" marT="45739" marB="4573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X</a:t>
                      </a:r>
                    </a:p>
                  </a:txBody>
                  <a:tcPr marL="93080" marR="93080" marT="45739" marB="4573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3080" marR="93080" marT="45739" marB="4573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79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Tenue incorrecte – justaucorps, bijoux- couleur de bandage</a:t>
                      </a:r>
                    </a:p>
                  </a:txBody>
                  <a:tcPr marL="93080" marR="93080" marT="45739" marB="4573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Gym/Agrès</a:t>
                      </a:r>
                    </a:p>
                  </a:txBody>
                  <a:tcPr marL="93080" marR="93080" marT="45739" marB="4573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3080" marR="93080" marT="45739" marB="4573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X</a:t>
                      </a:r>
                    </a:p>
                  </a:txBody>
                  <a:tcPr marL="93080" marR="93080" marT="45739" marB="4573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3080" marR="93080" marT="45739" marB="4573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34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Comportement anti sportif</a:t>
                      </a:r>
                    </a:p>
                  </a:txBody>
                  <a:tcPr marL="93080" marR="93080" marT="45739" marB="4573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Gym/Agrès</a:t>
                      </a:r>
                    </a:p>
                  </a:txBody>
                  <a:tcPr marL="93080" marR="93080" marT="45739" marB="4573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3080" marR="93080" marT="45739" marB="4573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X</a:t>
                      </a:r>
                    </a:p>
                  </a:txBody>
                  <a:tcPr marL="93080" marR="93080" marT="45739" marB="4573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3080" marR="93080" marT="45739" marB="4573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34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Parler avec les  juges  en activité</a:t>
                      </a:r>
                    </a:p>
                  </a:txBody>
                  <a:tcPr marL="93080" marR="93080" marT="45739" marB="4573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Gym/Agrès</a:t>
                      </a:r>
                    </a:p>
                  </a:txBody>
                  <a:tcPr marL="93080" marR="93080" marT="45739" marB="4573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3080" marR="93080" marT="45739" marB="4573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X</a:t>
                      </a:r>
                    </a:p>
                  </a:txBody>
                  <a:tcPr marL="93080" marR="93080" marT="45739" marB="4573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3080" marR="93080" marT="45739" marB="4573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79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Ne pas terminer la compétition en raison de l’absence dans l’aire </a:t>
                      </a:r>
                      <a:r>
                        <a:rPr kumimoji="0" lang="fr-F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de </a:t>
                      </a:r>
                      <a:r>
                        <a:rPr kumimoji="0" lang="fr-F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compétition</a:t>
                      </a:r>
                      <a:endParaRPr kumimoji="0" lang="fr-FR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3080" marR="93080" marT="45739" marB="4573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3080" marR="93080" marT="45739" marB="4573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3080" marR="93080" marT="45739" marB="4573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3080" marR="93080" marT="45739" marB="4573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Exclue de la compétition</a:t>
                      </a:r>
                      <a:endParaRPr kumimoji="0" lang="fr-FR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3080" marR="93080" marT="45739" marB="4573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79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Retard injustifié ou interruption de la compétition</a:t>
                      </a:r>
                    </a:p>
                  </a:txBody>
                  <a:tcPr marL="93080" marR="93080" marT="45739" marB="4573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3080" marR="93080" marT="45739" marB="4573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3080" marR="93080" marT="45739" marB="4573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3080" marR="93080" marT="45739" marB="4573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Disqualifiée</a:t>
                      </a:r>
                    </a:p>
                  </a:txBody>
                  <a:tcPr marL="93080" marR="93080" marT="45739" marB="4573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35496" y="980728"/>
            <a:ext cx="8376680" cy="774476"/>
          </a:xfrm>
          <a:prstGeom prst="rect">
            <a:avLst/>
          </a:prstGeom>
        </p:spPr>
        <p:txBody>
          <a:bodyPr lIns="360000" rIns="360000" anchor="ctr" anchorCtr="0"/>
          <a:lstStyle>
            <a:lvl1pPr algn="l" defTabSz="446089" rtl="0" eaLnBrk="1" latinLnBrk="0" hangingPunct="1">
              <a:lnSpc>
                <a:spcPts val="1882"/>
              </a:lnSpc>
              <a:spcBef>
                <a:spcPct val="0"/>
              </a:spcBef>
              <a:buNone/>
              <a:defRPr sz="1711" b="1" kern="1200" cap="all">
                <a:solidFill>
                  <a:srgbClr val="FFFFFF"/>
                </a:solidFill>
                <a:latin typeface="+mn-lt"/>
                <a:ea typeface="+mj-ea"/>
                <a:cs typeface="+mj-cs"/>
              </a:defRPr>
            </a:lvl1pPr>
          </a:lstStyle>
          <a:p>
            <a:pPr fontAlgn="auto">
              <a:lnSpc>
                <a:spcPct val="100000"/>
              </a:lnSpc>
              <a:spcAft>
                <a:spcPts val="0"/>
              </a:spcAft>
            </a:pPr>
            <a:r>
              <a:rPr lang="fr-FR" altLang="fr-FR" sz="2000" cap="none" dirty="0" smtClean="0">
                <a:solidFill>
                  <a:schemeClr val="tx1"/>
                </a:solidFill>
              </a:rPr>
              <a:t>Comportement de la gymnaste</a:t>
            </a:r>
            <a:endParaRPr lang="fr-FR" altLang="fr-FR" sz="2000" cap="none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9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"/>
          <p:cNvSpPr>
            <a:spLocks noGrp="1" noChangeArrowheads="1"/>
          </p:cNvSpPr>
          <p:nvPr>
            <p:ph type="title"/>
          </p:nvPr>
        </p:nvSpPr>
        <p:spPr>
          <a:xfrm>
            <a:off x="400608" y="332656"/>
            <a:ext cx="8376680" cy="77447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fr-FR" altLang="fr-FR" sz="2800" b="1" dirty="0" smtClean="0">
                <a:solidFill>
                  <a:schemeClr val="bg1"/>
                </a:solidFill>
              </a:rPr>
              <a:t>Tableau </a:t>
            </a:r>
            <a:r>
              <a:rPr lang="fr-FR" altLang="fr-FR" sz="2800" b="1" dirty="0">
                <a:solidFill>
                  <a:schemeClr val="bg1"/>
                </a:solidFill>
              </a:rPr>
              <a:t>des Fautes </a:t>
            </a:r>
            <a:r>
              <a:rPr lang="fr-FR" altLang="fr-FR" sz="2800" b="1" dirty="0" smtClean="0">
                <a:solidFill>
                  <a:schemeClr val="bg1"/>
                </a:solidFill>
              </a:rPr>
              <a:t>Générales</a:t>
            </a:r>
            <a:endParaRPr lang="fr-FR" altLang="fr-FR" sz="2800" b="1" dirty="0">
              <a:solidFill>
                <a:schemeClr val="bg1"/>
              </a:solidFill>
            </a:endParaRPr>
          </a:p>
        </p:txBody>
      </p:sp>
      <p:graphicFrame>
        <p:nvGraphicFramePr>
          <p:cNvPr id="221327" name="Group 14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38045898"/>
              </p:ext>
            </p:extLst>
          </p:nvPr>
        </p:nvGraphicFramePr>
        <p:xfrm>
          <a:off x="179512" y="1628798"/>
          <a:ext cx="8784976" cy="4302278"/>
        </p:xfrm>
        <a:graphic>
          <a:graphicData uri="http://schemas.openxmlformats.org/drawingml/2006/table">
            <a:tbl>
              <a:tblPr/>
              <a:tblGrid>
                <a:gridCol w="303929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1685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3226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6269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27523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558625"/>
              </a:tblGrid>
              <a:tr h="629132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Par le Jury D     Déduction sur la note finale</a:t>
                      </a:r>
                      <a:endParaRPr kumimoji="0" lang="fr-FR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3080" marR="93080" marT="45730" marB="457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Petites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0,10</a:t>
                      </a:r>
                    </a:p>
                  </a:txBody>
                  <a:tcPr marL="93080" marR="93080"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Moyennes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0,30</a:t>
                      </a:r>
                    </a:p>
                  </a:txBody>
                  <a:tcPr marL="93080" marR="93080"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Grosses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0,50 </a:t>
                      </a:r>
                    </a:p>
                  </a:txBody>
                  <a:tcPr marL="93080" marR="93080"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Très grosses 1,00 ou +</a:t>
                      </a:r>
                      <a:endParaRPr kumimoji="0" lang="fr-FR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3080" marR="93080"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798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Dépassement flagrant du temps d’échauffement</a:t>
                      </a:r>
                    </a:p>
                  </a:txBody>
                  <a:tcPr marL="93080" marR="93080" marT="45730" marB="457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Gym/Agrès</a:t>
                      </a:r>
                    </a:p>
                  </a:txBody>
                  <a:tcPr marL="93080" marR="93080" marT="45730" marB="4573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3080" marR="93080"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X</a:t>
                      </a:r>
                    </a:p>
                  </a:txBody>
                  <a:tcPr marL="93080" marR="93080" marT="45730" marB="4573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3080" marR="93080"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3080" marR="93080"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798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Ne pas commencer dans les 30 s de la lumière verte</a:t>
                      </a:r>
                    </a:p>
                  </a:txBody>
                  <a:tcPr marL="93080" marR="93080" marT="45730" marB="457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Gym/Agrès</a:t>
                      </a:r>
                    </a:p>
                  </a:txBody>
                  <a:tcPr marL="93080" marR="93080" marT="45730" marB="4573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600" b="0" i="0" u="none" strike="noStrike" cap="none" normalizeH="0" baseline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3080" marR="93080"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X</a:t>
                      </a:r>
                    </a:p>
                  </a:txBody>
                  <a:tcPr marL="93080" marR="93080" marT="45730" marB="4573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3080" marR="93080"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3080" marR="93080"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798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Ne pas commencer dans les </a:t>
                      </a:r>
                      <a:r>
                        <a:rPr kumimoji="0" lang="fr-F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60 </a:t>
                      </a:r>
                      <a:r>
                        <a:rPr kumimoji="0" lang="fr-F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s </a:t>
                      </a:r>
                    </a:p>
                  </a:txBody>
                  <a:tcPr marL="93080" marR="93080" marT="45730" marB="457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Gym/Agrès</a:t>
                      </a:r>
                    </a:p>
                  </a:txBody>
                  <a:tcPr marL="93080" marR="93080" marT="45730" marB="4573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Le droit de commencer l’exercice est terminé</a:t>
                      </a:r>
                      <a:endParaRPr kumimoji="0" lang="fr-FR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3080" marR="93080" marT="45730" marB="4573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3080" marR="93080"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3080" marR="93080"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3080" marR="93080"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98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Dépassement de temps de l’exercice (P,S)</a:t>
                      </a:r>
                    </a:p>
                  </a:txBody>
                  <a:tcPr marL="93080" marR="93080" marT="45730" marB="457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Gym/Agrès</a:t>
                      </a:r>
                    </a:p>
                  </a:txBody>
                  <a:tcPr marL="93080" marR="93080" marT="45730" marB="4573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X</a:t>
                      </a:r>
                    </a:p>
                  </a:txBody>
                  <a:tcPr marL="93080" marR="93080" marT="45730" marB="4573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3080" marR="93080"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3080" marR="93080"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3080" marR="93080"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798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Commencer l’exercice quand la lumière est rouge</a:t>
                      </a:r>
                    </a:p>
                  </a:txBody>
                  <a:tcPr marL="93080" marR="93080" marT="45730" marB="457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Gym/Agrès</a:t>
                      </a:r>
                    </a:p>
                  </a:txBody>
                  <a:tcPr marL="93080" marR="93080" marT="45730" marB="4573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3080" marR="93080"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3080" marR="93080"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3080" marR="93080" marT="45730" marB="4573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0</a:t>
                      </a:r>
                      <a:endParaRPr kumimoji="0" lang="fr-FR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3080" marR="93080" marT="45730" marB="4573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798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Dépassement du temps de chute (B,P)</a:t>
                      </a:r>
                    </a:p>
                  </a:txBody>
                  <a:tcPr marL="93080" marR="93080" marT="45730" marB="457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Gym/Agrès</a:t>
                      </a:r>
                    </a:p>
                  </a:txBody>
                  <a:tcPr marL="93080" marR="93080" marT="45730" marB="4573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Exercice terminé</a:t>
                      </a:r>
                    </a:p>
                  </a:txBody>
                  <a:tcPr marL="93080" marR="93080"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3080" marR="93080"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3080" marR="93080"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3080" marR="93080"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4" name="Triangle isocèle 3"/>
          <p:cNvSpPr/>
          <p:nvPr/>
        </p:nvSpPr>
        <p:spPr>
          <a:xfrm>
            <a:off x="7812360" y="3408661"/>
            <a:ext cx="720725" cy="720725"/>
          </a:xfrm>
          <a:prstGeom prst="triangl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>
              <a:defRPr/>
            </a:pPr>
            <a:r>
              <a:rPr lang="fr-FR" sz="3200">
                <a:solidFill>
                  <a:schemeClr val="tx1"/>
                </a:solidFill>
                <a:cs typeface="Arial" charset="0"/>
              </a:rPr>
              <a:t>!</a:t>
            </a:r>
            <a:endParaRPr lang="fr-FR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-180528" y="980728"/>
            <a:ext cx="8376680" cy="774476"/>
          </a:xfrm>
          <a:prstGeom prst="rect">
            <a:avLst/>
          </a:prstGeom>
        </p:spPr>
        <p:txBody>
          <a:bodyPr lIns="360000" rIns="360000" anchor="ctr" anchorCtr="0"/>
          <a:lstStyle>
            <a:lvl1pPr algn="l" defTabSz="446089" rtl="0" eaLnBrk="1" latinLnBrk="0" hangingPunct="1">
              <a:lnSpc>
                <a:spcPts val="1882"/>
              </a:lnSpc>
              <a:spcBef>
                <a:spcPct val="0"/>
              </a:spcBef>
              <a:buNone/>
              <a:defRPr sz="1711" b="1" kern="1200" cap="all">
                <a:solidFill>
                  <a:srgbClr val="FFFFFF"/>
                </a:solidFill>
                <a:latin typeface="+mn-lt"/>
                <a:ea typeface="+mj-ea"/>
                <a:cs typeface="+mj-cs"/>
              </a:defRPr>
            </a:lvl1pPr>
          </a:lstStyle>
          <a:p>
            <a:pPr fontAlgn="auto">
              <a:lnSpc>
                <a:spcPct val="100000"/>
              </a:lnSpc>
              <a:spcAft>
                <a:spcPts val="0"/>
              </a:spcAft>
            </a:pPr>
            <a:r>
              <a:rPr lang="fr-FR" altLang="fr-FR" sz="2400" cap="none" dirty="0" smtClean="0">
                <a:solidFill>
                  <a:schemeClr val="tx1"/>
                </a:solidFill>
              </a:rPr>
              <a:t>Notification du chronométreur</a:t>
            </a:r>
            <a:endParaRPr lang="fr-FR" altLang="fr-FR" sz="2400" cap="none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21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"/>
          <p:cNvSpPr>
            <a:spLocks noGrp="1" noChangeArrowheads="1"/>
          </p:cNvSpPr>
          <p:nvPr>
            <p:ph type="title"/>
          </p:nvPr>
        </p:nvSpPr>
        <p:spPr>
          <a:xfrm>
            <a:off x="379382" y="260648"/>
            <a:ext cx="8376680" cy="77447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fr-FR" altLang="fr-FR" sz="2400" dirty="0" smtClean="0">
                <a:solidFill>
                  <a:schemeClr val="bg1"/>
                </a:solidFill>
              </a:rPr>
              <a:t/>
            </a:r>
            <a:br>
              <a:rPr lang="fr-FR" altLang="fr-FR" sz="2400" dirty="0" smtClean="0">
                <a:solidFill>
                  <a:schemeClr val="bg1"/>
                </a:solidFill>
              </a:rPr>
            </a:br>
            <a:r>
              <a:rPr lang="fr-FR" altLang="fr-FR" sz="2400" dirty="0" smtClean="0">
                <a:solidFill>
                  <a:schemeClr val="bg1"/>
                </a:solidFill>
              </a:rPr>
              <a:t>Tableau </a:t>
            </a:r>
            <a:r>
              <a:rPr lang="fr-FR" altLang="fr-FR" sz="2400" dirty="0">
                <a:solidFill>
                  <a:schemeClr val="bg1"/>
                </a:solidFill>
              </a:rPr>
              <a:t>des fautes </a:t>
            </a:r>
            <a:r>
              <a:rPr lang="fr-FR" altLang="fr-FR" sz="2400" dirty="0" smtClean="0">
                <a:solidFill>
                  <a:schemeClr val="bg1"/>
                </a:solidFill>
              </a:rPr>
              <a:t>générales</a:t>
            </a:r>
            <a:r>
              <a:rPr lang="fr-FR" altLang="fr-FR" sz="2400" dirty="0">
                <a:solidFill>
                  <a:schemeClr val="bg1"/>
                </a:solidFill>
              </a:rPr>
              <a:t/>
            </a:r>
            <a:br>
              <a:rPr lang="fr-FR" altLang="fr-FR" sz="2400" dirty="0">
                <a:solidFill>
                  <a:schemeClr val="bg1"/>
                </a:solidFill>
              </a:rPr>
            </a:br>
            <a:r>
              <a:rPr lang="fr-FR" altLang="fr-FR" sz="2400" dirty="0">
                <a:solidFill>
                  <a:schemeClr val="bg1"/>
                </a:solidFill>
              </a:rPr>
              <a:t> par la Présidente du Jury</a:t>
            </a:r>
            <a:br>
              <a:rPr lang="fr-FR" altLang="fr-FR" sz="2400" dirty="0">
                <a:solidFill>
                  <a:schemeClr val="bg1"/>
                </a:solidFill>
              </a:rPr>
            </a:br>
            <a:endParaRPr lang="fr-FR" altLang="fr-FR" sz="2400" b="1" dirty="0">
              <a:solidFill>
                <a:schemeClr val="bg1"/>
              </a:solidFill>
            </a:endParaRPr>
          </a:p>
        </p:txBody>
      </p:sp>
      <p:graphicFrame>
        <p:nvGraphicFramePr>
          <p:cNvPr id="6" name="Group 35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525418881"/>
              </p:ext>
            </p:extLst>
          </p:nvPr>
        </p:nvGraphicFramePr>
        <p:xfrm>
          <a:off x="251520" y="1844824"/>
          <a:ext cx="8425185" cy="4272281"/>
        </p:xfrm>
        <a:graphic>
          <a:graphicData uri="http://schemas.openxmlformats.org/drawingml/2006/table">
            <a:tbl>
              <a:tblPr/>
              <a:tblGrid>
                <a:gridCol w="429593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12924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32048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fr-FR" sz="20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SANS conséquence sur la note</a:t>
                      </a:r>
                      <a:endParaRPr kumimoji="0" lang="fr-FR" sz="2000" b="1" i="0" u="sng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1439" marR="91439" marT="45729" marB="4572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fr-FR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1439" marR="91439" marT="45729" marB="457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2832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Comportement anti sportif</a:t>
                      </a:r>
                    </a:p>
                  </a:txBody>
                  <a:tcPr marL="91439" marR="91439" marT="45729" marB="4572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v"/>
                        <a:tabLst/>
                      </a:pPr>
                      <a:r>
                        <a:rPr kumimoji="0" lang="fr-F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1ère fois : carton jaune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v"/>
                        <a:tabLst/>
                      </a:pPr>
                      <a:r>
                        <a:rPr kumimoji="0" lang="fr-F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2ème fois carton rouge et exclusion</a:t>
                      </a:r>
                    </a:p>
                  </a:txBody>
                  <a:tcPr marL="91439" marR="91439" marT="45729" marB="457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97338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Comportement abusif flagrant</a:t>
                      </a:r>
                    </a:p>
                  </a:txBody>
                  <a:tcPr marL="91439" marR="91439" marT="45729" marB="4572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v"/>
                        <a:tabLst/>
                      </a:pPr>
                      <a:r>
                        <a:rPr kumimoji="0" lang="fr-F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Carton rouge et exclusion</a:t>
                      </a:r>
                    </a:p>
                  </a:txBody>
                  <a:tcPr marL="91439" marR="91439" marT="45729" marB="457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11573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fr-FR" sz="20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AVEC conséquence directe sur la note</a:t>
                      </a:r>
                      <a:endParaRPr kumimoji="0" lang="fr-FR" sz="2000" b="1" i="0" u="sng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1439" marR="91439"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v"/>
                        <a:tabLst/>
                      </a:pPr>
                      <a:endParaRPr kumimoji="0" lang="fr-FR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1439" marR="91439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91742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Entraîneur : parler directement à la gymnaste, lui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faire des signes, crier ou tout comportement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similaire pendant l’exercice</a:t>
                      </a:r>
                    </a:p>
                  </a:txBody>
                  <a:tcPr marL="91439" marR="91439"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v"/>
                        <a:tabLst/>
                      </a:pPr>
                      <a:r>
                        <a:rPr kumimoji="0" lang="fr-F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1ère fois – 0,50pt (gym) et carton jaune </a:t>
                      </a:r>
                      <a:endParaRPr kumimoji="0" lang="fr-F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v"/>
                        <a:tabLst/>
                      </a:pPr>
                      <a:r>
                        <a:rPr kumimoji="0" lang="fr-F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1,00 Pt si parle agressivement avec les juges</a:t>
                      </a:r>
                      <a:endParaRPr kumimoji="0" lang="fr-FR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v"/>
                        <a:tabLst/>
                      </a:pPr>
                      <a:r>
                        <a:rPr kumimoji="0" lang="fr-F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2ème fois -1,00pt (gym) et carton rouge et exclusion</a:t>
                      </a:r>
                    </a:p>
                  </a:txBody>
                  <a:tcPr marL="91439" marR="91439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1616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Autres sortes d’indisciplines et comportement abusif flagrant tels que présence de personnes non autorisées dans l’aire de compétition</a:t>
                      </a:r>
                      <a:endParaRPr kumimoji="0" lang="fr-FR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1439" marR="91439"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v"/>
                        <a:tabLst/>
                      </a:pPr>
                      <a:r>
                        <a:rPr kumimoji="0" lang="fr-F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- 1,00pt </a:t>
                      </a:r>
                      <a:r>
                        <a:rPr kumimoji="0" lang="fr-F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(gym) et carton </a:t>
                      </a:r>
                      <a:r>
                        <a:rPr kumimoji="0" lang="fr-F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rouge immédiat et exclusion de l’entraîneur</a:t>
                      </a:r>
                      <a:endParaRPr kumimoji="0" lang="fr-FR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1439" marR="91439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383660" y="1286372"/>
            <a:ext cx="8376680" cy="486444"/>
          </a:xfrm>
          <a:prstGeom prst="rect">
            <a:avLst/>
          </a:prstGeom>
        </p:spPr>
        <p:txBody>
          <a:bodyPr lIns="360000" rIns="360000" anchor="ctr" anchorCtr="0"/>
          <a:lstStyle>
            <a:lvl1pPr algn="l" defTabSz="446089" rtl="0" eaLnBrk="1" latinLnBrk="0" hangingPunct="1">
              <a:lnSpc>
                <a:spcPts val="1882"/>
              </a:lnSpc>
              <a:spcBef>
                <a:spcPct val="0"/>
              </a:spcBef>
              <a:buNone/>
              <a:defRPr sz="1711" b="1" kern="1200" cap="all">
                <a:solidFill>
                  <a:srgbClr val="FFFFFF"/>
                </a:solidFill>
                <a:latin typeface="+mn-lt"/>
                <a:ea typeface="+mj-ea"/>
                <a:cs typeface="+mj-cs"/>
              </a:defRPr>
            </a:lvl1pPr>
          </a:lstStyle>
          <a:p>
            <a:pPr fontAlgn="auto">
              <a:lnSpc>
                <a:spcPct val="100000"/>
              </a:lnSpc>
              <a:spcAft>
                <a:spcPts val="0"/>
              </a:spcAft>
            </a:pPr>
            <a:r>
              <a:rPr lang="fr-FR" altLang="fr-FR" sz="2000" dirty="0" smtClean="0">
                <a:solidFill>
                  <a:schemeClr val="tx1"/>
                </a:solidFill>
              </a:rPr>
              <a:t>Comportement de l’entraineur</a:t>
            </a:r>
            <a:endParaRPr lang="fr-FR" altLang="fr-FR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5347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"/>
          <p:cNvSpPr>
            <a:spLocks noGrp="1" noChangeArrowheads="1"/>
          </p:cNvSpPr>
          <p:nvPr>
            <p:ph type="title"/>
          </p:nvPr>
        </p:nvSpPr>
        <p:spPr>
          <a:xfrm>
            <a:off x="379382" y="260648"/>
            <a:ext cx="8376680" cy="77447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fr-FR" altLang="fr-FR" sz="2800" dirty="0" smtClean="0">
                <a:solidFill>
                  <a:schemeClr val="bg1"/>
                </a:solidFill>
              </a:rPr>
              <a:t>Reconnaissance </a:t>
            </a:r>
            <a:r>
              <a:rPr lang="fr-FR" altLang="fr-FR" sz="2800" dirty="0">
                <a:solidFill>
                  <a:schemeClr val="bg1"/>
                </a:solidFill>
              </a:rPr>
              <a:t>des éléments</a:t>
            </a:r>
            <a:endParaRPr lang="fr-FR" altLang="fr-FR" sz="2800" b="1" dirty="0">
              <a:solidFill>
                <a:schemeClr val="bg1"/>
              </a:solidFill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250825" y="1412776"/>
            <a:ext cx="8642350" cy="4752528"/>
          </a:xfrm>
          <a:prstGeom prst="rect">
            <a:avLst/>
          </a:prstGeom>
        </p:spPr>
        <p:txBody>
          <a:bodyPr/>
          <a:lstStyle>
            <a:lvl1pPr marL="334566" indent="-334566" algn="l" defTabSz="446089" rtl="0" eaLnBrk="1" latinLnBrk="0" hangingPunct="1">
              <a:spcBef>
                <a:spcPct val="20000"/>
              </a:spcBef>
              <a:buFont typeface="Arial"/>
              <a:buChar char="•"/>
              <a:defRPr sz="3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4894" indent="-278806" algn="l" defTabSz="446089" rtl="0" eaLnBrk="1" latinLnBrk="0" hangingPunct="1">
              <a:spcBef>
                <a:spcPct val="20000"/>
              </a:spcBef>
              <a:buFont typeface="Arial"/>
              <a:buChar char="–"/>
              <a:defRPr sz="273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15223" indent="-223044" algn="l" defTabSz="446089" rtl="0" eaLnBrk="1" latinLnBrk="0" hangingPunct="1">
              <a:spcBef>
                <a:spcPct val="20000"/>
              </a:spcBef>
              <a:buFont typeface="Arial"/>
              <a:buChar char="•"/>
              <a:defRPr sz="23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1311" indent="-223044" algn="l" defTabSz="446089" rtl="0" eaLnBrk="1" latinLnBrk="0" hangingPunct="1">
              <a:spcBef>
                <a:spcPct val="20000"/>
              </a:spcBef>
              <a:buFont typeface="Arial"/>
              <a:buChar char="–"/>
              <a:defRPr sz="1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07401" indent="-223044" algn="l" defTabSz="446089" rtl="0" eaLnBrk="1" latinLnBrk="0" hangingPunct="1">
              <a:spcBef>
                <a:spcPct val="20000"/>
              </a:spcBef>
              <a:buFont typeface="Arial"/>
              <a:buChar char="»"/>
              <a:defRPr sz="1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53489" indent="-223044" algn="l" defTabSz="446089" rtl="0" eaLnBrk="1" latinLnBrk="0" hangingPunct="1">
              <a:spcBef>
                <a:spcPct val="20000"/>
              </a:spcBef>
              <a:buFont typeface="Arial"/>
              <a:buChar char="•"/>
              <a:defRPr sz="1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99579" indent="-223044" algn="l" defTabSz="446089" rtl="0" eaLnBrk="1" latinLnBrk="0" hangingPunct="1">
              <a:spcBef>
                <a:spcPct val="20000"/>
              </a:spcBef>
              <a:buFont typeface="Arial"/>
              <a:buChar char="•"/>
              <a:defRPr sz="1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45668" indent="-223044" algn="l" defTabSz="446089" rtl="0" eaLnBrk="1" latinLnBrk="0" hangingPunct="1">
              <a:spcBef>
                <a:spcPct val="20000"/>
              </a:spcBef>
              <a:buFont typeface="Arial"/>
              <a:buChar char="•"/>
              <a:defRPr sz="1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91757" indent="-223044" algn="l" defTabSz="446089" rtl="0" eaLnBrk="1" latinLnBrk="0" hangingPunct="1">
              <a:spcBef>
                <a:spcPct val="20000"/>
              </a:spcBef>
              <a:buFont typeface="Arial"/>
              <a:buChar char="•"/>
              <a:defRPr sz="1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indent="-654050" fontAlgn="auto">
              <a:spcAft>
                <a:spcPts val="0"/>
              </a:spcAft>
              <a:buFontTx/>
              <a:buNone/>
              <a:tabLst>
                <a:tab pos="88900" algn="l"/>
              </a:tabLst>
            </a:pPr>
            <a:r>
              <a:rPr lang="fr-FR" altLang="fr-FR" sz="2400" b="1" dirty="0" smtClean="0">
                <a:cs typeface="Arial" charset="0"/>
              </a:rPr>
              <a:t>Positions du corps tendu à tous les agrès</a:t>
            </a:r>
            <a:r>
              <a:rPr lang="fr-FR" altLang="fr-FR" sz="2400" dirty="0" smtClean="0">
                <a:cs typeface="Arial" charset="0"/>
              </a:rPr>
              <a:t> </a:t>
            </a:r>
          </a:p>
          <a:p>
            <a:pPr marL="263525" lvl="1" indent="-263525" fontAlgn="auto">
              <a:spcAft>
                <a:spcPts val="0"/>
              </a:spcAft>
              <a:buFontTx/>
              <a:buChar char="-"/>
              <a:tabLst>
                <a:tab pos="88900" algn="l"/>
              </a:tabLst>
            </a:pPr>
            <a:r>
              <a:rPr lang="fr-FR" altLang="fr-FR" sz="2400" dirty="0" smtClean="0">
                <a:cs typeface="Arial" charset="0"/>
              </a:rPr>
              <a:t>La position corps tendu doit être </a:t>
            </a:r>
            <a:r>
              <a:rPr lang="fr-FR" altLang="fr-FR" sz="2400" b="1" u="sng" dirty="0" smtClean="0">
                <a:solidFill>
                  <a:srgbClr val="FF0000"/>
                </a:solidFill>
                <a:cs typeface="Arial" charset="0"/>
              </a:rPr>
              <a:t>maintenue pendant la majorité du salto </a:t>
            </a:r>
            <a:r>
              <a:rPr lang="fr-FR" altLang="fr-FR" sz="2400" dirty="0" smtClean="0">
                <a:cs typeface="Arial" charset="0"/>
              </a:rPr>
              <a:t>dans les :</a:t>
            </a:r>
          </a:p>
          <a:p>
            <a:pPr lvl="1" indent="-654050" fontAlgn="auto">
              <a:spcAft>
                <a:spcPts val="0"/>
              </a:spcAft>
              <a:buFontTx/>
              <a:buNone/>
              <a:tabLst>
                <a:tab pos="88900" algn="l"/>
              </a:tabLst>
            </a:pPr>
            <a:r>
              <a:rPr lang="fr-FR" altLang="fr-FR" sz="2400" dirty="0" smtClean="0">
                <a:cs typeface="Arial" charset="0"/>
              </a:rPr>
              <a:t>			• </a:t>
            </a:r>
            <a:r>
              <a:rPr lang="fr-FR" altLang="fr-FR" sz="2400" dirty="0" err="1" smtClean="0">
                <a:cs typeface="Arial" charset="0"/>
              </a:rPr>
              <a:t>salti</a:t>
            </a:r>
            <a:r>
              <a:rPr lang="fr-FR" altLang="fr-FR" sz="2400" dirty="0" smtClean="0">
                <a:cs typeface="Arial" charset="0"/>
              </a:rPr>
              <a:t> simples</a:t>
            </a:r>
          </a:p>
          <a:p>
            <a:pPr lvl="1" indent="-654050" fontAlgn="auto">
              <a:spcAft>
                <a:spcPts val="0"/>
              </a:spcAft>
              <a:buFontTx/>
              <a:buNone/>
              <a:tabLst>
                <a:tab pos="88900" algn="l"/>
              </a:tabLst>
            </a:pPr>
            <a:r>
              <a:rPr lang="fr-FR" altLang="fr-FR" sz="2400" dirty="0" smtClean="0">
                <a:cs typeface="Arial" charset="0"/>
              </a:rPr>
              <a:t>			• double salto </a:t>
            </a:r>
            <a:r>
              <a:rPr lang="fr-FR" altLang="fr-FR" sz="2400" b="1" u="sng" dirty="0" smtClean="0">
                <a:solidFill>
                  <a:srgbClr val="FF0000"/>
                </a:solidFill>
                <a:cs typeface="Arial" charset="0"/>
              </a:rPr>
              <a:t>au sol</a:t>
            </a:r>
            <a:r>
              <a:rPr lang="fr-FR" altLang="fr-FR" sz="2400" dirty="0" smtClean="0">
                <a:cs typeface="Arial" charset="0"/>
              </a:rPr>
              <a:t> et aux barres (sortie)</a:t>
            </a:r>
          </a:p>
          <a:p>
            <a:pPr lvl="1" indent="-654050" fontAlgn="auto">
              <a:spcAft>
                <a:spcPts val="0"/>
              </a:spcAft>
              <a:buFontTx/>
              <a:buNone/>
              <a:tabLst>
                <a:tab pos="88900" algn="l"/>
              </a:tabLst>
            </a:pPr>
            <a:r>
              <a:rPr lang="fr-FR" altLang="fr-FR" sz="2400" dirty="0" smtClean="0">
                <a:cs typeface="Arial" charset="0"/>
              </a:rPr>
              <a:t>			• au Saut (</a:t>
            </a:r>
            <a:r>
              <a:rPr lang="fr-FR" altLang="fr-FR" sz="2400" dirty="0" err="1" smtClean="0">
                <a:cs typeface="Arial" charset="0"/>
              </a:rPr>
              <a:t>salti</a:t>
            </a:r>
            <a:r>
              <a:rPr lang="fr-FR" altLang="fr-FR" sz="2400" dirty="0" smtClean="0">
                <a:cs typeface="Arial" charset="0"/>
              </a:rPr>
              <a:t>)</a:t>
            </a:r>
          </a:p>
          <a:p>
            <a:pPr lvl="1" indent="-654050" fontAlgn="auto">
              <a:spcAft>
                <a:spcPts val="0"/>
              </a:spcAft>
              <a:buFontTx/>
              <a:buNone/>
              <a:tabLst>
                <a:tab pos="88900" algn="l"/>
              </a:tabLst>
            </a:pPr>
            <a:r>
              <a:rPr lang="fr-FR" altLang="fr-FR" sz="2400" dirty="0" smtClean="0">
                <a:cs typeface="Arial" charset="0"/>
              </a:rPr>
              <a:t>- Si aucune position tendue n’est visible : considérer comme une </a:t>
            </a:r>
            <a:r>
              <a:rPr lang="fr-FR" altLang="fr-FR" sz="2400" u="sng" dirty="0" smtClean="0">
                <a:cs typeface="Arial" charset="0"/>
              </a:rPr>
              <a:t>position </a:t>
            </a:r>
            <a:r>
              <a:rPr lang="fr-FR" altLang="fr-FR" sz="2400" u="sng" dirty="0" err="1" smtClean="0">
                <a:cs typeface="Arial" charset="0"/>
              </a:rPr>
              <a:t>carpée</a:t>
            </a:r>
            <a:endParaRPr lang="fr-FR" altLang="fr-FR" sz="2400" u="sng" dirty="0" smtClean="0">
              <a:cs typeface="Arial" charset="0"/>
            </a:endParaRPr>
          </a:p>
          <a:p>
            <a:pPr lvl="1" indent="-654050" fontAlgn="auto">
              <a:spcAft>
                <a:spcPts val="0"/>
              </a:spcAft>
              <a:buFontTx/>
              <a:buNone/>
              <a:tabLst>
                <a:tab pos="88900" algn="l"/>
              </a:tabLst>
            </a:pPr>
            <a:r>
              <a:rPr lang="fr-FR" altLang="fr-FR" sz="2400" dirty="0" smtClean="0">
                <a:cs typeface="Arial" charset="0"/>
              </a:rPr>
              <a:t>			• dans les éléments sans vrille</a:t>
            </a:r>
          </a:p>
          <a:p>
            <a:pPr lvl="1" indent="-654050" fontAlgn="auto">
              <a:spcAft>
                <a:spcPts val="0"/>
              </a:spcAft>
              <a:buFontTx/>
              <a:buNone/>
              <a:tabLst>
                <a:tab pos="88900" algn="l"/>
              </a:tabLst>
            </a:pPr>
            <a:r>
              <a:rPr lang="fr-FR" altLang="fr-FR" sz="2400" dirty="0" smtClean="0">
                <a:cs typeface="Arial" charset="0"/>
              </a:rPr>
              <a:t>			• dans les sauts sans rotation longitudinale</a:t>
            </a:r>
          </a:p>
          <a:p>
            <a:pPr lvl="1" indent="-654050" fontAlgn="auto">
              <a:spcAft>
                <a:spcPts val="0"/>
              </a:spcAft>
              <a:buFontTx/>
              <a:buNone/>
              <a:tabLst>
                <a:tab pos="88900" algn="l"/>
              </a:tabLst>
            </a:pPr>
            <a:endParaRPr lang="fr-FR" altLang="fr-FR" sz="1800" dirty="0" smtClean="0">
              <a:cs typeface="Arial" charset="0"/>
            </a:endParaRPr>
          </a:p>
          <a:p>
            <a:pPr lvl="1" indent="-654050" fontAlgn="auto">
              <a:spcAft>
                <a:spcPts val="0"/>
              </a:spcAft>
              <a:buFontTx/>
              <a:buNone/>
              <a:tabLst>
                <a:tab pos="88900" algn="l"/>
              </a:tabLst>
            </a:pPr>
            <a:endParaRPr lang="fr-FR" altLang="fr-FR" sz="1800" dirty="0" smtClean="0">
              <a:cs typeface="Arial" charset="0"/>
            </a:endParaRPr>
          </a:p>
          <a:p>
            <a:pPr lvl="1" indent="-654050" fontAlgn="auto">
              <a:spcAft>
                <a:spcPts val="0"/>
              </a:spcAft>
              <a:buFontTx/>
              <a:buNone/>
              <a:tabLst>
                <a:tab pos="88900" algn="l"/>
              </a:tabLst>
            </a:pPr>
            <a:r>
              <a:rPr lang="fr-FR" altLang="fr-FR" sz="2400" dirty="0" smtClean="0">
                <a:cs typeface="Arial" charset="0"/>
              </a:rPr>
              <a:t>		</a:t>
            </a:r>
          </a:p>
          <a:p>
            <a:pPr lvl="1" indent="-654050" fontAlgn="auto">
              <a:spcAft>
                <a:spcPts val="0"/>
              </a:spcAft>
              <a:buFontTx/>
              <a:buNone/>
              <a:tabLst>
                <a:tab pos="88900" algn="l"/>
              </a:tabLst>
            </a:pPr>
            <a:endParaRPr lang="fr-FR" altLang="fr-FR" sz="2400" dirty="0" smtClean="0">
              <a:cs typeface="Arial" charset="0"/>
            </a:endParaRPr>
          </a:p>
          <a:p>
            <a:pPr lvl="1" indent="-654050" fontAlgn="auto">
              <a:spcAft>
                <a:spcPts val="0"/>
              </a:spcAft>
              <a:buFontTx/>
              <a:buNone/>
              <a:tabLst>
                <a:tab pos="88900" algn="l"/>
              </a:tabLst>
            </a:pPr>
            <a:endParaRPr lang="fr-FR" altLang="fr-FR" sz="2400" dirty="0" smtClean="0">
              <a:cs typeface="Arial" charset="0"/>
            </a:endParaRPr>
          </a:p>
          <a:p>
            <a:pPr lvl="1" indent="-654050" fontAlgn="auto">
              <a:spcAft>
                <a:spcPts val="0"/>
              </a:spcAft>
              <a:buFontTx/>
              <a:buNone/>
              <a:tabLst>
                <a:tab pos="88900" algn="l"/>
              </a:tabLst>
            </a:pPr>
            <a:endParaRPr lang="fr-FR" altLang="fr-FR" sz="1800" u="sng" dirty="0">
              <a:cs typeface="Arial" charset="0"/>
            </a:endParaRPr>
          </a:p>
        </p:txBody>
      </p:sp>
      <p:sp>
        <p:nvSpPr>
          <p:cNvPr id="10" name="Triangle isocèle 9"/>
          <p:cNvSpPr/>
          <p:nvPr/>
        </p:nvSpPr>
        <p:spPr>
          <a:xfrm>
            <a:off x="7812359" y="2672271"/>
            <a:ext cx="720725" cy="720725"/>
          </a:xfrm>
          <a:prstGeom prst="triangl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>
              <a:defRPr/>
            </a:pPr>
            <a:r>
              <a:rPr lang="fr-FR" sz="3200" dirty="0">
                <a:solidFill>
                  <a:schemeClr val="tx1"/>
                </a:solidFill>
                <a:cs typeface="Arial" charset="0"/>
              </a:rPr>
              <a:t>!</a:t>
            </a:r>
            <a:endParaRPr lang="fr-FR" dirty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9715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500"/>
                            </p:stCondLst>
                            <p:childTnLst>
                              <p:par>
                                <p:cTn id="3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"/>
          <p:cNvSpPr>
            <a:spLocks noGrp="1" noChangeArrowheads="1"/>
          </p:cNvSpPr>
          <p:nvPr>
            <p:ph type="title"/>
          </p:nvPr>
        </p:nvSpPr>
        <p:spPr>
          <a:xfrm>
            <a:off x="379382" y="260648"/>
            <a:ext cx="8376680" cy="77447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fr-FR" altLang="fr-FR" sz="2800" dirty="0" smtClean="0">
                <a:solidFill>
                  <a:schemeClr val="bg1"/>
                </a:solidFill>
              </a:rPr>
              <a:t>Directives techniques</a:t>
            </a:r>
            <a:endParaRPr lang="fr-FR" altLang="fr-FR" sz="2800" b="1" dirty="0">
              <a:solidFill>
                <a:schemeClr val="bg1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179512" y="1189600"/>
            <a:ext cx="8568952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u="sng" dirty="0" smtClean="0"/>
              <a:t>Réception des </a:t>
            </a:r>
            <a:r>
              <a:rPr lang="fr-FR" sz="2400" b="1" u="sng" dirty="0" err="1" smtClean="0"/>
              <a:t>salti</a:t>
            </a:r>
            <a:r>
              <a:rPr lang="fr-FR" sz="2400" b="1" u="sng" dirty="0" smtClean="0"/>
              <a:t> simples avec vrilles</a:t>
            </a:r>
          </a:p>
          <a:p>
            <a:endParaRPr lang="fr-FR" sz="2400" b="1" u="sng" dirty="0" smtClean="0"/>
          </a:p>
          <a:p>
            <a:r>
              <a:rPr lang="fr-FR" sz="2400" dirty="0" smtClean="0"/>
              <a:t>Les vrilles exécutées :</a:t>
            </a:r>
          </a:p>
          <a:p>
            <a:pPr marL="263525" indent="-263525">
              <a:buFont typeface="Wingdings" panose="05000000000000000000" pitchFamily="2" charset="2"/>
              <a:buChar char="§"/>
            </a:pPr>
            <a:r>
              <a:rPr lang="fr-FR" sz="2400" dirty="0" smtClean="0"/>
              <a:t>En entrée et sortie aux barres et à la poutre</a:t>
            </a:r>
          </a:p>
          <a:p>
            <a:pPr marL="263525" indent="-263525">
              <a:buFont typeface="Wingdings" panose="05000000000000000000" pitchFamily="2" charset="2"/>
              <a:buChar char="§"/>
            </a:pPr>
            <a:r>
              <a:rPr lang="fr-FR" sz="2400" dirty="0" smtClean="0"/>
              <a:t>Pendant l’exercice à la poutre et au sol</a:t>
            </a:r>
          </a:p>
          <a:p>
            <a:pPr marL="263525" indent="-263525">
              <a:buFont typeface="Wingdings" panose="05000000000000000000" pitchFamily="2" charset="2"/>
              <a:buChar char="§"/>
            </a:pPr>
            <a:r>
              <a:rPr lang="fr-FR" sz="2400" dirty="0" smtClean="0"/>
              <a:t>Toutes les réceptions au Saut</a:t>
            </a:r>
          </a:p>
          <a:p>
            <a:endParaRPr lang="fr-FR" sz="2400" dirty="0"/>
          </a:p>
          <a:p>
            <a:r>
              <a:rPr lang="fr-FR" sz="2400" dirty="0" smtClean="0"/>
              <a:t>Doivent être complètement terminées ou un autre élément du code sera reconnu</a:t>
            </a:r>
          </a:p>
          <a:p>
            <a:r>
              <a:rPr lang="fr-FR" sz="2400" dirty="0" smtClean="0"/>
              <a:t>Le placement du pied avant est décisif pour accorder la VD</a:t>
            </a:r>
          </a:p>
          <a:p>
            <a:endParaRPr lang="fr-FR" sz="2400" dirty="0" smtClean="0"/>
          </a:p>
          <a:p>
            <a:pPr marL="720725" indent="-257175">
              <a:buFont typeface="Wingdings" panose="05000000000000000000" pitchFamily="2" charset="2"/>
              <a:buChar char="Ø"/>
            </a:pPr>
            <a:endParaRPr lang="fr-FR" sz="2400" dirty="0" smtClean="0"/>
          </a:p>
          <a:p>
            <a:pPr marL="450850"/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354880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6" presetClass="entr" presetSubtype="21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16" presetClass="entr" presetSubtype="21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500"/>
                            </p:stCondLst>
                            <p:childTnLst>
                              <p:par>
                                <p:cTn id="26" presetID="16" presetClass="entr" presetSubtype="21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500"/>
                            </p:stCondLst>
                            <p:childTnLst>
                              <p:par>
                                <p:cTn id="30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87562" y="1418784"/>
            <a:ext cx="8289216" cy="4674512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fr-FR" altLang="fr-FR" sz="2000" b="1" dirty="0">
                <a:solidFill>
                  <a:schemeClr val="hlink"/>
                </a:solidFill>
              </a:rPr>
              <a:t>•</a:t>
            </a:r>
            <a:r>
              <a:rPr lang="fr-FR" altLang="fr-FR" sz="2000" dirty="0"/>
              <a:t> Les VD sont des éléments issus des tableaux des éléments du Code de Pointage, qui sont illimités et qui peuvent être augmentés à volonté</a:t>
            </a:r>
            <a:r>
              <a:rPr lang="fr-FR" altLang="fr-FR" sz="2000" dirty="0" smtClean="0"/>
              <a:t>.</a:t>
            </a:r>
          </a:p>
          <a:p>
            <a:pPr>
              <a:lnSpc>
                <a:spcPct val="80000"/>
              </a:lnSpc>
              <a:buFontTx/>
              <a:buNone/>
            </a:pPr>
            <a:endParaRPr lang="fr-FR" altLang="fr-FR" sz="2000" dirty="0"/>
          </a:p>
          <a:p>
            <a:pPr>
              <a:lnSpc>
                <a:spcPct val="80000"/>
              </a:lnSpc>
              <a:buFontTx/>
              <a:buNone/>
            </a:pPr>
            <a:endParaRPr lang="fr-FR" altLang="fr-FR" sz="2000" dirty="0" smtClean="0"/>
          </a:p>
          <a:p>
            <a:pPr>
              <a:lnSpc>
                <a:spcPct val="80000"/>
              </a:lnSpc>
              <a:buFontTx/>
              <a:buNone/>
            </a:pPr>
            <a:endParaRPr lang="fr-FR" altLang="fr-FR" sz="2000" dirty="0"/>
          </a:p>
          <a:p>
            <a:pPr>
              <a:lnSpc>
                <a:spcPct val="80000"/>
              </a:lnSpc>
              <a:buFontTx/>
              <a:buNone/>
            </a:pPr>
            <a:r>
              <a:rPr lang="fr-FR" altLang="fr-FR" sz="2000" b="1" dirty="0">
                <a:solidFill>
                  <a:schemeClr val="hlink"/>
                </a:solidFill>
              </a:rPr>
              <a:t>•</a:t>
            </a:r>
            <a:r>
              <a:rPr lang="fr-FR" altLang="fr-FR" sz="2000" dirty="0"/>
              <a:t> Aux barres, en poutre et sol les 8 éléments (au maximum) dont la VD est la plus élevée sont comptabilisés (sortie comprise).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fr-FR" altLang="fr-FR" sz="2000" b="1" dirty="0">
                <a:solidFill>
                  <a:schemeClr val="hlink"/>
                </a:solidFill>
              </a:rPr>
              <a:t>•</a:t>
            </a:r>
            <a:r>
              <a:rPr lang="fr-FR" altLang="fr-FR" sz="2000" dirty="0"/>
              <a:t> </a:t>
            </a:r>
            <a:r>
              <a:rPr lang="fr-FR" altLang="fr-FR" sz="2400" b="1" dirty="0"/>
              <a:t>En poutre et sol : </a:t>
            </a:r>
            <a:r>
              <a:rPr lang="fr-FR" altLang="fr-FR" sz="2000" b="1" i="1" u="sng" dirty="0" smtClean="0">
                <a:solidFill>
                  <a:srgbClr val="FF0000"/>
                </a:solidFill>
              </a:rPr>
              <a:t>3 </a:t>
            </a:r>
            <a:r>
              <a:rPr lang="fr-FR" altLang="fr-FR" sz="2000" b="1" i="1" u="sng" dirty="0" err="1">
                <a:solidFill>
                  <a:srgbClr val="FF0000"/>
                </a:solidFill>
              </a:rPr>
              <a:t>acro</a:t>
            </a:r>
            <a:r>
              <a:rPr lang="fr-FR" altLang="fr-FR" sz="2000" b="1" i="1" u="sng" dirty="0">
                <a:solidFill>
                  <a:srgbClr val="FF0000"/>
                </a:solidFill>
              </a:rPr>
              <a:t> </a:t>
            </a:r>
            <a:r>
              <a:rPr lang="fr-FR" altLang="fr-FR" sz="2000" b="1" i="1" u="sng" dirty="0" smtClean="0">
                <a:solidFill>
                  <a:srgbClr val="FF0000"/>
                </a:solidFill>
              </a:rPr>
              <a:t>minimum</a:t>
            </a:r>
            <a:r>
              <a:rPr lang="fr-FR" altLang="fr-FR" sz="2000" dirty="0" smtClean="0">
                <a:solidFill>
                  <a:srgbClr val="FF0000"/>
                </a:solidFill>
              </a:rPr>
              <a:t> </a:t>
            </a:r>
            <a:r>
              <a:rPr lang="fr-FR" altLang="fr-FR" sz="2000" dirty="0"/>
              <a:t>et 3 </a:t>
            </a:r>
            <a:r>
              <a:rPr lang="fr-FR" altLang="fr-FR" sz="2000" dirty="0" smtClean="0"/>
              <a:t>gymniques Minimum           </a:t>
            </a:r>
            <a:r>
              <a:rPr lang="fr-FR" altLang="fr-FR" sz="2000" b="1" dirty="0" smtClean="0">
                <a:solidFill>
                  <a:srgbClr val="0070C0"/>
                </a:solidFill>
              </a:rPr>
              <a:t>+ 2 éléments au choix</a:t>
            </a:r>
            <a:endParaRPr lang="fr-FR" altLang="fr-FR" sz="2000" b="1" dirty="0">
              <a:solidFill>
                <a:srgbClr val="0070C0"/>
              </a:solidFill>
            </a:endParaRPr>
          </a:p>
        </p:txBody>
      </p:sp>
      <p:sp>
        <p:nvSpPr>
          <p:cNvPr id="2" name="Triangle isocèle 1"/>
          <p:cNvSpPr/>
          <p:nvPr/>
        </p:nvSpPr>
        <p:spPr>
          <a:xfrm>
            <a:off x="7884368" y="5156547"/>
            <a:ext cx="720725" cy="720725"/>
          </a:xfrm>
          <a:prstGeom prst="triangl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>
              <a:defRPr/>
            </a:pPr>
            <a:r>
              <a:rPr lang="fr-FR" sz="3200" dirty="0">
                <a:solidFill>
                  <a:schemeClr val="tx1"/>
                </a:solidFill>
                <a:cs typeface="Arial" charset="0"/>
              </a:rPr>
              <a:t>!</a:t>
            </a:r>
            <a:endParaRPr lang="fr-FR" dirty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27584" y="391160"/>
            <a:ext cx="425892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altLang="fr-FR" sz="2800" b="1" dirty="0">
                <a:solidFill>
                  <a:schemeClr val="bg1"/>
                </a:solidFill>
              </a:rPr>
              <a:t>Valeur de Difficulté (VD)</a:t>
            </a:r>
            <a:endParaRPr lang="fr-FR" sz="2800" dirty="0">
              <a:solidFill>
                <a:schemeClr val="bg1"/>
              </a:solidFill>
            </a:endParaRPr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7772924"/>
              </p:ext>
            </p:extLst>
          </p:nvPr>
        </p:nvGraphicFramePr>
        <p:xfrm>
          <a:off x="1015155" y="1988840"/>
          <a:ext cx="7157244" cy="18722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85748"/>
                <a:gridCol w="2385748"/>
                <a:gridCol w="2385748"/>
              </a:tblGrid>
              <a:tr h="624069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A</a:t>
                      </a:r>
                      <a:r>
                        <a:rPr lang="fr-FR" baseline="0" dirty="0" smtClean="0"/>
                        <a:t> = 0,10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B = 0,20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C = 0,30</a:t>
                      </a:r>
                      <a:endParaRPr lang="fr-FR" dirty="0"/>
                    </a:p>
                  </a:txBody>
                  <a:tcPr/>
                </a:tc>
              </a:tr>
              <a:tr h="624069">
                <a:tc>
                  <a:txBody>
                    <a:bodyPr/>
                    <a:lstStyle/>
                    <a:p>
                      <a:pPr algn="ctr"/>
                      <a:r>
                        <a:rPr lang="fr-FR" altLang="fr-FR" sz="1800" dirty="0" smtClean="0"/>
                        <a:t>D = 0.40 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altLang="fr-FR" sz="1800" dirty="0" smtClean="0"/>
                        <a:t>E = 0.50 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altLang="fr-FR" sz="1800" dirty="0" smtClean="0"/>
                        <a:t>F = 0.60 </a:t>
                      </a:r>
                      <a:endParaRPr lang="fr-FR" dirty="0"/>
                    </a:p>
                  </a:txBody>
                  <a:tcPr/>
                </a:tc>
              </a:tr>
              <a:tr h="624069">
                <a:tc>
                  <a:txBody>
                    <a:bodyPr/>
                    <a:lstStyle/>
                    <a:p>
                      <a:pPr algn="ctr"/>
                      <a:r>
                        <a:rPr lang="fr-FR" altLang="fr-FR" sz="1800" dirty="0" smtClean="0"/>
                        <a:t>G = 0.70 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altLang="fr-FR" sz="1800" dirty="0" smtClean="0"/>
                        <a:t>H = 0,80 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altLang="fr-FR" sz="1800" dirty="0" smtClean="0"/>
                        <a:t>I = 0.90 </a:t>
                      </a:r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22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22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"/>
          <p:cNvSpPr>
            <a:spLocks noGrp="1" noChangeArrowheads="1"/>
          </p:cNvSpPr>
          <p:nvPr>
            <p:ph type="title"/>
          </p:nvPr>
        </p:nvSpPr>
        <p:spPr>
          <a:xfrm>
            <a:off x="379382" y="260648"/>
            <a:ext cx="8376680" cy="77447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fr-FR" altLang="fr-FR" sz="2800" dirty="0" smtClean="0">
                <a:solidFill>
                  <a:schemeClr val="bg1"/>
                </a:solidFill>
              </a:rPr>
              <a:t>directives techniques</a:t>
            </a:r>
            <a:endParaRPr lang="fr-FR" altLang="fr-FR" sz="2800" b="1" dirty="0">
              <a:solidFill>
                <a:schemeClr val="bg1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179512" y="1189600"/>
            <a:ext cx="8568952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u="sng" dirty="0" smtClean="0"/>
              <a:t>Réception des </a:t>
            </a:r>
            <a:r>
              <a:rPr lang="fr-FR" sz="2400" b="1" u="sng" dirty="0" err="1" smtClean="0"/>
              <a:t>salti</a:t>
            </a:r>
            <a:r>
              <a:rPr lang="fr-FR" sz="2400" b="1" u="sng" dirty="0" smtClean="0"/>
              <a:t> simples avec vrilles</a:t>
            </a:r>
          </a:p>
          <a:p>
            <a:endParaRPr lang="fr-FR" sz="2400" b="1" u="sng" dirty="0" smtClean="0"/>
          </a:p>
          <a:p>
            <a:r>
              <a:rPr lang="fr-FR" sz="2400" b="1" u="sng" dirty="0" smtClean="0"/>
              <a:t>Pour les sous rotations</a:t>
            </a:r>
          </a:p>
          <a:p>
            <a:endParaRPr lang="fr-FR" sz="2400" b="1" u="sng" dirty="0" smtClean="0"/>
          </a:p>
          <a:p>
            <a:pPr marL="263525" indent="-263525">
              <a:buFont typeface="Wingdings" panose="05000000000000000000" pitchFamily="2" charset="2"/>
              <a:buChar char="Ø"/>
            </a:pPr>
            <a:r>
              <a:rPr lang="fr-FR" sz="2400" dirty="0" smtClean="0"/>
              <a:t>3/1 tours deviennent  2 ½ tours</a:t>
            </a:r>
          </a:p>
          <a:p>
            <a:pPr marL="263525" indent="-263525">
              <a:buFont typeface="Wingdings" panose="05000000000000000000" pitchFamily="2" charset="2"/>
              <a:buChar char="Ø"/>
            </a:pPr>
            <a:r>
              <a:rPr lang="fr-FR" sz="2400" dirty="0" smtClean="0"/>
              <a:t>2 ½ tours deviennent 2 /1 tours</a:t>
            </a:r>
          </a:p>
          <a:p>
            <a:pPr marL="263525" indent="-263525">
              <a:buFont typeface="Wingdings" panose="05000000000000000000" pitchFamily="2" charset="2"/>
              <a:buChar char="Ø"/>
            </a:pPr>
            <a:r>
              <a:rPr lang="fr-FR" sz="2400" dirty="0"/>
              <a:t>2 </a:t>
            </a:r>
            <a:r>
              <a:rPr lang="fr-FR" sz="2400" dirty="0" smtClean="0"/>
              <a:t>/1 </a:t>
            </a:r>
            <a:r>
              <a:rPr lang="fr-FR" sz="2400" dirty="0"/>
              <a:t>tours deviennent </a:t>
            </a:r>
            <a:r>
              <a:rPr lang="fr-FR" sz="2400" dirty="0" smtClean="0"/>
              <a:t> 1</a:t>
            </a:r>
            <a:r>
              <a:rPr lang="fr-FR" sz="2400" dirty="0"/>
              <a:t> ½ </a:t>
            </a:r>
            <a:r>
              <a:rPr lang="fr-FR" sz="2400" dirty="0" smtClean="0"/>
              <a:t>tour</a:t>
            </a:r>
            <a:endParaRPr lang="fr-FR" sz="2400" dirty="0"/>
          </a:p>
          <a:p>
            <a:pPr marL="263525" indent="-263525">
              <a:buFont typeface="Wingdings" panose="05000000000000000000" pitchFamily="2" charset="2"/>
              <a:buChar char="Ø"/>
            </a:pPr>
            <a:r>
              <a:rPr lang="fr-FR" sz="2400" dirty="0" smtClean="0"/>
              <a:t>1 </a:t>
            </a:r>
            <a:r>
              <a:rPr lang="fr-FR" sz="2400" dirty="0"/>
              <a:t>½ tours </a:t>
            </a:r>
            <a:r>
              <a:rPr lang="fr-FR" sz="2400" dirty="0" smtClean="0"/>
              <a:t>devient 1 tour</a:t>
            </a:r>
            <a:endParaRPr lang="fr-FR" sz="2400" dirty="0"/>
          </a:p>
          <a:p>
            <a:pPr marL="263525" indent="-263525"/>
            <a:endParaRPr lang="fr-FR" sz="2400" dirty="0" smtClean="0"/>
          </a:p>
          <a:p>
            <a:r>
              <a:rPr lang="fr-FR" sz="2400" dirty="0" smtClean="0"/>
              <a:t>Sauf si le salto avec vrille est lié directement avec un autre salto, le premier élément n’est pas dévalué.</a:t>
            </a:r>
          </a:p>
          <a:p>
            <a:pPr marL="720725" indent="-257175">
              <a:buFont typeface="Wingdings" panose="05000000000000000000" pitchFamily="2" charset="2"/>
              <a:buChar char="Ø"/>
            </a:pPr>
            <a:endParaRPr lang="fr-FR" sz="2400" dirty="0" smtClean="0"/>
          </a:p>
          <a:p>
            <a:pPr marL="450850"/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2956075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3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300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"/>
          <p:cNvSpPr>
            <a:spLocks noGrp="1" noChangeArrowheads="1"/>
          </p:cNvSpPr>
          <p:nvPr>
            <p:ph type="title"/>
          </p:nvPr>
        </p:nvSpPr>
        <p:spPr>
          <a:xfrm>
            <a:off x="379382" y="260648"/>
            <a:ext cx="8376680" cy="77447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fr-FR" altLang="fr-FR" sz="2800" dirty="0" smtClean="0">
                <a:solidFill>
                  <a:schemeClr val="bg1"/>
                </a:solidFill>
              </a:rPr>
              <a:t>directives techniques</a:t>
            </a:r>
            <a:endParaRPr lang="fr-FR" altLang="fr-FR" sz="2000" b="1" dirty="0">
              <a:solidFill>
                <a:schemeClr val="bg1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179512" y="1189600"/>
            <a:ext cx="8568952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u="sng" dirty="0" smtClean="0"/>
              <a:t>Reconnaissance des tours pour les éléments gymniques</a:t>
            </a:r>
            <a:endParaRPr lang="fr-FR" sz="2000" b="1" u="sng" dirty="0"/>
          </a:p>
          <a:p>
            <a:endParaRPr lang="fr-FR" sz="2000" b="1" u="sng" dirty="0" smtClean="0"/>
          </a:p>
          <a:p>
            <a:pPr marL="263525" indent="-263525">
              <a:buFont typeface="Wingdings" panose="05000000000000000000" pitchFamily="2" charset="2"/>
              <a:buChar char="Ø"/>
            </a:pPr>
            <a:r>
              <a:rPr lang="fr-FR" sz="2000" dirty="0" smtClean="0"/>
              <a:t>Le tour doit être </a:t>
            </a:r>
            <a:r>
              <a:rPr lang="fr-FR" sz="2000" u="sng" dirty="0" smtClean="0"/>
              <a:t>complètement terminé </a:t>
            </a:r>
            <a:r>
              <a:rPr lang="fr-FR" sz="2000" dirty="0" smtClean="0"/>
              <a:t>ou un autre élément du code sera attribué</a:t>
            </a:r>
          </a:p>
          <a:p>
            <a:pPr marL="263525" indent="-263525">
              <a:buFont typeface="Wingdings" panose="05000000000000000000" pitchFamily="2" charset="2"/>
              <a:buChar char="Ø"/>
            </a:pPr>
            <a:r>
              <a:rPr lang="fr-FR" sz="2000" dirty="0" smtClean="0"/>
              <a:t> La position des épaules et des hanches </a:t>
            </a:r>
            <a:r>
              <a:rPr lang="fr-FR" sz="2000" dirty="0"/>
              <a:t>est </a:t>
            </a:r>
            <a:r>
              <a:rPr lang="fr-FR" sz="2000" dirty="0" smtClean="0"/>
              <a:t>décisive ou </a:t>
            </a:r>
            <a:r>
              <a:rPr lang="fr-FR" sz="2000" dirty="0"/>
              <a:t>un autre élément du code sera </a:t>
            </a:r>
            <a:r>
              <a:rPr lang="fr-FR" sz="2000" dirty="0" smtClean="0"/>
              <a:t>attribué</a:t>
            </a:r>
          </a:p>
          <a:p>
            <a:pPr marL="263525" indent="-263525"/>
            <a:endParaRPr lang="fr-FR" sz="2000" dirty="0"/>
          </a:p>
          <a:p>
            <a:pPr marL="263525" indent="-263525"/>
            <a:r>
              <a:rPr lang="fr-FR" sz="2000" b="1" u="sng" dirty="0" smtClean="0"/>
              <a:t>Exigences pour les tours</a:t>
            </a:r>
            <a:r>
              <a:rPr lang="fr-FR" sz="2000" dirty="0" smtClean="0"/>
              <a:t>:</a:t>
            </a:r>
          </a:p>
          <a:p>
            <a:pPr marL="263525" indent="-263525"/>
            <a:endParaRPr lang="fr-FR" sz="2000" dirty="0" smtClean="0"/>
          </a:p>
          <a:p>
            <a:pPr marL="263525" indent="-263525">
              <a:buFont typeface="Wingdings" panose="05000000000000000000" pitchFamily="2" charset="2"/>
              <a:buChar char="Ø"/>
            </a:pPr>
            <a:r>
              <a:rPr lang="fr-FR" sz="2000" dirty="0" smtClean="0"/>
              <a:t>Doivent être exécutés sur ½ pointes</a:t>
            </a:r>
          </a:p>
          <a:p>
            <a:pPr marL="263525" indent="-263525">
              <a:buFont typeface="Wingdings" panose="05000000000000000000" pitchFamily="2" charset="2"/>
              <a:buChar char="Ø"/>
            </a:pPr>
            <a:r>
              <a:rPr lang="fr-FR" sz="2000" dirty="0" smtClean="0"/>
              <a:t>Doivent avoir une forme fixe et précise pendant toute la rotation</a:t>
            </a:r>
          </a:p>
          <a:p>
            <a:pPr marL="263525" indent="-263525">
              <a:buFont typeface="Wingdings" panose="05000000000000000000" pitchFamily="2" charset="2"/>
              <a:buChar char="Ø"/>
            </a:pPr>
            <a:r>
              <a:rPr lang="fr-FR" sz="2000" dirty="0" smtClean="0"/>
              <a:t>La VD ne change pas que la jambe d’appui soit tendue ou fléchie</a:t>
            </a:r>
          </a:p>
          <a:p>
            <a:pPr marL="263525" indent="-263525">
              <a:buFont typeface="Wingdings" panose="05000000000000000000" pitchFamily="2" charset="2"/>
              <a:buChar char="Ø"/>
            </a:pPr>
            <a:r>
              <a:rPr lang="fr-FR" sz="2000" dirty="0" smtClean="0"/>
              <a:t>Les tours sur une jambe avec la jambe libre placée, la position doit être maintenue pendant tout le tour</a:t>
            </a:r>
          </a:p>
          <a:p>
            <a:pPr marL="263525" indent="-263525">
              <a:buFont typeface="Wingdings" panose="05000000000000000000" pitchFamily="2" charset="2"/>
              <a:buChar char="Ø"/>
            </a:pPr>
            <a:r>
              <a:rPr lang="fr-FR" sz="2000" dirty="0" smtClean="0"/>
              <a:t>Si la jambe libre n’est pas dans la position demandée on donne la valeur d’un autre élément du code</a:t>
            </a:r>
          </a:p>
          <a:p>
            <a:pPr marL="263525" indent="-263525"/>
            <a:endParaRPr lang="fr-FR" sz="2000" u="sng" dirty="0"/>
          </a:p>
          <a:p>
            <a:pPr marL="263525" indent="-263525">
              <a:buFont typeface="Wingdings" panose="05000000000000000000" pitchFamily="2" charset="2"/>
              <a:buChar char="Ø"/>
            </a:pPr>
            <a:endParaRPr lang="fr-FR" sz="2000" dirty="0" smtClean="0"/>
          </a:p>
          <a:p>
            <a:pPr marL="263525" indent="-263525"/>
            <a:endParaRPr lang="fr-FR" sz="200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374795"/>
            <a:ext cx="1224136" cy="709999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131" y="361043"/>
            <a:ext cx="1188293" cy="691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84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500"/>
                            </p:stCondLst>
                            <p:childTnLst>
                              <p:par>
                                <p:cTn id="31" presetID="2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000"/>
                            </p:stCondLst>
                            <p:childTnLst>
                              <p:par>
                                <p:cTn id="35" presetID="2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9500"/>
                            </p:stCondLst>
                            <p:childTnLst>
                              <p:par>
                                <p:cTn id="39" presetID="2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"/>
          <p:cNvSpPr>
            <a:spLocks noGrp="1" noChangeArrowheads="1"/>
          </p:cNvSpPr>
          <p:nvPr>
            <p:ph type="title"/>
          </p:nvPr>
        </p:nvSpPr>
        <p:spPr>
          <a:xfrm>
            <a:off x="379382" y="260648"/>
            <a:ext cx="8376680" cy="77447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fr-FR" altLang="fr-FR" sz="2800" dirty="0" smtClean="0">
                <a:solidFill>
                  <a:schemeClr val="bg1"/>
                </a:solidFill>
              </a:rPr>
              <a:t>directives techniques</a:t>
            </a:r>
            <a:endParaRPr lang="fr-FR" altLang="fr-FR" sz="2000" b="1" dirty="0">
              <a:solidFill>
                <a:schemeClr val="bg1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179512" y="1189600"/>
            <a:ext cx="856895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u="sng" dirty="0" smtClean="0"/>
              <a:t>Reconnaissance des tours pour les éléments gymniques</a:t>
            </a:r>
            <a:endParaRPr lang="fr-FR" sz="2000" b="1" u="sng" dirty="0"/>
          </a:p>
          <a:p>
            <a:endParaRPr lang="fr-FR" sz="2000" b="1" u="sng" dirty="0" smtClean="0"/>
          </a:p>
          <a:p>
            <a:r>
              <a:rPr lang="fr-FR" sz="2000" b="1" u="sng" dirty="0" smtClean="0"/>
              <a:t>Tours sur une jambe</a:t>
            </a:r>
            <a:r>
              <a:rPr lang="fr-FR" sz="2000" dirty="0" smtClean="0"/>
              <a:t> l’augmentation des rotations est de:</a:t>
            </a:r>
          </a:p>
          <a:p>
            <a:endParaRPr lang="fr-FR" sz="2000" u="sng" dirty="0"/>
          </a:p>
          <a:p>
            <a:pPr marL="263525" indent="-263525">
              <a:buFont typeface="Wingdings" panose="05000000000000000000" pitchFamily="2" charset="2"/>
              <a:buChar char="Ø"/>
            </a:pPr>
            <a:r>
              <a:rPr lang="fr-FR" sz="2000" dirty="0" smtClean="0"/>
              <a:t>180° à la poutre</a:t>
            </a:r>
          </a:p>
          <a:p>
            <a:pPr marL="263525" indent="-263525">
              <a:buFont typeface="Wingdings" panose="05000000000000000000" pitchFamily="2" charset="2"/>
              <a:buChar char="Ø"/>
            </a:pPr>
            <a:r>
              <a:rPr lang="fr-FR" sz="2000" dirty="0" smtClean="0"/>
              <a:t>360° au sol</a:t>
            </a:r>
          </a:p>
          <a:p>
            <a:pPr marL="263525" indent="-263525"/>
            <a:endParaRPr lang="fr-FR" sz="2000" dirty="0"/>
          </a:p>
          <a:p>
            <a:pPr marL="263525" indent="-263525"/>
            <a:r>
              <a:rPr lang="fr-FR" sz="2000" b="1" u="sng" dirty="0" smtClean="0"/>
              <a:t>Sous rotation sur jambe d’appui</a:t>
            </a:r>
          </a:p>
          <a:p>
            <a:pPr marL="263525" indent="-263525"/>
            <a:endParaRPr lang="fr-FR" sz="2000" b="1" u="sng" dirty="0"/>
          </a:p>
          <a:p>
            <a:pPr marL="263525" indent="-263525">
              <a:buFont typeface="Wingdings" panose="05000000000000000000" pitchFamily="2" charset="2"/>
              <a:buChar char="q"/>
            </a:pPr>
            <a:r>
              <a:rPr lang="fr-FR" sz="2000" dirty="0" smtClean="0"/>
              <a:t>Poutre                   devient</a:t>
            </a:r>
          </a:p>
          <a:p>
            <a:pPr marL="263525" indent="-263525"/>
            <a:endParaRPr lang="fr-FR" sz="2000" dirty="0"/>
          </a:p>
          <a:p>
            <a:pPr marL="263525" indent="-263525">
              <a:buFont typeface="Wingdings" panose="05000000000000000000" pitchFamily="2" charset="2"/>
              <a:buChar char="q"/>
            </a:pPr>
            <a:r>
              <a:rPr lang="fr-FR" sz="2000" dirty="0" smtClean="0"/>
              <a:t>Sol                        devient</a:t>
            </a:r>
            <a:endParaRPr lang="fr-FR" sz="2000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3813423"/>
            <a:ext cx="619125" cy="466725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3861048"/>
            <a:ext cx="561975" cy="41910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4509120"/>
            <a:ext cx="619125" cy="466725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0199" y="4556744"/>
            <a:ext cx="514350" cy="371475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374795"/>
            <a:ext cx="1224136" cy="709999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131" y="361043"/>
            <a:ext cx="1188293" cy="691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3660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500"/>
                            </p:stCondLst>
                            <p:childTnLst>
                              <p:par>
                                <p:cTn id="34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"/>
          <p:cNvSpPr>
            <a:spLocks noGrp="1" noChangeArrowheads="1"/>
          </p:cNvSpPr>
          <p:nvPr>
            <p:ph type="title"/>
          </p:nvPr>
        </p:nvSpPr>
        <p:spPr>
          <a:xfrm>
            <a:off x="379382" y="260648"/>
            <a:ext cx="8376680" cy="77447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fr-FR" altLang="fr-FR" sz="2800" dirty="0" smtClean="0">
                <a:solidFill>
                  <a:schemeClr val="bg1"/>
                </a:solidFill>
              </a:rPr>
              <a:t/>
            </a:r>
            <a:br>
              <a:rPr lang="fr-FR" altLang="fr-FR" sz="2800" dirty="0" smtClean="0">
                <a:solidFill>
                  <a:schemeClr val="bg1"/>
                </a:solidFill>
              </a:rPr>
            </a:br>
            <a:r>
              <a:rPr lang="fr-FR" altLang="fr-FR" sz="2800" dirty="0" smtClean="0">
                <a:solidFill>
                  <a:schemeClr val="bg1"/>
                </a:solidFill>
              </a:rPr>
              <a:t>directives techniques</a:t>
            </a:r>
            <a:br>
              <a:rPr lang="fr-FR" altLang="fr-FR" sz="2800" dirty="0" smtClean="0">
                <a:solidFill>
                  <a:schemeClr val="bg1"/>
                </a:solidFill>
              </a:rPr>
            </a:br>
            <a:r>
              <a:rPr lang="fr-FR" altLang="fr-FR" sz="2800" dirty="0" smtClean="0">
                <a:solidFill>
                  <a:schemeClr val="bg1"/>
                </a:solidFill>
              </a:rPr>
              <a:t> </a:t>
            </a:r>
            <a:endParaRPr lang="fr-FR" altLang="fr-FR" sz="2800" b="1" dirty="0">
              <a:solidFill>
                <a:schemeClr val="bg1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107504" y="1189600"/>
            <a:ext cx="8784976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u="sng" dirty="0" smtClean="0"/>
              <a:t>Reconnaissance des sauts avec tour </a:t>
            </a:r>
            <a:r>
              <a:rPr lang="fr-FR" sz="2000" dirty="0" smtClean="0"/>
              <a:t>l’augmentation de la rotation est de </a:t>
            </a:r>
            <a:endParaRPr lang="fr-FR" sz="2000" b="1" u="sng" dirty="0"/>
          </a:p>
          <a:p>
            <a:pPr lvl="1"/>
            <a:endParaRPr lang="fr-FR" sz="1200" b="1" u="sng" dirty="0" smtClean="0"/>
          </a:p>
          <a:p>
            <a:pPr marL="719138" indent="-274638">
              <a:buFont typeface="Wingdings" panose="05000000000000000000" pitchFamily="2" charset="2"/>
              <a:buChar char="Ø"/>
            </a:pPr>
            <a:r>
              <a:rPr lang="fr-FR" sz="2000" dirty="0" smtClean="0"/>
              <a:t>180° à la poutre et sol ( sauts grand écart, écart latéral et pied tête)</a:t>
            </a:r>
          </a:p>
          <a:p>
            <a:pPr marL="719138" indent="-274638">
              <a:buFont typeface="Wingdings" panose="05000000000000000000" pitchFamily="2" charset="2"/>
              <a:buChar char="Ø"/>
            </a:pPr>
            <a:r>
              <a:rPr lang="fr-FR" sz="2000" dirty="0" smtClean="0"/>
              <a:t>360° au sol</a:t>
            </a:r>
          </a:p>
          <a:p>
            <a:pPr marL="444500"/>
            <a:endParaRPr lang="fr-FR" sz="1200" dirty="0"/>
          </a:p>
          <a:p>
            <a:r>
              <a:rPr lang="fr-FR" sz="2000" b="1" u="sng" dirty="0" smtClean="0">
                <a:solidFill>
                  <a:srgbClr val="FF0000"/>
                </a:solidFill>
              </a:rPr>
              <a:t>Sous rotation de 30° ou plus  </a:t>
            </a:r>
            <a:r>
              <a:rPr lang="fr-FR" sz="2000" dirty="0" smtClean="0"/>
              <a:t>on reconnait un autre élément du code</a:t>
            </a:r>
            <a:r>
              <a:rPr lang="fr-FR" sz="1000" dirty="0" smtClean="0"/>
              <a:t>                               </a:t>
            </a:r>
          </a:p>
          <a:p>
            <a:endParaRPr lang="fr-FR" sz="1000" dirty="0" smtClean="0"/>
          </a:p>
          <a:p>
            <a:pPr marL="809625" indent="-274638">
              <a:buFont typeface="Wingdings" panose="05000000000000000000" pitchFamily="2" charset="2"/>
              <a:buChar char="q"/>
            </a:pPr>
            <a:r>
              <a:rPr lang="fr-FR" sz="2000" dirty="0" smtClean="0"/>
              <a:t>L’élément n’est pas différent avec ¼ de tour supplémentaire</a:t>
            </a:r>
            <a:endParaRPr lang="fr-FR" sz="2000" dirty="0"/>
          </a:p>
          <a:p>
            <a:pPr marL="534987"/>
            <a:endParaRPr lang="fr-FR" sz="2000" dirty="0"/>
          </a:p>
        </p:txBody>
      </p:sp>
      <p:sp>
        <p:nvSpPr>
          <p:cNvPr id="17" name="Triangle isocèle 16"/>
          <p:cNvSpPr/>
          <p:nvPr/>
        </p:nvSpPr>
        <p:spPr>
          <a:xfrm>
            <a:off x="8028384" y="3285030"/>
            <a:ext cx="720725" cy="720725"/>
          </a:xfrm>
          <a:prstGeom prst="triangl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>
              <a:defRPr/>
            </a:pPr>
            <a:r>
              <a:rPr lang="fr-FR" sz="3200" dirty="0">
                <a:solidFill>
                  <a:schemeClr val="tx1"/>
                </a:solidFill>
                <a:cs typeface="Arial" charset="0"/>
              </a:rPr>
              <a:t>!</a:t>
            </a:r>
            <a:endParaRPr lang="fr-FR" dirty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pic>
        <p:nvPicPr>
          <p:cNvPr id="18" name="Imag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3447118"/>
            <a:ext cx="2984631" cy="2643715"/>
          </a:xfrm>
          <a:prstGeom prst="rect">
            <a:avLst/>
          </a:prstGeom>
        </p:spPr>
      </p:pic>
      <p:sp>
        <p:nvSpPr>
          <p:cNvPr id="19" name="Flèche courbée vers la droite 18"/>
          <p:cNvSpPr/>
          <p:nvPr/>
        </p:nvSpPr>
        <p:spPr>
          <a:xfrm rot="751099">
            <a:off x="2345901" y="3571073"/>
            <a:ext cx="962125" cy="2155541"/>
          </a:xfrm>
          <a:prstGeom prst="curved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pic>
        <p:nvPicPr>
          <p:cNvPr id="20" name="Imag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131" y="361043"/>
            <a:ext cx="1188293" cy="691693"/>
          </a:xfrm>
          <a:prstGeom prst="rect">
            <a:avLst/>
          </a:prstGeom>
        </p:spPr>
      </p:pic>
      <p:pic>
        <p:nvPicPr>
          <p:cNvPr id="21" name="Image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374795"/>
            <a:ext cx="1224136" cy="709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0450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3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"/>
          <p:cNvSpPr>
            <a:spLocks noGrp="1" noChangeArrowheads="1"/>
          </p:cNvSpPr>
          <p:nvPr>
            <p:ph type="title"/>
          </p:nvPr>
        </p:nvSpPr>
        <p:spPr>
          <a:xfrm>
            <a:off x="379382" y="260648"/>
            <a:ext cx="8376680" cy="77447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fr-FR" altLang="fr-FR" sz="2800" dirty="0" smtClean="0">
                <a:solidFill>
                  <a:schemeClr val="bg1"/>
                </a:solidFill>
              </a:rPr>
              <a:t>directives techniques</a:t>
            </a:r>
            <a:endParaRPr lang="fr-FR" altLang="fr-FR" sz="2800" b="1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7504" y="1340768"/>
            <a:ext cx="8784976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u="sng" dirty="0" smtClean="0"/>
              <a:t>Exemples :</a:t>
            </a:r>
            <a:endParaRPr lang="fr-FR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i="1" dirty="0" smtClean="0"/>
              <a:t>Saut changement de jambe  ½ tour réalisé avec rotation de 190°.</a:t>
            </a:r>
          </a:p>
          <a:p>
            <a:pPr marL="444500" indent="-261938">
              <a:buFont typeface="Wingdings" panose="05000000000000000000" pitchFamily="2" charset="2"/>
              <a:buChar char="Ø"/>
            </a:pPr>
            <a:r>
              <a:rPr lang="fr-FR" sz="1600" b="1" i="1" dirty="0" smtClean="0"/>
              <a:t>L’élément est reconnu à sa valeur avec une pénalité de 0,10 manque de précision.</a:t>
            </a:r>
          </a:p>
          <a:p>
            <a:pPr marL="444500" indent="-261938">
              <a:buFont typeface="Wingdings" panose="05000000000000000000" pitchFamily="2" charset="2"/>
              <a:buChar char="Ø"/>
            </a:pPr>
            <a:endParaRPr lang="fr-FR" sz="1600" b="1" i="1" dirty="0"/>
          </a:p>
          <a:p>
            <a:pPr marL="182562"/>
            <a:endParaRPr lang="fr-FR" sz="1600" b="1" i="1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fr-FR" sz="1000" i="1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i="1" dirty="0" smtClean="0"/>
              <a:t>Saut changement de jambe ½ tour  réalisé avec 160° de rotation. </a:t>
            </a:r>
          </a:p>
          <a:p>
            <a:pPr marL="444500" indent="-261938">
              <a:buFont typeface="Wingdings" panose="05000000000000000000" pitchFamily="2" charset="2"/>
              <a:buChar char="Ø"/>
            </a:pPr>
            <a:r>
              <a:rPr lang="fr-FR" sz="1600" b="1" i="1" dirty="0" smtClean="0"/>
              <a:t>L’élément n’est pas dévalué et conserve sa valeur avec une pénalité de 0,10 manque de précision. </a:t>
            </a:r>
            <a:endParaRPr lang="fr-FR" sz="1600" b="1" i="1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fr-FR" i="1" dirty="0" smtClean="0"/>
          </a:p>
          <a:p>
            <a:endParaRPr lang="fr-FR" i="1" dirty="0"/>
          </a:p>
          <a:p>
            <a:endParaRPr lang="fr-FR" i="1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i="1" dirty="0"/>
              <a:t>Saut changement de jambe ½ tour  réalisé avec </a:t>
            </a:r>
            <a:r>
              <a:rPr lang="fr-FR" i="1" dirty="0" smtClean="0"/>
              <a:t>130</a:t>
            </a:r>
            <a:r>
              <a:rPr lang="fr-FR" i="1" dirty="0"/>
              <a:t>° de rotation</a:t>
            </a:r>
            <a:r>
              <a:rPr lang="fr-FR" i="1" dirty="0" smtClean="0"/>
              <a:t>.</a:t>
            </a:r>
          </a:p>
          <a:p>
            <a:pPr marL="444500" indent="-261938">
              <a:buFont typeface="Wingdings" panose="05000000000000000000" pitchFamily="2" charset="2"/>
              <a:buChar char="Ø"/>
            </a:pPr>
            <a:r>
              <a:rPr lang="fr-FR" sz="1600" b="1" i="1" dirty="0"/>
              <a:t>L’élément est  dévalué et le juge donne la valeur : changement de jambe + ¼ de </a:t>
            </a:r>
            <a:r>
              <a:rPr lang="fr-FR" sz="1600" b="1" i="1" dirty="0" smtClean="0"/>
              <a:t>tour, avec une pénalité de 0,10 manque de précision.</a:t>
            </a:r>
            <a:endParaRPr lang="fr-FR" sz="1600" b="1" i="1" dirty="0"/>
          </a:p>
          <a:p>
            <a:endParaRPr lang="fr-FR" i="1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fr-FR" i="1" dirty="0" smtClean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332656"/>
            <a:ext cx="1247846" cy="723751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332657"/>
            <a:ext cx="1265877" cy="736854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2204864"/>
            <a:ext cx="657225" cy="419100"/>
          </a:xfrm>
          <a:prstGeom prst="rect">
            <a:avLst/>
          </a:prstGeom>
        </p:spPr>
      </p:pic>
      <p:sp>
        <p:nvSpPr>
          <p:cNvPr id="3" name="Flèche droite 2"/>
          <p:cNvSpPr/>
          <p:nvPr/>
        </p:nvSpPr>
        <p:spPr>
          <a:xfrm>
            <a:off x="2699792" y="2309639"/>
            <a:ext cx="1512168" cy="209550"/>
          </a:xfrm>
          <a:prstGeom prst="rightArrow">
            <a:avLst/>
          </a:prstGeom>
          <a:noFill/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8266" y="2204864"/>
            <a:ext cx="657225" cy="419100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045" y="3723506"/>
            <a:ext cx="657225" cy="419100"/>
          </a:xfrm>
          <a:prstGeom prst="rect">
            <a:avLst/>
          </a:prstGeom>
        </p:spPr>
      </p:pic>
      <p:sp>
        <p:nvSpPr>
          <p:cNvPr id="12" name="Flèche droite 11"/>
          <p:cNvSpPr/>
          <p:nvPr/>
        </p:nvSpPr>
        <p:spPr>
          <a:xfrm>
            <a:off x="2774194" y="3870885"/>
            <a:ext cx="1512168" cy="209550"/>
          </a:xfrm>
          <a:prstGeom prst="rightArrow">
            <a:avLst/>
          </a:prstGeom>
          <a:noFill/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2886" y="3723506"/>
            <a:ext cx="657225" cy="419100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799" y="5211768"/>
            <a:ext cx="657225" cy="419100"/>
          </a:xfrm>
          <a:prstGeom prst="rect">
            <a:avLst/>
          </a:prstGeom>
        </p:spPr>
      </p:pic>
      <p:sp>
        <p:nvSpPr>
          <p:cNvPr id="15" name="Flèche droite 14"/>
          <p:cNvSpPr/>
          <p:nvPr/>
        </p:nvSpPr>
        <p:spPr>
          <a:xfrm>
            <a:off x="2771800" y="5347757"/>
            <a:ext cx="1512168" cy="209550"/>
          </a:xfrm>
          <a:prstGeom prst="rightArrow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5211768"/>
            <a:ext cx="666750" cy="36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526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6" presetClass="entr" presetSubtype="21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6" presetClass="entr" presetSubtype="21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00"/>
                            </p:stCondLst>
                            <p:childTnLst>
                              <p:par>
                                <p:cTn id="4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16" presetClass="entr" presetSubtype="21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500"/>
                            </p:stCondLst>
                            <p:childTnLst>
                              <p:par>
                                <p:cTn id="68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2" grpId="0" animBg="1"/>
      <p:bldP spid="15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"/>
          <p:cNvSpPr>
            <a:spLocks noGrp="1" noChangeArrowheads="1"/>
          </p:cNvSpPr>
          <p:nvPr>
            <p:ph type="title"/>
          </p:nvPr>
        </p:nvSpPr>
        <p:spPr>
          <a:xfrm>
            <a:off x="379382" y="260648"/>
            <a:ext cx="8376680" cy="77447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fr-FR" altLang="fr-FR" sz="2800" dirty="0" smtClean="0">
                <a:solidFill>
                  <a:schemeClr val="bg1"/>
                </a:solidFill>
              </a:rPr>
              <a:t>directives techniques</a:t>
            </a:r>
            <a:endParaRPr lang="fr-FR" altLang="fr-FR" sz="2800" b="1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7504" y="1340768"/>
            <a:ext cx="878497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u="sng" dirty="0" smtClean="0"/>
              <a:t>Exemples :</a:t>
            </a:r>
            <a:endParaRPr lang="fr-FR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i="1" dirty="0"/>
              <a:t>Saut changement de jambe 1 tour  réalisé avec 370° de rotation</a:t>
            </a:r>
            <a:r>
              <a:rPr lang="fr-FR" i="1" dirty="0" smtClean="0"/>
              <a:t>.</a:t>
            </a:r>
            <a:endParaRPr lang="fr-FR" i="1" dirty="0"/>
          </a:p>
          <a:p>
            <a:pPr marL="285750" indent="-103188">
              <a:buFont typeface="Wingdings" panose="05000000000000000000" pitchFamily="2" charset="2"/>
              <a:buChar char="Ø"/>
            </a:pPr>
            <a:r>
              <a:rPr lang="fr-FR" i="1" dirty="0" smtClean="0"/>
              <a:t> </a:t>
            </a:r>
            <a:r>
              <a:rPr lang="fr-FR" sz="1600" b="1" i="1" dirty="0"/>
              <a:t>L’élément  est reconnu à sa valeur avec une pénalité de 0,10 manque de précision. </a:t>
            </a:r>
            <a:endParaRPr lang="fr-FR" sz="1600" b="1" i="1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fr-FR" sz="1600" b="1" i="1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fr-FR" sz="1600" b="1" i="1" dirty="0" smtClean="0"/>
          </a:p>
          <a:p>
            <a:endParaRPr lang="fr-FR" sz="1600" b="1" i="1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i="1" dirty="0" smtClean="0"/>
              <a:t>Saut changement de jambe  1 tour réalisé avec rotation de 340°,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1600" b="1" i="1" dirty="0" smtClean="0"/>
              <a:t>L’élément n’est pas dévalué et conserve sa valeur avec </a:t>
            </a:r>
            <a:r>
              <a:rPr lang="fr-FR" sz="1600" b="1" i="1" dirty="0"/>
              <a:t>une pénalité de 0,10 manque de précision.</a:t>
            </a:r>
          </a:p>
          <a:p>
            <a:pPr marL="444500" indent="-261938">
              <a:buFont typeface="Wingdings" panose="05000000000000000000" pitchFamily="2" charset="2"/>
              <a:buChar char="Ø"/>
            </a:pPr>
            <a:endParaRPr lang="fr-FR" sz="1600" b="1" i="1" dirty="0"/>
          </a:p>
          <a:p>
            <a:pPr marL="182562"/>
            <a:endParaRPr lang="fr-FR" sz="1600" b="1" i="1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fr-FR" sz="1000" i="1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i="1" dirty="0" smtClean="0"/>
              <a:t>Saut changement de jambe 1 tour  réalisé avec 320° de rotation. </a:t>
            </a:r>
          </a:p>
          <a:p>
            <a:pPr marL="444500" indent="-261938">
              <a:buFont typeface="Wingdings" panose="05000000000000000000" pitchFamily="2" charset="2"/>
              <a:buChar char="Ø"/>
            </a:pPr>
            <a:r>
              <a:rPr lang="fr-FR" sz="1600" b="1" i="1" dirty="0" smtClean="0"/>
              <a:t>Le juge compte le saut </a:t>
            </a:r>
            <a:r>
              <a:rPr lang="fr-FR" sz="1600" b="1" i="1" dirty="0" err="1" smtClean="0"/>
              <a:t>jonhson</a:t>
            </a:r>
            <a:r>
              <a:rPr lang="fr-FR" sz="1600" b="1" i="1" dirty="0" smtClean="0"/>
              <a:t> 1,304 avec ½ tour supplémentaire avec </a:t>
            </a:r>
            <a:r>
              <a:rPr lang="fr-FR" sz="1600" b="1" i="1" dirty="0"/>
              <a:t>une pénalité de 0,10 manque de précision.</a:t>
            </a:r>
          </a:p>
          <a:p>
            <a:pPr marL="444500" indent="-261938">
              <a:buFont typeface="Wingdings" panose="05000000000000000000" pitchFamily="2" charset="2"/>
              <a:buChar char="Ø"/>
            </a:pPr>
            <a:endParaRPr lang="fr-FR" i="1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fr-FR" i="1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fr-FR" i="1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fr-FR" i="1" dirty="0" smtClean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332656"/>
            <a:ext cx="1247846" cy="723751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332657"/>
            <a:ext cx="1265877" cy="736854"/>
          </a:xfrm>
          <a:prstGeom prst="rect">
            <a:avLst/>
          </a:prstGeom>
        </p:spPr>
      </p:pic>
      <p:sp>
        <p:nvSpPr>
          <p:cNvPr id="3" name="Flèche droite 2"/>
          <p:cNvSpPr/>
          <p:nvPr/>
        </p:nvSpPr>
        <p:spPr>
          <a:xfrm>
            <a:off x="2771800" y="2348880"/>
            <a:ext cx="1512168" cy="209550"/>
          </a:xfrm>
          <a:prstGeom prst="rightArrow">
            <a:avLst/>
          </a:prstGeom>
          <a:noFill/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Flèche droite 11"/>
          <p:cNvSpPr/>
          <p:nvPr/>
        </p:nvSpPr>
        <p:spPr>
          <a:xfrm>
            <a:off x="2808392" y="3934072"/>
            <a:ext cx="1512168" cy="209550"/>
          </a:xfrm>
          <a:prstGeom prst="rightArrow">
            <a:avLst/>
          </a:prstGeom>
          <a:noFill/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2276872"/>
            <a:ext cx="628650" cy="409575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3470" y="2248867"/>
            <a:ext cx="628650" cy="409575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3811513"/>
            <a:ext cx="628650" cy="409575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3074" y="3811512"/>
            <a:ext cx="628650" cy="409575"/>
          </a:xfrm>
          <a:prstGeom prst="rect">
            <a:avLst/>
          </a:prstGeom>
        </p:spPr>
      </p:pic>
      <p:pic>
        <p:nvPicPr>
          <p:cNvPr id="18" name="Imag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5162524"/>
            <a:ext cx="628650" cy="409575"/>
          </a:xfrm>
          <a:prstGeom prst="rect">
            <a:avLst/>
          </a:prstGeom>
        </p:spPr>
      </p:pic>
      <p:sp>
        <p:nvSpPr>
          <p:cNvPr id="19" name="Flèche droite 18"/>
          <p:cNvSpPr/>
          <p:nvPr/>
        </p:nvSpPr>
        <p:spPr>
          <a:xfrm>
            <a:off x="2771800" y="5229036"/>
            <a:ext cx="1512168" cy="209550"/>
          </a:xfrm>
          <a:prstGeom prst="rightArrow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5086324"/>
            <a:ext cx="771525" cy="48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9892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2" grpId="0" animBg="1"/>
      <p:bldP spid="19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re 1"/>
          <p:cNvSpPr>
            <a:spLocks noGrp="1"/>
          </p:cNvSpPr>
          <p:nvPr>
            <p:ph type="ctrTitle"/>
          </p:nvPr>
        </p:nvSpPr>
        <p:spPr>
          <a:xfrm>
            <a:off x="2915815" y="3287713"/>
            <a:ext cx="5616625" cy="861367"/>
          </a:xfrm>
        </p:spPr>
        <p:txBody>
          <a:bodyPr/>
          <a:lstStyle/>
          <a:p>
            <a:pPr eaLnBrk="1" hangingPunct="1"/>
            <a:r>
              <a:rPr lang="fr-FR" b="1" dirty="0" smtClean="0">
                <a:solidFill>
                  <a:srgbClr val="000000"/>
                </a:solidFill>
              </a:rPr>
              <a:t>Code FIG 2017</a:t>
            </a:r>
            <a:endParaRPr lang="fr-FR" dirty="0" smtClean="0"/>
          </a:p>
        </p:txBody>
      </p:sp>
      <p:sp>
        <p:nvSpPr>
          <p:cNvPr id="14338" name="Sous-titre 2"/>
          <p:cNvSpPr>
            <a:spLocks noGrp="1"/>
          </p:cNvSpPr>
          <p:nvPr>
            <p:ph type="subTitle" idx="1"/>
          </p:nvPr>
        </p:nvSpPr>
        <p:spPr>
          <a:xfrm>
            <a:off x="2844130" y="4221088"/>
            <a:ext cx="6264374" cy="720725"/>
          </a:xfrm>
        </p:spPr>
        <p:txBody>
          <a:bodyPr/>
          <a:lstStyle/>
          <a:p>
            <a:pPr eaLnBrk="1" hangingPunct="1"/>
            <a:r>
              <a:rPr lang="fr-FR" sz="2200" dirty="0" smtClean="0"/>
              <a:t>Table de Saut - CNGF Septembre 2016</a:t>
            </a:r>
          </a:p>
        </p:txBody>
      </p:sp>
      <p:pic>
        <p:nvPicPr>
          <p:cNvPr id="5" name="Picture 8" descr="http://photos.be.com/private/1/mode/be_reserved-photos-blog/photo/hd/647262647/1685064cf4/be_reserved-photos-blog-saut-cheval-bi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0318" y="404664"/>
            <a:ext cx="4868146" cy="28803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0287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404987"/>
            <a:ext cx="8352928" cy="576064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fr-FR" altLang="fr-FR" sz="2800" dirty="0" smtClean="0">
                <a:solidFill>
                  <a:schemeClr val="bg1"/>
                </a:solidFill>
              </a:rPr>
              <a:t>Généralités</a:t>
            </a:r>
            <a:endParaRPr lang="fr-FR" altLang="fr-FR" sz="2800" b="1" dirty="0">
              <a:solidFill>
                <a:schemeClr val="bg1"/>
              </a:solidFill>
            </a:endParaRPr>
          </a:p>
        </p:txBody>
      </p:sp>
      <p:pic>
        <p:nvPicPr>
          <p:cNvPr id="4" name="Picture 8" descr="http://photos.be.com/private/1/mode/be_reserved-photos-blog/photo/hd/647262647/1685064cf4/be_reserved-photos-blog-saut-cheval-bi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371060"/>
            <a:ext cx="1152128" cy="6816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Espace réservé du contenu 2"/>
          <p:cNvSpPr>
            <a:spLocks noGrp="1"/>
          </p:cNvSpPr>
          <p:nvPr>
            <p:ph idx="4294967295"/>
          </p:nvPr>
        </p:nvSpPr>
        <p:spPr>
          <a:xfrm>
            <a:off x="251520" y="1268760"/>
            <a:ext cx="8435280" cy="4857403"/>
          </a:xfrm>
          <a:prstGeom prst="rect">
            <a:avLst/>
          </a:prstGeo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fr-FR" b="1" u="sng" dirty="0" smtClean="0">
                <a:solidFill>
                  <a:srgbClr val="FF0000"/>
                </a:solidFill>
              </a:rPr>
              <a:t>Baisse des valeurs de sauts</a:t>
            </a:r>
          </a:p>
          <a:p>
            <a:pPr marL="0" indent="0" algn="just" eaLnBrk="1" hangingPunct="1">
              <a:lnSpc>
                <a:spcPct val="90000"/>
              </a:lnSpc>
              <a:buFontTx/>
              <a:buNone/>
            </a:pPr>
            <a:r>
              <a:rPr lang="fr-FR" sz="2400" dirty="0" smtClean="0"/>
              <a:t>Les sauts les plus couramment exécutés par les gymnastes FSCF ont une valeur plus faible de 0,20 à 0,50 Pt</a:t>
            </a:r>
          </a:p>
          <a:p>
            <a:pPr algn="just"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fr-FR" sz="2400" dirty="0" smtClean="0"/>
              <a:t>Exemples : </a:t>
            </a:r>
          </a:p>
        </p:txBody>
      </p:sp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3926749"/>
              </p:ext>
            </p:extLst>
          </p:nvPr>
        </p:nvGraphicFramePr>
        <p:xfrm>
          <a:off x="251520" y="2924944"/>
          <a:ext cx="8568951" cy="27806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36304"/>
                <a:gridCol w="1224136"/>
                <a:gridCol w="2376264"/>
                <a:gridCol w="2232247"/>
              </a:tblGrid>
              <a:tr h="463449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Sauts 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Numéro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Valeur code 2013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Valeur</a:t>
                      </a:r>
                      <a:r>
                        <a:rPr lang="fr-FR" baseline="0" dirty="0" smtClean="0"/>
                        <a:t> code 2016</a:t>
                      </a:r>
                      <a:endParaRPr lang="fr-FR" dirty="0"/>
                    </a:p>
                  </a:txBody>
                  <a:tcPr/>
                </a:tc>
              </a:tr>
              <a:tr h="463449">
                <a:tc>
                  <a:txBody>
                    <a:bodyPr/>
                    <a:lstStyle/>
                    <a:p>
                      <a:r>
                        <a:rPr lang="fr-FR" sz="2400" b="1" dirty="0" smtClean="0"/>
                        <a:t>Lune   </a:t>
                      </a:r>
                      <a:endParaRPr lang="fr-FR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 smtClean="0"/>
                        <a:t>1,00</a:t>
                      </a:r>
                      <a:endParaRPr lang="fr-FR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0" dirty="0" smtClean="0"/>
                        <a:t>2,40</a:t>
                      </a:r>
                      <a:endParaRPr lang="fr-FR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 smtClean="0">
                          <a:solidFill>
                            <a:srgbClr val="FF0000"/>
                          </a:solidFill>
                        </a:rPr>
                        <a:t>2,00</a:t>
                      </a:r>
                      <a:endParaRPr lang="fr-FR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463449">
                <a:tc>
                  <a:txBody>
                    <a:bodyPr/>
                    <a:lstStyle/>
                    <a:p>
                      <a:r>
                        <a:rPr lang="fr-FR" sz="2400" b="1" dirty="0" err="1" smtClean="0"/>
                        <a:t>Yamashita</a:t>
                      </a:r>
                      <a:endParaRPr lang="fr-FR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 smtClean="0"/>
                        <a:t>1,10</a:t>
                      </a:r>
                      <a:endParaRPr lang="fr-FR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0" dirty="0" smtClean="0"/>
                        <a:t>2,60</a:t>
                      </a:r>
                      <a:endParaRPr lang="fr-FR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 smtClean="0">
                          <a:solidFill>
                            <a:srgbClr val="FF0000"/>
                          </a:solidFill>
                        </a:rPr>
                        <a:t>2,40</a:t>
                      </a:r>
                      <a:endParaRPr lang="fr-FR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463449">
                <a:tc>
                  <a:txBody>
                    <a:bodyPr/>
                    <a:lstStyle/>
                    <a:p>
                      <a:r>
                        <a:rPr lang="fr-FR" sz="2400" b="1" dirty="0" smtClean="0"/>
                        <a:t>Lune salto Av Gr </a:t>
                      </a:r>
                      <a:endParaRPr lang="fr-FR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 smtClean="0"/>
                        <a:t>2,10</a:t>
                      </a:r>
                      <a:endParaRPr lang="fr-FR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0" dirty="0" smtClean="0"/>
                        <a:t>4,40</a:t>
                      </a:r>
                      <a:endParaRPr lang="fr-FR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 smtClean="0">
                          <a:solidFill>
                            <a:srgbClr val="FF0000"/>
                          </a:solidFill>
                        </a:rPr>
                        <a:t>4,00</a:t>
                      </a:r>
                      <a:endParaRPr lang="fr-FR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463449">
                <a:tc>
                  <a:txBody>
                    <a:bodyPr/>
                    <a:lstStyle/>
                    <a:p>
                      <a:r>
                        <a:rPr lang="fr-FR" sz="2400" b="1" dirty="0" err="1" smtClean="0"/>
                        <a:t>Tsukahara</a:t>
                      </a:r>
                      <a:r>
                        <a:rPr lang="fr-FR" sz="2400" b="1" dirty="0" smtClean="0"/>
                        <a:t> Gr  </a:t>
                      </a:r>
                      <a:endParaRPr lang="fr-FR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 smtClean="0"/>
                        <a:t>3,10</a:t>
                      </a:r>
                      <a:endParaRPr lang="fr-FR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0" dirty="0" smtClean="0"/>
                        <a:t>4,00</a:t>
                      </a:r>
                      <a:endParaRPr lang="fr-FR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 smtClean="0">
                          <a:solidFill>
                            <a:srgbClr val="FF0000"/>
                          </a:solidFill>
                        </a:rPr>
                        <a:t>3,50</a:t>
                      </a:r>
                      <a:endParaRPr lang="fr-FR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463449">
                <a:tc>
                  <a:txBody>
                    <a:bodyPr/>
                    <a:lstStyle/>
                    <a:p>
                      <a:r>
                        <a:rPr lang="fr-FR" sz="2400" b="1" dirty="0" err="1" smtClean="0"/>
                        <a:t>Yurchenko</a:t>
                      </a:r>
                      <a:r>
                        <a:rPr lang="fr-FR" sz="2400" b="1" dirty="0" smtClean="0"/>
                        <a:t> Gr</a:t>
                      </a:r>
                      <a:endParaRPr lang="fr-FR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 smtClean="0"/>
                        <a:t>4,10</a:t>
                      </a:r>
                      <a:endParaRPr lang="fr-FR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0" dirty="0" smtClean="0"/>
                        <a:t>3,80</a:t>
                      </a:r>
                      <a:endParaRPr lang="fr-FR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 smtClean="0">
                          <a:solidFill>
                            <a:srgbClr val="FF0000"/>
                          </a:solidFill>
                        </a:rPr>
                        <a:t>3,30</a:t>
                      </a:r>
                      <a:endParaRPr lang="fr-FR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riangle isocèle 7"/>
          <p:cNvSpPr/>
          <p:nvPr/>
        </p:nvSpPr>
        <p:spPr>
          <a:xfrm>
            <a:off x="6084168" y="332657"/>
            <a:ext cx="720725" cy="720725"/>
          </a:xfrm>
          <a:prstGeom prst="triangl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>
              <a:defRPr/>
            </a:pPr>
            <a:r>
              <a:rPr lang="fr-FR" sz="3200" dirty="0">
                <a:solidFill>
                  <a:schemeClr val="tx1"/>
                </a:solidFill>
                <a:cs typeface="Arial" charset="0"/>
              </a:rPr>
              <a:t>!</a:t>
            </a:r>
            <a:endParaRPr lang="fr-FR" dirty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5726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2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2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2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404664"/>
            <a:ext cx="8352928" cy="576064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fr-FR" altLang="fr-FR" sz="2800" dirty="0" smtClean="0">
                <a:solidFill>
                  <a:schemeClr val="bg1"/>
                </a:solidFill>
              </a:rPr>
              <a:t>Généralités </a:t>
            </a:r>
            <a:r>
              <a:rPr lang="fr-FR" altLang="fr-FR" sz="2200" dirty="0" smtClean="0">
                <a:solidFill>
                  <a:schemeClr val="bg1"/>
                </a:solidFill>
              </a:rPr>
              <a:t>    Calcul de la note</a:t>
            </a:r>
            <a:endParaRPr lang="fr-FR" altLang="fr-FR" sz="2200" b="1" dirty="0">
              <a:solidFill>
                <a:schemeClr val="bg1"/>
              </a:solidFill>
            </a:endParaRPr>
          </a:p>
        </p:txBody>
      </p:sp>
      <p:pic>
        <p:nvPicPr>
          <p:cNvPr id="4" name="Picture 8" descr="http://photos.be.com/private/1/mode/be_reserved-photos-blog/photo/hd/647262647/1685064cf4/be_reserved-photos-blog-saut-cheval-bi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5" y="332657"/>
            <a:ext cx="1152128" cy="6816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395536" y="1268760"/>
            <a:ext cx="8280920" cy="46228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3525" indent="-263525" eaLnBrk="1" fontAlgn="auto" hangingPunct="1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FontTx/>
              <a:buNone/>
              <a:defRPr/>
            </a:pPr>
            <a:r>
              <a:rPr lang="fr-FR" altLang="fr-FR" sz="2400" b="1" u="sng" dirty="0"/>
              <a:t>Jury D </a:t>
            </a:r>
            <a:r>
              <a:rPr lang="fr-FR" altLang="fr-FR" sz="2400" dirty="0" smtClean="0"/>
              <a:t>:</a:t>
            </a:r>
          </a:p>
          <a:p>
            <a:pPr marL="263525" indent="-263525" eaLnBrk="1" fontAlgn="auto" hangingPunct="1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Ø"/>
              <a:defRPr/>
            </a:pPr>
            <a:r>
              <a:rPr lang="fr-FR" altLang="fr-FR" sz="2400" dirty="0" smtClean="0"/>
              <a:t>Annonce </a:t>
            </a:r>
            <a:r>
              <a:rPr lang="fr-FR" altLang="fr-FR" sz="2400" dirty="0"/>
              <a:t>la valeur du saut exécuté et donne au jury E le numéro du saut exécuté s’il est différent du saut annoncé.</a:t>
            </a:r>
          </a:p>
          <a:p>
            <a:pPr marL="263525" indent="-263525" eaLnBrk="1" fontAlgn="auto" hangingPunct="1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FontTx/>
              <a:buNone/>
              <a:defRPr/>
            </a:pPr>
            <a:r>
              <a:rPr lang="fr-FR" altLang="fr-FR" sz="2400" b="1" u="sng" dirty="0" smtClean="0"/>
              <a:t>Jury </a:t>
            </a:r>
            <a:r>
              <a:rPr lang="fr-FR" altLang="fr-FR" sz="2400" b="1" u="sng" dirty="0"/>
              <a:t>E </a:t>
            </a:r>
            <a:r>
              <a:rPr lang="fr-FR" altLang="fr-FR" sz="2400" dirty="0" smtClean="0"/>
              <a:t>:</a:t>
            </a:r>
          </a:p>
          <a:p>
            <a:pPr marL="263525" indent="-263525" eaLnBrk="1" fontAlgn="auto" hangingPunct="1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Ø"/>
              <a:defRPr/>
            </a:pPr>
            <a:r>
              <a:rPr lang="fr-FR" altLang="fr-FR" sz="2400" dirty="0" smtClean="0"/>
              <a:t>Chaque </a:t>
            </a:r>
            <a:r>
              <a:rPr lang="fr-FR" altLang="fr-FR" sz="2400" dirty="0"/>
              <a:t>juge note le saut exécuté et donne sa note.</a:t>
            </a:r>
          </a:p>
          <a:p>
            <a:pPr marL="263525" indent="-263525" eaLnBrk="1" fontAlgn="auto" hangingPunct="1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Ø"/>
              <a:defRPr/>
            </a:pPr>
            <a:r>
              <a:rPr lang="fr-FR" altLang="fr-FR" sz="2400" dirty="0" smtClean="0"/>
              <a:t>La </a:t>
            </a:r>
            <a:r>
              <a:rPr lang="fr-FR" altLang="fr-FR" sz="2400" dirty="0"/>
              <a:t>note du 1</a:t>
            </a:r>
            <a:r>
              <a:rPr lang="fr-FR" altLang="fr-FR" sz="2400" baseline="30000" dirty="0"/>
              <a:t>er</a:t>
            </a:r>
            <a:r>
              <a:rPr lang="fr-FR" altLang="fr-FR" sz="2400" dirty="0"/>
              <a:t> saut doit être affichée avant que la gymnaste exécute son 2</a:t>
            </a:r>
            <a:r>
              <a:rPr lang="fr-FR" altLang="fr-FR" sz="2400" baseline="30000" dirty="0"/>
              <a:t>ème</a:t>
            </a:r>
            <a:r>
              <a:rPr lang="fr-FR" altLang="fr-FR" sz="2400" dirty="0"/>
              <a:t> saut.</a:t>
            </a:r>
          </a:p>
          <a:p>
            <a:pPr marL="263525" indent="-263525" eaLnBrk="1" fontAlgn="auto" hangingPunct="1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Ø"/>
              <a:defRPr/>
            </a:pPr>
            <a:r>
              <a:rPr lang="fr-FR" altLang="fr-FR" sz="2400" dirty="0" smtClean="0"/>
              <a:t>Si </a:t>
            </a:r>
            <a:r>
              <a:rPr lang="fr-FR" altLang="fr-FR" sz="2400" dirty="0"/>
              <a:t>la gymnaste obtient « 0 » au 1</a:t>
            </a:r>
            <a:r>
              <a:rPr lang="fr-FR" altLang="fr-FR" sz="2400" baseline="30000" dirty="0"/>
              <a:t>er</a:t>
            </a:r>
            <a:r>
              <a:rPr lang="fr-FR" altLang="fr-FR" sz="2400" dirty="0"/>
              <a:t> saut, le Jury D doit en avertir l’entraîneur.</a:t>
            </a:r>
          </a:p>
        </p:txBody>
      </p:sp>
    </p:spTree>
    <p:extLst>
      <p:ext uri="{BB962C8B-B14F-4D97-AF65-F5344CB8AC3E}">
        <p14:creationId xmlns:p14="http://schemas.microsoft.com/office/powerpoint/2010/main" val="34701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0278281"/>
              </p:ext>
            </p:extLst>
          </p:nvPr>
        </p:nvGraphicFramePr>
        <p:xfrm>
          <a:off x="256282" y="1916832"/>
          <a:ext cx="8487420" cy="18722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5518"/>
                <a:gridCol w="1584176"/>
                <a:gridCol w="1534583"/>
                <a:gridCol w="1472990"/>
                <a:gridCol w="1380153"/>
              </a:tblGrid>
              <a:tr h="468052">
                <a:tc rowSpan="2">
                  <a:txBody>
                    <a:bodyPr/>
                    <a:lstStyle/>
                    <a:p>
                      <a:pPr algn="ctr"/>
                      <a:endParaRPr lang="fr-FR" dirty="0" smtClean="0"/>
                    </a:p>
                    <a:p>
                      <a:pPr algn="ctr"/>
                      <a:r>
                        <a:rPr lang="fr-FR" dirty="0" smtClean="0"/>
                        <a:t>Valorisation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+ 0,30 Pt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+ 0,60 Pt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+ 0,90 Pt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+ 1,20 Pt</a:t>
                      </a:r>
                      <a:endParaRPr lang="fr-FR" dirty="0"/>
                    </a:p>
                  </a:txBody>
                  <a:tcPr/>
                </a:tc>
              </a:tr>
              <a:tr h="468052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Note D comprise entre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Note D comprise entre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Note D comprise entre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Note D comprise entre</a:t>
                      </a:r>
                      <a:endParaRPr lang="fr-FR" sz="1200" dirty="0"/>
                    </a:p>
                  </a:txBody>
                  <a:tcPr/>
                </a:tc>
              </a:tr>
              <a:tr h="936104">
                <a:tc>
                  <a:txBody>
                    <a:bodyPr/>
                    <a:lstStyle/>
                    <a:p>
                      <a:pPr algn="ctr"/>
                      <a:endParaRPr lang="fr-FR" sz="2400" dirty="0" smtClean="0"/>
                    </a:p>
                    <a:p>
                      <a:pPr algn="ctr"/>
                      <a:r>
                        <a:rPr lang="fr-FR" sz="2400" dirty="0" smtClean="0"/>
                        <a:t>Table de saut</a:t>
                      </a:r>
                      <a:endParaRPr lang="fr-F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2000" dirty="0" smtClean="0"/>
                    </a:p>
                    <a:p>
                      <a:r>
                        <a:rPr lang="fr-FR" sz="2000" dirty="0" smtClean="0"/>
                        <a:t>3,30 à 3,70 </a:t>
                      </a:r>
                      <a:endParaRPr lang="fr-F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2000" dirty="0" smtClean="0"/>
                    </a:p>
                    <a:p>
                      <a:r>
                        <a:rPr lang="fr-FR" sz="2000" dirty="0" smtClean="0"/>
                        <a:t>3,80 à 4,20</a:t>
                      </a:r>
                      <a:endParaRPr lang="fr-F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2000" dirty="0" smtClean="0"/>
                    </a:p>
                    <a:p>
                      <a:r>
                        <a:rPr lang="fr-FR" sz="2000" dirty="0" smtClean="0"/>
                        <a:t>4,30 et +</a:t>
                      </a:r>
                      <a:endParaRPr lang="fr-F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2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riangle isocèle 4"/>
          <p:cNvSpPr/>
          <p:nvPr/>
        </p:nvSpPr>
        <p:spPr>
          <a:xfrm>
            <a:off x="7730008" y="2852936"/>
            <a:ext cx="720725" cy="720725"/>
          </a:xfrm>
          <a:prstGeom prst="triangl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>
              <a:defRPr/>
            </a:pPr>
            <a:r>
              <a:rPr lang="fr-FR" sz="3200" dirty="0">
                <a:solidFill>
                  <a:schemeClr val="tx1"/>
                </a:solidFill>
                <a:cs typeface="Arial" charset="0"/>
              </a:rPr>
              <a:t>!</a:t>
            </a:r>
            <a:endParaRPr lang="fr-FR" dirty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pic>
        <p:nvPicPr>
          <p:cNvPr id="6" name="Picture 8" descr="http://photos.be.com/private/1/mode/be_reserved-photos-blog/photo/hd/647262647/1685064cf4/be_reserved-photos-blog-saut-cheval-bi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332656"/>
            <a:ext cx="1152128" cy="6816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332656"/>
            <a:ext cx="5616624" cy="68167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fr-FR" altLang="fr-FR" sz="2400" dirty="0" smtClean="0">
                <a:solidFill>
                  <a:schemeClr val="bg1"/>
                </a:solidFill>
              </a:rPr>
              <a:t>BONIFICATIONDE LA NOTE D</a:t>
            </a:r>
            <a:br>
              <a:rPr lang="fr-FR" altLang="fr-FR" sz="2400" dirty="0" smtClean="0">
                <a:solidFill>
                  <a:schemeClr val="bg1"/>
                </a:solidFill>
              </a:rPr>
            </a:br>
            <a:r>
              <a:rPr lang="fr-FR" altLang="fr-FR" sz="2400" dirty="0" smtClean="0">
                <a:solidFill>
                  <a:schemeClr val="tx1"/>
                </a:solidFill>
              </a:rPr>
              <a:t>aménagement </a:t>
            </a:r>
            <a:r>
              <a:rPr lang="fr-FR" altLang="fr-FR" sz="2400" i="1" dirty="0" err="1" smtClean="0">
                <a:solidFill>
                  <a:schemeClr val="tx1"/>
                </a:solidFill>
              </a:rPr>
              <a:t>fscf</a:t>
            </a:r>
            <a:endParaRPr lang="fr-FR" altLang="fr-FR" sz="2400" b="1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021282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179512" y="1268760"/>
            <a:ext cx="8784976" cy="4896544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fr-FR" altLang="fr-FR" sz="2400" b="1" u="sng" dirty="0" smtClean="0"/>
              <a:t>Contenu :</a:t>
            </a:r>
            <a:endParaRPr lang="fr-FR" altLang="fr-FR" sz="2400" b="1" dirty="0" smtClean="0"/>
          </a:p>
          <a:p>
            <a:pPr marL="365125" indent="-365125">
              <a:lnSpc>
                <a:spcPct val="90000"/>
              </a:lnSpc>
              <a:buFont typeface="Wingdings" panose="05000000000000000000" pitchFamily="2" charset="2"/>
              <a:buChar char="Ø"/>
              <a:defRPr/>
            </a:pPr>
            <a:r>
              <a:rPr lang="fr-FR" altLang="fr-FR" sz="2400" dirty="0" smtClean="0"/>
              <a:t>Bilan des JO de RIO</a:t>
            </a:r>
          </a:p>
          <a:p>
            <a:pPr marL="365125" indent="-365125">
              <a:lnSpc>
                <a:spcPct val="90000"/>
              </a:lnSpc>
              <a:buFont typeface="Wingdings" panose="05000000000000000000" pitchFamily="2" charset="2"/>
              <a:buChar char="Ø"/>
              <a:defRPr/>
            </a:pPr>
            <a:r>
              <a:rPr lang="fr-FR" altLang="fr-FR" sz="2400" dirty="0" smtClean="0"/>
              <a:t>Nouveaux éléments en BA et Poutre</a:t>
            </a:r>
          </a:p>
          <a:p>
            <a:pPr marL="365125" indent="-365125">
              <a:lnSpc>
                <a:spcPct val="90000"/>
              </a:lnSpc>
              <a:buFont typeface="Wingdings" panose="05000000000000000000" pitchFamily="2" charset="2"/>
              <a:buChar char="Ø"/>
              <a:defRPr/>
            </a:pPr>
            <a:r>
              <a:rPr lang="fr-FR" altLang="fr-FR" sz="2400" dirty="0" smtClean="0"/>
              <a:t>Modification de quelques valeurs d’éléments en BA</a:t>
            </a:r>
          </a:p>
          <a:p>
            <a:pPr marL="365125" indent="-365125">
              <a:lnSpc>
                <a:spcPct val="90000"/>
              </a:lnSpc>
              <a:buFont typeface="Wingdings" panose="05000000000000000000" pitchFamily="2" charset="2"/>
              <a:buChar char="Ø"/>
              <a:defRPr/>
            </a:pPr>
            <a:r>
              <a:rPr lang="fr-FR" altLang="fr-FR" sz="2400" dirty="0" smtClean="0"/>
              <a:t>Modification importante de valeurs d’éléments en Poutre</a:t>
            </a:r>
            <a:endParaRPr lang="fr-FR" altLang="fr-FR" sz="2400" dirty="0"/>
          </a:p>
          <a:p>
            <a:pPr>
              <a:lnSpc>
                <a:spcPct val="90000"/>
              </a:lnSpc>
              <a:buFontTx/>
              <a:buNone/>
              <a:defRPr/>
            </a:pPr>
            <a:endParaRPr lang="fr-FR" altLang="fr-FR" sz="2400" dirty="0"/>
          </a:p>
          <a:p>
            <a:pPr>
              <a:lnSpc>
                <a:spcPct val="90000"/>
              </a:lnSpc>
              <a:defRPr/>
            </a:pPr>
            <a:endParaRPr lang="fr-FR" altLang="fr-FR" sz="2400" dirty="0"/>
          </a:p>
        </p:txBody>
      </p:sp>
      <p:sp>
        <p:nvSpPr>
          <p:cNvPr id="3" name="Rectangle 2"/>
          <p:cNvSpPr/>
          <p:nvPr/>
        </p:nvSpPr>
        <p:spPr>
          <a:xfrm>
            <a:off x="827584" y="404664"/>
            <a:ext cx="81369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fr-FR" altLang="fr-FR" sz="2800" b="1" dirty="0" smtClean="0">
                <a:solidFill>
                  <a:schemeClr val="bg1"/>
                </a:solidFill>
              </a:rPr>
              <a:t>Newsletters n°39 de septembre 2016</a:t>
            </a:r>
            <a:endParaRPr lang="fr-FR" altLang="fr-FR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033666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02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2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02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404664"/>
            <a:ext cx="4176464" cy="576064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fr-FR" altLang="fr-FR" sz="2800" dirty="0" smtClean="0">
                <a:solidFill>
                  <a:schemeClr val="bg1"/>
                </a:solidFill>
              </a:rPr>
              <a:t>Généralités</a:t>
            </a:r>
            <a:endParaRPr lang="fr-FR" altLang="fr-FR" sz="2800" b="1" dirty="0">
              <a:solidFill>
                <a:schemeClr val="bg1"/>
              </a:solidFill>
            </a:endParaRPr>
          </a:p>
        </p:txBody>
      </p:sp>
      <p:pic>
        <p:nvPicPr>
          <p:cNvPr id="4" name="Picture 8" descr="http://photos.be.com/private/1/mode/be_reserved-photos-blog/photo/hd/647262647/1685064cf4/be_reserved-photos-blog-saut-cheval-bi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371060"/>
            <a:ext cx="1152128" cy="6816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23528" y="1484784"/>
            <a:ext cx="849694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 eaLnBrk="1" hangingPunct="1">
              <a:buFont typeface="Wingdings" panose="05000000000000000000" pitchFamily="2" charset="2"/>
              <a:buChar char="Ø"/>
            </a:pPr>
            <a:r>
              <a:rPr lang="fr-FR" altLang="fr-FR" sz="2400" dirty="0"/>
              <a:t>La gymnaste est responsable de l’affichage du numéro du saut qu’elle a l’intention d’exécuter. Il n’y a pas de pénalité si un saut est différent du saut annoncé</a:t>
            </a:r>
            <a:r>
              <a:rPr lang="fr-FR" altLang="fr-FR" sz="2400" dirty="0" smtClean="0"/>
              <a:t>.</a:t>
            </a:r>
          </a:p>
          <a:p>
            <a:pPr marL="342900" indent="-342900" algn="just" eaLnBrk="1" hangingPunct="1">
              <a:buFont typeface="Wingdings" panose="05000000000000000000" pitchFamily="2" charset="2"/>
              <a:buChar char="Ø"/>
            </a:pPr>
            <a:endParaRPr lang="fr-FR" altLang="fr-FR" sz="2400" dirty="0" smtClean="0"/>
          </a:p>
          <a:p>
            <a:pPr marL="342900" indent="-342900" algn="just" eaLnBrk="1" hangingPunct="1">
              <a:buFont typeface="Wingdings" panose="05000000000000000000" pitchFamily="2" charset="2"/>
              <a:buChar char="Ø"/>
            </a:pPr>
            <a:r>
              <a:rPr lang="fr-FR" altLang="fr-FR" sz="2400" dirty="0" smtClean="0"/>
              <a:t>La distance de la course d’élan est de 25 mètres maximum</a:t>
            </a:r>
          </a:p>
          <a:p>
            <a:pPr algn="just" eaLnBrk="1" hangingPunct="1"/>
            <a:endParaRPr lang="fr-FR" altLang="fr-FR" sz="2400" dirty="0" smtClean="0"/>
          </a:p>
          <a:p>
            <a:pPr marL="342900" indent="-342900" algn="just" eaLnBrk="1" hangingPunct="1">
              <a:buFont typeface="Wingdings" panose="05000000000000000000" pitchFamily="2" charset="2"/>
              <a:buChar char="Ø"/>
            </a:pPr>
            <a:r>
              <a:rPr lang="fr-FR" altLang="fr-FR" sz="2400" dirty="0" smtClean="0"/>
              <a:t>Tous les sauts doivent être exécutés avec impulsion des 2 mains sur la table de saut</a:t>
            </a:r>
          </a:p>
          <a:p>
            <a:pPr marL="342900" indent="-342900" algn="just" eaLnBrk="1" hangingPunct="1">
              <a:buFont typeface="Wingdings" panose="05000000000000000000" pitchFamily="2" charset="2"/>
              <a:buChar char="Ø"/>
            </a:pPr>
            <a:endParaRPr lang="fr-FR" altLang="fr-FR" sz="2400" dirty="0"/>
          </a:p>
          <a:p>
            <a:pPr marL="352425" indent="-352425" algn="just" eaLnBrk="1" hangingPunct="1">
              <a:buFont typeface="Wingdings" panose="05000000000000000000" pitchFamily="2" charset="2"/>
              <a:buChar char="Ø"/>
            </a:pPr>
            <a:r>
              <a:rPr lang="fr-FR" altLang="fr-FR" sz="2400" dirty="0" smtClean="0">
                <a:solidFill>
                  <a:srgbClr val="FF0000"/>
                </a:solidFill>
              </a:rPr>
              <a:t>Appui (impulsion) avec seulement une main : </a:t>
            </a:r>
            <a:r>
              <a:rPr lang="fr-FR" altLang="fr-FR" sz="2400" b="1" u="sng" dirty="0" smtClean="0">
                <a:solidFill>
                  <a:srgbClr val="FF0000"/>
                </a:solidFill>
              </a:rPr>
              <a:t>Pénalité de 2,00 Pts sur la note finale (jury D)</a:t>
            </a:r>
            <a:endParaRPr lang="fr-FR" altLang="fr-FR" sz="2400" b="1" u="sng" dirty="0">
              <a:solidFill>
                <a:srgbClr val="FF0000"/>
              </a:solidFill>
            </a:endParaRPr>
          </a:p>
        </p:txBody>
      </p:sp>
      <p:sp>
        <p:nvSpPr>
          <p:cNvPr id="5" name="Triangle isocèle 4"/>
          <p:cNvSpPr/>
          <p:nvPr/>
        </p:nvSpPr>
        <p:spPr>
          <a:xfrm>
            <a:off x="6444208" y="5229200"/>
            <a:ext cx="720725" cy="720725"/>
          </a:xfrm>
          <a:prstGeom prst="triangl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>
              <a:defRPr/>
            </a:pPr>
            <a:r>
              <a:rPr lang="fr-FR" sz="3200" dirty="0">
                <a:solidFill>
                  <a:schemeClr val="tx1"/>
                </a:solidFill>
                <a:cs typeface="Arial" charset="0"/>
              </a:rPr>
              <a:t>!</a:t>
            </a:r>
            <a:endParaRPr lang="fr-FR" dirty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5715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326002"/>
            <a:ext cx="8352928" cy="72008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fr-FR" altLang="fr-FR" sz="2400" dirty="0" smtClean="0">
                <a:solidFill>
                  <a:schemeClr val="bg1"/>
                </a:solidFill>
              </a:rPr>
              <a:t>Généralités  </a:t>
            </a:r>
            <a:br>
              <a:rPr lang="fr-FR" altLang="fr-FR" sz="2400" dirty="0" smtClean="0">
                <a:solidFill>
                  <a:schemeClr val="bg1"/>
                </a:solidFill>
              </a:rPr>
            </a:br>
            <a:r>
              <a:rPr lang="fr-FR" altLang="fr-FR" sz="2400" dirty="0" smtClean="0">
                <a:solidFill>
                  <a:schemeClr val="tx1"/>
                </a:solidFill>
              </a:rPr>
              <a:t>aménagements </a:t>
            </a:r>
            <a:r>
              <a:rPr lang="fr-FR" altLang="fr-FR" sz="2400" i="1" dirty="0" err="1" smtClean="0">
                <a:solidFill>
                  <a:schemeClr val="tx1"/>
                </a:solidFill>
              </a:rPr>
              <a:t>fscf</a:t>
            </a:r>
            <a:endParaRPr lang="fr-FR" altLang="fr-FR" sz="2400" b="1" i="1" dirty="0">
              <a:solidFill>
                <a:schemeClr val="tx1"/>
              </a:solidFill>
            </a:endParaRPr>
          </a:p>
        </p:txBody>
      </p:sp>
      <p:pic>
        <p:nvPicPr>
          <p:cNvPr id="4" name="Picture 8" descr="http://photos.be.com/private/1/mode/be_reserved-photos-blog/photo/hd/647262647/1685064cf4/be_reserved-photos-blog-saut-cheval-bi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371060"/>
            <a:ext cx="1152128" cy="6816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67544" y="1497207"/>
            <a:ext cx="8208912" cy="30839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fr-FR" altLang="fr-FR" sz="2400" dirty="0"/>
              <a:t>3 courses  d’élan sont autorisées pour 2 sauts exécutés</a:t>
            </a:r>
            <a:r>
              <a:rPr lang="fr-FR" altLang="fr-FR" sz="2400" dirty="0" smtClean="0"/>
              <a:t>.</a:t>
            </a:r>
          </a:p>
          <a:p>
            <a:pPr marL="342900" indent="-342900"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endParaRPr lang="fr-FR" altLang="fr-FR" sz="2400" dirty="0"/>
          </a:p>
          <a:p>
            <a:pPr marL="342900" indent="-342900"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fr-FR" altLang="fr-FR" sz="2400" dirty="0" smtClean="0"/>
              <a:t>Course </a:t>
            </a:r>
            <a:r>
              <a:rPr lang="fr-FR" altLang="fr-FR" sz="2400" dirty="0"/>
              <a:t>avec saut non réalisé </a:t>
            </a:r>
            <a:r>
              <a:rPr lang="fr-FR" altLang="fr-FR" sz="2400" b="1" dirty="0"/>
              <a:t>SANS</a:t>
            </a:r>
            <a:r>
              <a:rPr lang="fr-FR" altLang="fr-FR" sz="2400" dirty="0"/>
              <a:t> touche du tremplin ou de la table = </a:t>
            </a:r>
            <a:r>
              <a:rPr lang="fr-FR" altLang="fr-FR" sz="2400" u="sng" dirty="0"/>
              <a:t>sans </a:t>
            </a:r>
            <a:r>
              <a:rPr lang="fr-FR" altLang="fr-FR" sz="2400" u="sng" dirty="0" smtClean="0"/>
              <a:t>pénalité</a:t>
            </a:r>
          </a:p>
          <a:p>
            <a:pPr marL="342900" indent="-342900"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endParaRPr lang="fr-FR" altLang="fr-FR" sz="2400" u="sng" dirty="0"/>
          </a:p>
          <a:p>
            <a:pPr marL="342900" indent="-342900"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fr-FR" altLang="fr-FR" sz="2400" dirty="0" smtClean="0"/>
              <a:t>Course </a:t>
            </a:r>
            <a:r>
              <a:rPr lang="fr-FR" altLang="fr-FR" sz="2400" dirty="0"/>
              <a:t>avec saut non réalisé </a:t>
            </a:r>
            <a:r>
              <a:rPr lang="fr-FR" altLang="fr-FR" sz="2400" b="1" dirty="0"/>
              <a:t>ET</a:t>
            </a:r>
            <a:r>
              <a:rPr lang="fr-FR" altLang="fr-FR" sz="2400" dirty="0"/>
              <a:t> touche du tremplin ou de la table = </a:t>
            </a:r>
            <a:r>
              <a:rPr lang="fr-FR" altLang="fr-FR" sz="2400" u="sng" dirty="0"/>
              <a:t>saut </a:t>
            </a:r>
            <a:r>
              <a:rPr lang="fr-FR" altLang="fr-FR" sz="2400" u="sng" dirty="0" smtClean="0"/>
              <a:t>nul</a:t>
            </a:r>
          </a:p>
          <a:p>
            <a:pPr marL="342900" indent="-342900"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endParaRPr lang="fr-FR" altLang="fr-FR" sz="2400" u="sng" dirty="0"/>
          </a:p>
          <a:p>
            <a:pPr marL="342900" indent="-342900"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fr-FR" altLang="fr-FR" sz="2400" dirty="0" smtClean="0"/>
              <a:t>Une </a:t>
            </a:r>
            <a:r>
              <a:rPr lang="fr-FR" altLang="fr-FR" sz="2400" dirty="0"/>
              <a:t>4</a:t>
            </a:r>
            <a:r>
              <a:rPr lang="fr-FR" altLang="fr-FR" sz="2400" baseline="30000" dirty="0"/>
              <a:t>ème</a:t>
            </a:r>
            <a:r>
              <a:rPr lang="fr-FR" altLang="fr-FR" sz="2400" dirty="0"/>
              <a:t> course n’est pas autorisée.</a:t>
            </a:r>
          </a:p>
        </p:txBody>
      </p:sp>
    </p:spTree>
    <p:extLst>
      <p:ext uri="{BB962C8B-B14F-4D97-AF65-F5344CB8AC3E}">
        <p14:creationId xmlns:p14="http://schemas.microsoft.com/office/powerpoint/2010/main" val="3473598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404664"/>
            <a:ext cx="8352928" cy="576064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fr-FR" altLang="fr-FR" sz="2800" dirty="0" smtClean="0">
                <a:solidFill>
                  <a:schemeClr val="bg1"/>
                </a:solidFill>
              </a:rPr>
              <a:t>généralités</a:t>
            </a:r>
            <a:endParaRPr lang="fr-FR" altLang="fr-FR" sz="2800" b="1" dirty="0">
              <a:solidFill>
                <a:schemeClr val="bg1"/>
              </a:solidFill>
            </a:endParaRPr>
          </a:p>
        </p:txBody>
      </p:sp>
      <p:pic>
        <p:nvPicPr>
          <p:cNvPr id="4" name="Picture 8" descr="http://photos.be.com/private/1/mode/be_reserved-photos-blog/photo/hd/647262647/1685064cf4/be_reserved-photos-blog-saut-cheval-bi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371060"/>
            <a:ext cx="1152128" cy="6816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23528" y="1268760"/>
            <a:ext cx="849694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fr-FR" altLang="fr-FR" sz="2400" dirty="0"/>
              <a:t>Pour les  sauts par rondade, la gymnaste est tenue d’utiliser correctement la sécurité devant le tremplin (« collier de sécurité » fourni par l’organisateur). Sinon SAUT NUL</a:t>
            </a:r>
            <a:r>
              <a:rPr lang="fr-FR" altLang="fr-FR" sz="2400" dirty="0" smtClean="0"/>
              <a:t>.</a:t>
            </a:r>
          </a:p>
          <a:p>
            <a:pPr marL="342900" indent="-342900"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endParaRPr lang="fr-FR" altLang="fr-FR" sz="2400" dirty="0"/>
          </a:p>
          <a:p>
            <a:pPr marL="342900" indent="-342900"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fr-FR" altLang="fr-FR" sz="2400" dirty="0" smtClean="0"/>
              <a:t>Un </a:t>
            </a:r>
            <a:r>
              <a:rPr lang="fr-FR" altLang="fr-FR" sz="2400" dirty="0"/>
              <a:t>tapis pour les mains peut-être utilisé pour les sauts en </a:t>
            </a:r>
            <a:r>
              <a:rPr lang="fr-FR" altLang="fr-FR" sz="2400" dirty="0" err="1"/>
              <a:t>Yurchenko</a:t>
            </a:r>
            <a:r>
              <a:rPr lang="fr-FR" altLang="fr-FR" sz="2400" dirty="0"/>
              <a:t> seulement</a:t>
            </a:r>
            <a:r>
              <a:rPr lang="fr-FR" altLang="fr-FR" sz="2400" dirty="0" smtClean="0"/>
              <a:t>.</a:t>
            </a:r>
          </a:p>
          <a:p>
            <a:pPr marL="342900" indent="-342900"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endParaRPr lang="fr-FR" altLang="fr-FR" sz="2400" dirty="0"/>
          </a:p>
          <a:p>
            <a:pPr marL="342900" indent="-342900"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fr-FR" altLang="fr-FR" sz="2400" dirty="0" smtClean="0"/>
              <a:t> </a:t>
            </a:r>
            <a:r>
              <a:rPr lang="fr-FR" altLang="fr-FR" sz="2400" dirty="0"/>
              <a:t>L’échauffement à l’agrès est de 50 secondes ou au minimum 2 sauts.</a:t>
            </a:r>
          </a:p>
        </p:txBody>
      </p:sp>
    </p:spTree>
    <p:extLst>
      <p:ext uri="{BB962C8B-B14F-4D97-AF65-F5344CB8AC3E}">
        <p14:creationId xmlns:p14="http://schemas.microsoft.com/office/powerpoint/2010/main" val="2603629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"/>
          <p:cNvSpPr>
            <a:spLocks noGrp="1" noChangeArrowheads="1"/>
          </p:cNvSpPr>
          <p:nvPr>
            <p:ph type="title"/>
          </p:nvPr>
        </p:nvSpPr>
        <p:spPr>
          <a:xfrm>
            <a:off x="344461" y="371060"/>
            <a:ext cx="4587579" cy="576064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fr-FR" altLang="fr-FR" sz="2800" dirty="0" smtClean="0">
                <a:solidFill>
                  <a:schemeClr val="bg1"/>
                </a:solidFill>
              </a:rPr>
              <a:t>Généralités</a:t>
            </a:r>
            <a:endParaRPr lang="fr-FR" altLang="fr-FR" sz="2800" b="1" dirty="0">
              <a:solidFill>
                <a:schemeClr val="bg1"/>
              </a:solidFill>
            </a:endParaRPr>
          </a:p>
        </p:txBody>
      </p:sp>
      <p:pic>
        <p:nvPicPr>
          <p:cNvPr id="4" name="Picture 8" descr="http://photos.be.com/private/1/mode/be_reserved-photos-blog/photo/hd/647262647/1685064cf4/be_reserved-photos-blog-saut-cheval-bi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371060"/>
            <a:ext cx="1152128" cy="6816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23528" y="1340768"/>
            <a:ext cx="835292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buFontTx/>
              <a:buNone/>
            </a:pPr>
            <a:r>
              <a:rPr lang="fr-FR" altLang="fr-FR" sz="2400" b="1" i="1" u="sng" dirty="0" smtClean="0"/>
              <a:t>Groupes 1</a:t>
            </a:r>
          </a:p>
          <a:p>
            <a:pPr eaLnBrk="1" hangingPunct="1">
              <a:buFontTx/>
              <a:buNone/>
            </a:pPr>
            <a:endParaRPr lang="fr-FR" altLang="fr-FR" sz="2400" dirty="0" smtClean="0"/>
          </a:p>
          <a:p>
            <a:pPr eaLnBrk="1" hangingPunct="1">
              <a:buFontTx/>
              <a:buNone/>
            </a:pPr>
            <a:r>
              <a:rPr lang="fr-FR" altLang="fr-FR" sz="2400" dirty="0" smtClean="0"/>
              <a:t>Sauts </a:t>
            </a:r>
            <a:r>
              <a:rPr lang="fr-FR" altLang="fr-FR" sz="2400" dirty="0"/>
              <a:t>sans salto (renversement, </a:t>
            </a:r>
            <a:r>
              <a:rPr lang="fr-FR" altLang="fr-FR" sz="2400" dirty="0" err="1"/>
              <a:t>yamashita</a:t>
            </a:r>
            <a:r>
              <a:rPr lang="fr-FR" altLang="fr-FR" sz="2400" dirty="0"/>
              <a:t>, rondade) avec ou sans rotation longitudinale dans le 1</a:t>
            </a:r>
            <a:r>
              <a:rPr lang="fr-FR" altLang="fr-FR" sz="2400" baseline="30000" dirty="0"/>
              <a:t>er</a:t>
            </a:r>
            <a:r>
              <a:rPr lang="fr-FR" altLang="fr-FR" sz="2400" dirty="0"/>
              <a:t> et/ou le 2</a:t>
            </a:r>
            <a:r>
              <a:rPr lang="fr-FR" altLang="fr-FR" sz="2400" baseline="30000" dirty="0"/>
              <a:t>ème</a:t>
            </a:r>
            <a:r>
              <a:rPr lang="fr-FR" altLang="fr-FR" sz="2400" dirty="0"/>
              <a:t> envol</a:t>
            </a:r>
          </a:p>
        </p:txBody>
      </p:sp>
      <p:pic>
        <p:nvPicPr>
          <p:cNvPr id="6" name="Picture 4" descr="saut groupe 1"/>
          <p:cNvPicPr>
            <a:picLocks noChangeAspect="1" noChangeArrowheads="1"/>
          </p:cNvPicPr>
          <p:nvPr/>
        </p:nvPicPr>
        <p:blipFill>
          <a:blip r:embed="rId4"/>
          <a:srcRect t="2585"/>
          <a:stretch>
            <a:fillRect/>
          </a:stretch>
        </p:blipFill>
        <p:spPr bwMode="auto">
          <a:xfrm>
            <a:off x="1979613" y="3500438"/>
            <a:ext cx="4972050" cy="290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57040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6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404664"/>
            <a:ext cx="4392488" cy="576064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fr-FR" altLang="fr-FR" sz="2800" dirty="0" smtClean="0">
                <a:solidFill>
                  <a:schemeClr val="bg1"/>
                </a:solidFill>
              </a:rPr>
              <a:t>Généralités</a:t>
            </a:r>
            <a:endParaRPr lang="fr-FR" altLang="fr-FR" sz="2800" b="1" dirty="0">
              <a:solidFill>
                <a:schemeClr val="bg1"/>
              </a:solidFill>
            </a:endParaRPr>
          </a:p>
        </p:txBody>
      </p:sp>
      <p:pic>
        <p:nvPicPr>
          <p:cNvPr id="4" name="Picture 8" descr="http://photos.be.com/private/1/mode/be_reserved-photos-blog/photo/hd/647262647/1685064cf4/be_reserved-photos-blog-saut-cheval-bi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371060"/>
            <a:ext cx="1152128" cy="6816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79512" y="1340768"/>
            <a:ext cx="849694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buFontTx/>
              <a:buNone/>
            </a:pPr>
            <a:r>
              <a:rPr lang="fr-FR" altLang="fr-FR" sz="2400" b="1" i="1" u="sng" dirty="0" smtClean="0"/>
              <a:t>Groupes 2</a:t>
            </a:r>
          </a:p>
          <a:p>
            <a:pPr eaLnBrk="1" hangingPunct="1">
              <a:buFontTx/>
              <a:buNone/>
            </a:pPr>
            <a:endParaRPr lang="fr-FR" altLang="fr-FR" sz="2400" b="1" i="1" u="sng" dirty="0" smtClean="0"/>
          </a:p>
          <a:p>
            <a:pPr algn="just"/>
            <a:r>
              <a:rPr lang="fr-FR" altLang="fr-FR" sz="2400" dirty="0"/>
              <a:t>Sauts par renversement avant, avec ou sans rotation longitudinale de 1 tour dans le 1</a:t>
            </a:r>
            <a:r>
              <a:rPr lang="fr-FR" altLang="fr-FR" sz="2400" baseline="30000" dirty="0"/>
              <a:t>er</a:t>
            </a:r>
            <a:r>
              <a:rPr lang="fr-FR" altLang="fr-FR" sz="2400" dirty="0"/>
              <a:t> envol – salto avant ou arrière avec ou sans rotation longitudinale dans le 2</a:t>
            </a:r>
            <a:r>
              <a:rPr lang="fr-FR" altLang="fr-FR" sz="2400" baseline="30000" dirty="0"/>
              <a:t>ème</a:t>
            </a:r>
            <a:r>
              <a:rPr lang="fr-FR" altLang="fr-FR" sz="2400" dirty="0"/>
              <a:t> </a:t>
            </a:r>
            <a:r>
              <a:rPr lang="fr-FR" altLang="fr-FR" sz="2400" dirty="0" smtClean="0"/>
              <a:t>envol</a:t>
            </a:r>
            <a:endParaRPr lang="fr-FR" altLang="fr-FR" sz="2400" dirty="0"/>
          </a:p>
        </p:txBody>
      </p:sp>
      <p:pic>
        <p:nvPicPr>
          <p:cNvPr id="7" name="Picture 4" descr="saut groupe 2"/>
          <p:cNvPicPr>
            <a:picLocks noChangeAspect="1" noChangeArrowheads="1"/>
          </p:cNvPicPr>
          <p:nvPr/>
        </p:nvPicPr>
        <p:blipFill>
          <a:blip r:embed="rId4"/>
          <a:srcRect l="1501" t="2458" r="1668"/>
          <a:stretch>
            <a:fillRect/>
          </a:stretch>
        </p:blipFill>
        <p:spPr bwMode="auto">
          <a:xfrm>
            <a:off x="1908175" y="3916272"/>
            <a:ext cx="4824413" cy="256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5055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"/>
          <p:cNvSpPr>
            <a:spLocks noGrp="1" noChangeArrowheads="1"/>
          </p:cNvSpPr>
          <p:nvPr>
            <p:ph type="title"/>
          </p:nvPr>
        </p:nvSpPr>
        <p:spPr>
          <a:xfrm>
            <a:off x="470149" y="371060"/>
            <a:ext cx="4605907" cy="576064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fr-FR" altLang="fr-FR" sz="2800" dirty="0" smtClean="0">
                <a:solidFill>
                  <a:schemeClr val="bg1"/>
                </a:solidFill>
              </a:rPr>
              <a:t>Généralités    </a:t>
            </a:r>
            <a:endParaRPr lang="fr-FR" altLang="fr-FR" sz="2800" b="1" dirty="0">
              <a:solidFill>
                <a:schemeClr val="bg1"/>
              </a:solidFill>
            </a:endParaRPr>
          </a:p>
        </p:txBody>
      </p:sp>
      <p:pic>
        <p:nvPicPr>
          <p:cNvPr id="4" name="Picture 8" descr="http://photos.be.com/private/1/mode/be_reserved-photos-blog/photo/hd/647262647/1685064cf4/be_reserved-photos-blog-saut-cheval-bi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371060"/>
            <a:ext cx="1152128" cy="6816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79512" y="1340768"/>
            <a:ext cx="849694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buFontTx/>
              <a:buNone/>
            </a:pPr>
            <a:r>
              <a:rPr lang="fr-FR" altLang="fr-FR" sz="2400" b="1" i="1" u="sng" dirty="0" smtClean="0"/>
              <a:t>Groupes 3</a:t>
            </a:r>
          </a:p>
          <a:p>
            <a:pPr eaLnBrk="1" hangingPunct="1">
              <a:buFontTx/>
              <a:buNone/>
            </a:pPr>
            <a:endParaRPr lang="fr-FR" altLang="fr-FR" sz="2400" b="1" i="1" u="sng" dirty="0" smtClean="0"/>
          </a:p>
          <a:p>
            <a:pPr algn="just" eaLnBrk="1" hangingPunct="1">
              <a:buFontTx/>
              <a:buNone/>
            </a:pPr>
            <a:r>
              <a:rPr lang="fr-FR" altLang="fr-FR" sz="2400" dirty="0"/>
              <a:t>Sauts par renversement avec rotation longitudinale de ¼, ½ tour dans le 1</a:t>
            </a:r>
            <a:r>
              <a:rPr lang="fr-FR" altLang="fr-FR" sz="2400" baseline="30000" dirty="0"/>
              <a:t>er</a:t>
            </a:r>
            <a:r>
              <a:rPr lang="fr-FR" altLang="fr-FR" sz="2400" dirty="0"/>
              <a:t> envol (</a:t>
            </a:r>
            <a:r>
              <a:rPr lang="fr-FR" altLang="fr-FR" sz="2400" dirty="0" err="1"/>
              <a:t>Tsukahara</a:t>
            </a:r>
            <a:r>
              <a:rPr lang="fr-FR" altLang="fr-FR" sz="2400" dirty="0"/>
              <a:t>) – salto arrière avec ou sans rotation longitudinale dans le 2</a:t>
            </a:r>
            <a:r>
              <a:rPr lang="fr-FR" altLang="fr-FR" sz="2400" baseline="30000" dirty="0"/>
              <a:t>ème</a:t>
            </a:r>
            <a:r>
              <a:rPr lang="fr-FR" altLang="fr-FR" sz="2400" dirty="0"/>
              <a:t> envol</a:t>
            </a:r>
            <a:endParaRPr lang="fr-FR" altLang="fr-FR" sz="2400" b="1" i="1" u="sng" dirty="0" smtClean="0"/>
          </a:p>
        </p:txBody>
      </p:sp>
      <p:pic>
        <p:nvPicPr>
          <p:cNvPr id="6" name="Picture 4" descr="Saut groupe 3"/>
          <p:cNvPicPr>
            <a:picLocks noChangeAspect="1" noChangeArrowheads="1"/>
          </p:cNvPicPr>
          <p:nvPr/>
        </p:nvPicPr>
        <p:blipFill>
          <a:blip r:embed="rId4"/>
          <a:srcRect l="2708" t="4903"/>
          <a:stretch>
            <a:fillRect/>
          </a:stretch>
        </p:blipFill>
        <p:spPr bwMode="auto">
          <a:xfrm>
            <a:off x="2195513" y="3800474"/>
            <a:ext cx="4902200" cy="264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68418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404664"/>
            <a:ext cx="4320480" cy="576064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fr-FR" altLang="fr-FR" sz="2800" dirty="0" smtClean="0">
                <a:solidFill>
                  <a:schemeClr val="bg1"/>
                </a:solidFill>
              </a:rPr>
              <a:t>Généralités    </a:t>
            </a:r>
            <a:endParaRPr lang="fr-FR" altLang="fr-FR" sz="2800" b="1" dirty="0">
              <a:solidFill>
                <a:schemeClr val="bg1"/>
              </a:solidFill>
            </a:endParaRPr>
          </a:p>
        </p:txBody>
      </p:sp>
      <p:pic>
        <p:nvPicPr>
          <p:cNvPr id="4" name="Picture 8" descr="http://photos.be.com/private/1/mode/be_reserved-photos-blog/photo/hd/647262647/1685064cf4/be_reserved-photos-blog-saut-cheval-bi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371060"/>
            <a:ext cx="1152128" cy="6816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79512" y="1340768"/>
            <a:ext cx="849694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buFontTx/>
              <a:buNone/>
            </a:pPr>
            <a:r>
              <a:rPr lang="fr-FR" altLang="fr-FR" sz="2400" b="1" i="1" u="sng" dirty="0" smtClean="0"/>
              <a:t>Groupes 4</a:t>
            </a:r>
          </a:p>
          <a:p>
            <a:pPr eaLnBrk="1" hangingPunct="1">
              <a:buFontTx/>
              <a:buNone/>
            </a:pPr>
            <a:endParaRPr lang="fr-FR" altLang="fr-FR" sz="2400" b="1" i="1" u="sng" dirty="0" smtClean="0"/>
          </a:p>
          <a:p>
            <a:pPr algn="just"/>
            <a:r>
              <a:rPr lang="fr-FR" altLang="fr-FR" sz="2400" dirty="0"/>
              <a:t>Rondade (</a:t>
            </a:r>
            <a:r>
              <a:rPr lang="fr-FR" altLang="fr-FR" sz="2400" dirty="0" err="1"/>
              <a:t>Yurchenko</a:t>
            </a:r>
            <a:r>
              <a:rPr lang="fr-FR" altLang="fr-FR" sz="2400" dirty="0"/>
              <a:t>) avec ou sans ¾ de rotation longitudinale  (270°) dans le 1</a:t>
            </a:r>
            <a:r>
              <a:rPr lang="fr-FR" altLang="fr-FR" sz="2400" baseline="30000" dirty="0"/>
              <a:t>er</a:t>
            </a:r>
            <a:r>
              <a:rPr lang="fr-FR" altLang="fr-FR" sz="2400" dirty="0"/>
              <a:t> envol – salto arrière avec ou sans rotation longitudinale dans le 2</a:t>
            </a:r>
            <a:r>
              <a:rPr lang="fr-FR" altLang="fr-FR" sz="2400" baseline="30000" dirty="0"/>
              <a:t>ème</a:t>
            </a:r>
            <a:r>
              <a:rPr lang="fr-FR" altLang="fr-FR" sz="2400" dirty="0"/>
              <a:t> envol</a:t>
            </a:r>
          </a:p>
          <a:p>
            <a:pPr eaLnBrk="1" hangingPunct="1">
              <a:buFontTx/>
              <a:buNone/>
            </a:pPr>
            <a:endParaRPr lang="fr-FR" altLang="fr-FR" sz="2400" b="1" i="1" u="sng" dirty="0" smtClean="0"/>
          </a:p>
        </p:txBody>
      </p:sp>
      <p:pic>
        <p:nvPicPr>
          <p:cNvPr id="7" name="Picture 4" descr="Saut groupe 4"/>
          <p:cNvPicPr>
            <a:picLocks noChangeAspect="1" noChangeArrowheads="1"/>
          </p:cNvPicPr>
          <p:nvPr/>
        </p:nvPicPr>
        <p:blipFill>
          <a:blip r:embed="rId4"/>
          <a:srcRect l="1154" t="2457"/>
          <a:stretch>
            <a:fillRect/>
          </a:stretch>
        </p:blipFill>
        <p:spPr bwMode="auto">
          <a:xfrm>
            <a:off x="1692275" y="3649092"/>
            <a:ext cx="5759450" cy="272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8437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404664"/>
            <a:ext cx="4392488" cy="576064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fr-FR" altLang="fr-FR" sz="2800" dirty="0" smtClean="0">
                <a:solidFill>
                  <a:schemeClr val="bg1"/>
                </a:solidFill>
              </a:rPr>
              <a:t>Généralités</a:t>
            </a:r>
            <a:endParaRPr lang="fr-FR" altLang="fr-FR" sz="2800" b="1" dirty="0">
              <a:solidFill>
                <a:schemeClr val="bg1"/>
              </a:solidFill>
            </a:endParaRPr>
          </a:p>
        </p:txBody>
      </p:sp>
      <p:pic>
        <p:nvPicPr>
          <p:cNvPr id="4" name="Picture 8" descr="http://photos.be.com/private/1/mode/be_reserved-photos-blog/photo/hd/647262647/1685064cf4/be_reserved-photos-blog-saut-cheval-bi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371060"/>
            <a:ext cx="1152128" cy="6816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79512" y="1340768"/>
            <a:ext cx="849694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buFontTx/>
              <a:buNone/>
            </a:pPr>
            <a:r>
              <a:rPr lang="fr-FR" altLang="fr-FR" sz="2400" b="1" i="1" u="sng" dirty="0" smtClean="0"/>
              <a:t>Groupes 5</a:t>
            </a:r>
          </a:p>
          <a:p>
            <a:pPr eaLnBrk="1" hangingPunct="1">
              <a:buFontTx/>
              <a:buNone/>
            </a:pPr>
            <a:endParaRPr lang="fr-FR" altLang="fr-FR" sz="2400" b="1" i="1" u="sng" dirty="0" smtClean="0"/>
          </a:p>
          <a:p>
            <a:r>
              <a:rPr lang="fr-FR" altLang="fr-FR" sz="2400" dirty="0"/>
              <a:t>Rondade avec rotation longitudinale de ½ tour dans le 1</a:t>
            </a:r>
            <a:r>
              <a:rPr lang="fr-FR" altLang="fr-FR" sz="2400" baseline="30000" dirty="0"/>
              <a:t>er</a:t>
            </a:r>
            <a:r>
              <a:rPr lang="fr-FR" altLang="fr-FR" sz="2400" dirty="0"/>
              <a:t> envol – salto avant ou arrière avec ou sans rotation  dans le 2</a:t>
            </a:r>
            <a:r>
              <a:rPr lang="fr-FR" altLang="fr-FR" sz="2400" baseline="30000" dirty="0"/>
              <a:t>ème</a:t>
            </a:r>
            <a:r>
              <a:rPr lang="fr-FR" altLang="fr-FR" sz="2400" dirty="0"/>
              <a:t>  </a:t>
            </a:r>
            <a:r>
              <a:rPr lang="fr-FR" altLang="fr-FR" sz="2400" dirty="0" smtClean="0"/>
              <a:t>envol</a:t>
            </a:r>
            <a:endParaRPr lang="fr-FR" altLang="fr-FR" sz="2400" b="1" i="1" u="sng" dirty="0" smtClean="0"/>
          </a:p>
        </p:txBody>
      </p:sp>
      <p:pic>
        <p:nvPicPr>
          <p:cNvPr id="6" name="Picture 4" descr="Saut groupe 5"/>
          <p:cNvPicPr>
            <a:picLocks noChangeAspect="1" noChangeArrowheads="1"/>
          </p:cNvPicPr>
          <p:nvPr/>
        </p:nvPicPr>
        <p:blipFill>
          <a:blip r:embed="rId4"/>
          <a:srcRect l="1151" t="4990"/>
          <a:stretch>
            <a:fillRect/>
          </a:stretch>
        </p:blipFill>
        <p:spPr bwMode="auto">
          <a:xfrm>
            <a:off x="1042988" y="3573463"/>
            <a:ext cx="6704012" cy="251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68413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404664"/>
            <a:ext cx="4392488" cy="576064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fr-FR" altLang="fr-FR" sz="2800" dirty="0" smtClean="0">
                <a:solidFill>
                  <a:schemeClr val="bg1"/>
                </a:solidFill>
              </a:rPr>
              <a:t>technique</a:t>
            </a:r>
            <a:endParaRPr lang="fr-FR" altLang="fr-FR" sz="2800" b="1" dirty="0">
              <a:solidFill>
                <a:schemeClr val="bg1"/>
              </a:solidFill>
            </a:endParaRPr>
          </a:p>
        </p:txBody>
      </p:sp>
      <p:pic>
        <p:nvPicPr>
          <p:cNvPr id="4" name="Picture 8" descr="http://photos.be.com/private/1/mode/be_reserved-photos-blog/photo/hd/647262647/1685064cf4/be_reserved-photos-blog-saut-cheval-bi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371060"/>
            <a:ext cx="1152128" cy="6816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51520" y="1340768"/>
            <a:ext cx="842493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fr-FR" altLang="fr-FR" sz="2400" dirty="0"/>
              <a:t>Les rotations doivent être terminées </a:t>
            </a:r>
            <a:r>
              <a:rPr lang="fr-FR" altLang="fr-FR" sz="2400" b="1" dirty="0"/>
              <a:t>au degré près</a:t>
            </a:r>
            <a:r>
              <a:rPr lang="fr-FR" altLang="fr-FR" sz="2400" dirty="0"/>
              <a:t> sinon on accorde une valeur de saut inférieure pour sous rotation </a:t>
            </a:r>
            <a:r>
              <a:rPr lang="fr-FR" altLang="fr-FR" sz="2400" dirty="0" smtClean="0"/>
              <a:t>:</a:t>
            </a:r>
          </a:p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endParaRPr lang="fr-FR" altLang="fr-FR" sz="2400" dirty="0"/>
          </a:p>
          <a:p>
            <a:pPr marL="263525" lvl="1" indent="-263525"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fr-FR" altLang="fr-FR" sz="2400" dirty="0" smtClean="0"/>
              <a:t>2 </a:t>
            </a:r>
            <a:r>
              <a:rPr lang="fr-FR" altLang="fr-FR" sz="2400" dirty="0"/>
              <a:t>½ tours deviennent 2 tours</a:t>
            </a:r>
          </a:p>
          <a:p>
            <a:pPr marL="263525" lvl="1" indent="-263525"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fr-FR" altLang="fr-FR" sz="2400" dirty="0" smtClean="0"/>
              <a:t>2 </a:t>
            </a:r>
            <a:r>
              <a:rPr lang="fr-FR" altLang="fr-FR" sz="2400" dirty="0"/>
              <a:t>tours deviennent 1 ½ tour</a:t>
            </a:r>
          </a:p>
          <a:p>
            <a:pPr marL="263525" lvl="1" indent="-263525"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fr-FR" altLang="fr-FR" sz="2400" dirty="0" smtClean="0"/>
              <a:t>1 </a:t>
            </a:r>
            <a:r>
              <a:rPr lang="fr-FR" altLang="fr-FR" sz="2400" dirty="0"/>
              <a:t>½ tour devient 1 </a:t>
            </a:r>
            <a:r>
              <a:rPr lang="fr-FR" altLang="fr-FR" sz="2400" dirty="0" smtClean="0"/>
              <a:t>tour</a:t>
            </a:r>
          </a:p>
          <a:p>
            <a:pPr lvl="1" eaLnBrk="1" fontAlgn="auto" hangingPunct="1">
              <a:spcAft>
                <a:spcPts val="0"/>
              </a:spcAft>
              <a:buFontTx/>
              <a:buNone/>
              <a:defRPr/>
            </a:pPr>
            <a:endParaRPr lang="fr-FR" altLang="fr-FR" sz="2400" dirty="0"/>
          </a:p>
        </p:txBody>
      </p:sp>
    </p:spTree>
    <p:extLst>
      <p:ext uri="{BB962C8B-B14F-4D97-AF65-F5344CB8AC3E}">
        <p14:creationId xmlns:p14="http://schemas.microsoft.com/office/powerpoint/2010/main" val="275545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404664"/>
            <a:ext cx="4464496" cy="576064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fr-FR" altLang="fr-FR" sz="2800" dirty="0" smtClean="0">
                <a:solidFill>
                  <a:schemeClr val="bg1"/>
                </a:solidFill>
              </a:rPr>
              <a:t>réception       </a:t>
            </a:r>
            <a:endParaRPr lang="fr-FR" altLang="fr-FR" sz="2800" b="1" dirty="0">
              <a:solidFill>
                <a:schemeClr val="bg1"/>
              </a:solidFill>
            </a:endParaRPr>
          </a:p>
        </p:txBody>
      </p:sp>
      <p:pic>
        <p:nvPicPr>
          <p:cNvPr id="4" name="Picture 8" descr="http://photos.be.com/private/1/mode/be_reserved-photos-blog/photo/hd/647262647/1685064cf4/be_reserved-photos-blog-saut-cheval-bi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5" y="332657"/>
            <a:ext cx="1152128" cy="6816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51520" y="1268760"/>
            <a:ext cx="475252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buFontTx/>
              <a:buNone/>
            </a:pPr>
            <a:r>
              <a:rPr lang="fr-FR" sz="2400" b="1" i="1" u="sng" dirty="0"/>
              <a:t>Il n’y a </a:t>
            </a:r>
            <a:r>
              <a:rPr lang="fr-FR" sz="2400" b="1" i="1" u="sng" dirty="0" smtClean="0"/>
              <a:t>pas </a:t>
            </a:r>
            <a:r>
              <a:rPr lang="fr-FR" sz="2400" b="1" i="1" u="sng" dirty="0"/>
              <a:t>de ligne </a:t>
            </a:r>
            <a:r>
              <a:rPr lang="fr-FR" sz="2400" b="1" i="1" u="sng" dirty="0" smtClean="0"/>
              <a:t>centrale</a:t>
            </a:r>
          </a:p>
          <a:p>
            <a:pPr eaLnBrk="1" hangingPunct="1">
              <a:buFontTx/>
              <a:buNone/>
            </a:pPr>
            <a:endParaRPr lang="fr-FR" sz="2400" b="1" i="1" u="sng" dirty="0"/>
          </a:p>
          <a:p>
            <a:pPr eaLnBrk="1" hangingPunct="1">
              <a:buFontTx/>
              <a:buNone/>
            </a:pPr>
            <a:r>
              <a:rPr lang="fr-FR" altLang="fr-FR" sz="2400" dirty="0"/>
              <a:t>•</a:t>
            </a:r>
            <a:r>
              <a:rPr lang="fr-FR" sz="2400" dirty="0"/>
              <a:t> </a:t>
            </a:r>
            <a:r>
              <a:rPr lang="fr-FR" sz="2200" dirty="0"/>
              <a:t>Réception ou pas en dehors du couloir avec 1 </a:t>
            </a:r>
            <a:r>
              <a:rPr lang="fr-FR" sz="2200" dirty="0" smtClean="0"/>
              <a:t>pied, 1 main </a:t>
            </a:r>
            <a:r>
              <a:rPr lang="fr-FR" sz="2200" i="1" dirty="0"/>
              <a:t>(partie de pied/main) </a:t>
            </a:r>
          </a:p>
          <a:p>
            <a:pPr eaLnBrk="1" hangingPunct="1">
              <a:buFontTx/>
              <a:buNone/>
            </a:pPr>
            <a:r>
              <a:rPr lang="fr-FR" sz="2200" dirty="0"/>
              <a:t>     </a:t>
            </a:r>
            <a:r>
              <a:rPr lang="fr-FR" sz="2200" i="1" u="sng" dirty="0" smtClean="0"/>
              <a:t>- </a:t>
            </a:r>
            <a:r>
              <a:rPr lang="fr-FR" sz="2200" u="sng" dirty="0"/>
              <a:t>0.10 par jury D sur Note </a:t>
            </a:r>
            <a:r>
              <a:rPr lang="fr-FR" sz="2200" u="sng" dirty="0" smtClean="0"/>
              <a:t>Finale</a:t>
            </a:r>
          </a:p>
          <a:p>
            <a:pPr eaLnBrk="1" hangingPunct="1">
              <a:buFontTx/>
              <a:buNone/>
            </a:pPr>
            <a:endParaRPr lang="fr-FR" sz="2200" dirty="0"/>
          </a:p>
          <a:p>
            <a:pPr eaLnBrk="1" hangingPunct="1">
              <a:buFontTx/>
              <a:buNone/>
            </a:pPr>
            <a:r>
              <a:rPr lang="fr-FR" altLang="fr-FR" sz="2200" dirty="0"/>
              <a:t>•</a:t>
            </a:r>
            <a:r>
              <a:rPr lang="fr-FR" sz="2200" dirty="0"/>
              <a:t> Réception ou pas en dehors du couloir avec les 2 pieds/mains </a:t>
            </a:r>
            <a:r>
              <a:rPr lang="fr-FR" sz="2200" i="1" dirty="0"/>
              <a:t>(partie de pieds/mains)</a:t>
            </a:r>
            <a:r>
              <a:rPr lang="fr-FR" sz="2200" dirty="0"/>
              <a:t> ou partie du corps   </a:t>
            </a:r>
          </a:p>
          <a:p>
            <a:pPr eaLnBrk="1" hangingPunct="1">
              <a:buFontTx/>
              <a:buNone/>
            </a:pPr>
            <a:r>
              <a:rPr lang="fr-FR" sz="2200" dirty="0" smtClean="0"/>
              <a:t>      </a:t>
            </a:r>
            <a:r>
              <a:rPr lang="fr-FR" sz="2200" u="sng" dirty="0" smtClean="0"/>
              <a:t>- </a:t>
            </a:r>
            <a:r>
              <a:rPr lang="fr-FR" sz="2200" u="sng" dirty="0"/>
              <a:t>0,30 par jury D sur Note Finale</a:t>
            </a:r>
          </a:p>
        </p:txBody>
      </p:sp>
      <p:grpSp>
        <p:nvGrpSpPr>
          <p:cNvPr id="6" name="Groupe 21"/>
          <p:cNvGrpSpPr>
            <a:grpSpLocks/>
          </p:cNvGrpSpPr>
          <p:nvPr/>
        </p:nvGrpSpPr>
        <p:grpSpPr bwMode="auto">
          <a:xfrm>
            <a:off x="5364087" y="1437741"/>
            <a:ext cx="3096345" cy="4659121"/>
            <a:chOff x="5364163" y="1214422"/>
            <a:chExt cx="2736850" cy="5643579"/>
          </a:xfrm>
        </p:grpSpPr>
        <p:sp>
          <p:nvSpPr>
            <p:cNvPr id="7" name="Rectangle 5"/>
            <p:cNvSpPr>
              <a:spLocks noChangeArrowheads="1"/>
            </p:cNvSpPr>
            <p:nvPr/>
          </p:nvSpPr>
          <p:spPr bwMode="auto">
            <a:xfrm>
              <a:off x="5364163" y="1773238"/>
              <a:ext cx="2736850" cy="4464050"/>
            </a:xfrm>
            <a:prstGeom prst="rect">
              <a:avLst/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 altLang="fr-FR" b="1">
                <a:latin typeface="Calibri" pitchFamily="34" charset="0"/>
              </a:endParaRPr>
            </a:p>
          </p:txBody>
        </p:sp>
        <p:sp>
          <p:nvSpPr>
            <p:cNvPr id="8" name="Line 6"/>
            <p:cNvSpPr>
              <a:spLocks noChangeShapeType="1"/>
            </p:cNvSpPr>
            <p:nvPr/>
          </p:nvSpPr>
          <p:spPr bwMode="auto">
            <a:xfrm>
              <a:off x="5857875" y="1785938"/>
              <a:ext cx="285750" cy="4500562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9" name="Line 7"/>
            <p:cNvSpPr>
              <a:spLocks noChangeShapeType="1"/>
            </p:cNvSpPr>
            <p:nvPr/>
          </p:nvSpPr>
          <p:spPr bwMode="auto">
            <a:xfrm flipH="1">
              <a:off x="7286625" y="1785938"/>
              <a:ext cx="357188" cy="4500562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cxnSp>
          <p:nvCxnSpPr>
            <p:cNvPr id="10" name="Connecteur droit avec flèche 9"/>
            <p:cNvCxnSpPr/>
            <p:nvPr/>
          </p:nvCxnSpPr>
          <p:spPr>
            <a:xfrm>
              <a:off x="5857876" y="1642928"/>
              <a:ext cx="1714500" cy="1588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onnecteur droit avec flèche 10"/>
            <p:cNvCxnSpPr/>
            <p:nvPr/>
          </p:nvCxnSpPr>
          <p:spPr>
            <a:xfrm>
              <a:off x="6357938" y="6429495"/>
              <a:ext cx="785813" cy="1588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 Box 17"/>
            <p:cNvSpPr txBox="1">
              <a:spLocks noChangeArrowheads="1"/>
            </p:cNvSpPr>
            <p:nvPr/>
          </p:nvSpPr>
          <p:spPr bwMode="auto">
            <a:xfrm>
              <a:off x="6229350" y="1214422"/>
              <a:ext cx="1150938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fr-FR" altLang="fr-FR" b="1" dirty="0">
                  <a:latin typeface="Calibri" pitchFamily="34" charset="0"/>
                </a:rPr>
                <a:t>1,50 m</a:t>
              </a:r>
            </a:p>
          </p:txBody>
        </p:sp>
        <p:sp>
          <p:nvSpPr>
            <p:cNvPr id="13" name="Text Box 19"/>
            <p:cNvSpPr txBox="1">
              <a:spLocks noChangeArrowheads="1"/>
            </p:cNvSpPr>
            <p:nvPr/>
          </p:nvSpPr>
          <p:spPr bwMode="auto">
            <a:xfrm>
              <a:off x="6215074" y="6491288"/>
              <a:ext cx="1214446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endParaRPr lang="fr-FR" altLang="fr-FR" b="1">
                <a:latin typeface="Calibri" pitchFamily="34" charset="0"/>
              </a:endParaRPr>
            </a:p>
          </p:txBody>
        </p:sp>
      </p:grpSp>
      <p:sp>
        <p:nvSpPr>
          <p:cNvPr id="14" name="Text Box 38"/>
          <p:cNvSpPr txBox="1">
            <a:spLocks noChangeArrowheads="1"/>
          </p:cNvSpPr>
          <p:nvPr/>
        </p:nvSpPr>
        <p:spPr bwMode="auto">
          <a:xfrm>
            <a:off x="6516216" y="5805264"/>
            <a:ext cx="8286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b="1" dirty="0">
                <a:latin typeface="Calibri" pitchFamily="34" charset="0"/>
              </a:rPr>
              <a:t>0,95 m</a:t>
            </a:r>
          </a:p>
        </p:txBody>
      </p:sp>
      <p:sp>
        <p:nvSpPr>
          <p:cNvPr id="15" name="Ellipse 14"/>
          <p:cNvSpPr/>
          <p:nvPr/>
        </p:nvSpPr>
        <p:spPr>
          <a:xfrm>
            <a:off x="5652120" y="2782193"/>
            <a:ext cx="231775" cy="3587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6" name="Ellipse 15"/>
          <p:cNvSpPr/>
          <p:nvPr/>
        </p:nvSpPr>
        <p:spPr>
          <a:xfrm>
            <a:off x="6140425" y="2780605"/>
            <a:ext cx="231775" cy="3603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7" name="Rectangle 16"/>
          <p:cNvSpPr/>
          <p:nvPr/>
        </p:nvSpPr>
        <p:spPr>
          <a:xfrm>
            <a:off x="5508104" y="2132856"/>
            <a:ext cx="1108200" cy="504056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u="sng" dirty="0">
                <a:solidFill>
                  <a:schemeClr val="bg1"/>
                </a:solidFill>
              </a:rPr>
              <a:t>0,10 Pt</a:t>
            </a:r>
          </a:p>
        </p:txBody>
      </p:sp>
      <p:sp>
        <p:nvSpPr>
          <p:cNvPr id="26" name="Rectangle 25"/>
          <p:cNvSpPr/>
          <p:nvPr/>
        </p:nvSpPr>
        <p:spPr>
          <a:xfrm>
            <a:off x="7545388" y="3861048"/>
            <a:ext cx="1131068" cy="288925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u="sng" dirty="0">
                <a:solidFill>
                  <a:schemeClr val="bg1"/>
                </a:solidFill>
              </a:rPr>
              <a:t>0,30 Pt</a:t>
            </a:r>
          </a:p>
        </p:txBody>
      </p:sp>
      <p:sp>
        <p:nvSpPr>
          <p:cNvPr id="27" name="Ellipse 26"/>
          <p:cNvSpPr/>
          <p:nvPr/>
        </p:nvSpPr>
        <p:spPr>
          <a:xfrm>
            <a:off x="7815263" y="4292600"/>
            <a:ext cx="231775" cy="3603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28" name="Ellipse 27"/>
          <p:cNvSpPr/>
          <p:nvPr/>
        </p:nvSpPr>
        <p:spPr>
          <a:xfrm>
            <a:off x="8091488" y="4292600"/>
            <a:ext cx="238125" cy="3603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28693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 animBg="1"/>
      <p:bldP spid="16" grpId="0" animBg="1"/>
      <p:bldP spid="17" grpId="0" animBg="1"/>
      <p:bldP spid="26" grpId="0" animBg="1"/>
      <p:bldP spid="27" grpId="0" animBg="1"/>
      <p:bldP spid="2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1751025"/>
              </p:ext>
            </p:extLst>
          </p:nvPr>
        </p:nvGraphicFramePr>
        <p:xfrm>
          <a:off x="395538" y="1268760"/>
          <a:ext cx="8487420" cy="4680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4294"/>
                <a:gridCol w="1520996"/>
                <a:gridCol w="1448987"/>
                <a:gridCol w="1472990"/>
                <a:gridCol w="1380153"/>
              </a:tblGrid>
              <a:tr h="468052">
                <a:tc rowSpan="2">
                  <a:txBody>
                    <a:bodyPr/>
                    <a:lstStyle/>
                    <a:p>
                      <a:pPr algn="ctr"/>
                      <a:endParaRPr lang="fr-FR" dirty="0" smtClean="0"/>
                    </a:p>
                    <a:p>
                      <a:pPr algn="ctr"/>
                      <a:r>
                        <a:rPr lang="fr-FR" dirty="0" smtClean="0"/>
                        <a:t>Valorisation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+ 0,30 Pt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+ 0,60 Pt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+ 0,90 Pt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+ 1,20 Pt</a:t>
                      </a:r>
                      <a:endParaRPr lang="fr-FR" dirty="0"/>
                    </a:p>
                  </a:txBody>
                  <a:tcPr/>
                </a:tc>
              </a:tr>
              <a:tr h="468052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Note D comprise entre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Note D comprise entre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Note D comprise entre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Note D comprise entre</a:t>
                      </a:r>
                      <a:endParaRPr lang="fr-FR" sz="1200" dirty="0"/>
                    </a:p>
                  </a:txBody>
                  <a:tcPr/>
                </a:tc>
              </a:tr>
              <a:tr h="936104">
                <a:tc>
                  <a:txBody>
                    <a:bodyPr/>
                    <a:lstStyle/>
                    <a:p>
                      <a:pPr algn="ctr"/>
                      <a:endParaRPr lang="fr-FR" sz="2400" dirty="0" smtClean="0"/>
                    </a:p>
                    <a:p>
                      <a:pPr algn="ctr"/>
                      <a:r>
                        <a:rPr lang="fr-FR" sz="2400" dirty="0" smtClean="0"/>
                        <a:t>Table de saut</a:t>
                      </a:r>
                      <a:endParaRPr lang="fr-F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 smtClean="0"/>
                    </a:p>
                    <a:p>
                      <a:r>
                        <a:rPr lang="fr-FR" dirty="0" smtClean="0"/>
                        <a:t>3,30 à 3,70 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 smtClean="0"/>
                    </a:p>
                    <a:p>
                      <a:r>
                        <a:rPr lang="fr-FR" dirty="0" smtClean="0"/>
                        <a:t>3,80 à 4,20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 smtClean="0"/>
                    </a:p>
                    <a:p>
                      <a:r>
                        <a:rPr lang="fr-FR" dirty="0" smtClean="0"/>
                        <a:t>4,30 et +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936104">
                <a:tc>
                  <a:txBody>
                    <a:bodyPr/>
                    <a:lstStyle/>
                    <a:p>
                      <a:pPr algn="ctr"/>
                      <a:endParaRPr lang="fr-FR" sz="2400" dirty="0" smtClean="0"/>
                    </a:p>
                    <a:p>
                      <a:pPr algn="ctr"/>
                      <a:r>
                        <a:rPr lang="fr-FR" sz="2400" dirty="0" smtClean="0"/>
                        <a:t>Barres </a:t>
                      </a:r>
                      <a:endParaRPr lang="fr-F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 smtClean="0"/>
                    </a:p>
                    <a:p>
                      <a:r>
                        <a:rPr lang="fr-FR" dirty="0" smtClean="0"/>
                        <a:t>1,40 à 2,00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 smtClean="0"/>
                    </a:p>
                    <a:p>
                      <a:r>
                        <a:rPr lang="fr-FR" dirty="0" smtClean="0"/>
                        <a:t>2,10 à 2,70</a:t>
                      </a:r>
                    </a:p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 smtClean="0"/>
                    </a:p>
                    <a:p>
                      <a:r>
                        <a:rPr lang="fr-FR" dirty="0" smtClean="0"/>
                        <a:t>2,80 à 3,00</a:t>
                      </a:r>
                    </a:p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 smtClean="0"/>
                    </a:p>
                    <a:p>
                      <a:r>
                        <a:rPr lang="fr-FR" dirty="0" smtClean="0"/>
                        <a:t>3,10 et +</a:t>
                      </a:r>
                      <a:endParaRPr lang="fr-FR" dirty="0"/>
                    </a:p>
                  </a:txBody>
                  <a:tcPr/>
                </a:tc>
              </a:tr>
              <a:tr h="936104">
                <a:tc>
                  <a:txBody>
                    <a:bodyPr/>
                    <a:lstStyle/>
                    <a:p>
                      <a:pPr algn="ctr"/>
                      <a:endParaRPr lang="fr-FR" sz="2400" dirty="0" smtClean="0"/>
                    </a:p>
                    <a:p>
                      <a:pPr algn="ctr"/>
                      <a:r>
                        <a:rPr lang="fr-FR" sz="2400" dirty="0" smtClean="0"/>
                        <a:t>Poutre</a:t>
                      </a:r>
                      <a:endParaRPr lang="fr-F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 smtClean="0"/>
                    </a:p>
                    <a:p>
                      <a:r>
                        <a:rPr lang="fr-FR" dirty="0" smtClean="0"/>
                        <a:t>2,90 à 3,30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 smtClean="0"/>
                    </a:p>
                    <a:p>
                      <a:r>
                        <a:rPr lang="fr-FR" dirty="0" smtClean="0"/>
                        <a:t>3,40</a:t>
                      </a:r>
                      <a:r>
                        <a:rPr lang="fr-FR" baseline="0" dirty="0" smtClean="0"/>
                        <a:t> à 3,80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 smtClean="0"/>
                    </a:p>
                    <a:p>
                      <a:r>
                        <a:rPr lang="fr-FR" dirty="0" smtClean="0"/>
                        <a:t>3,90 à 4,30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 smtClean="0"/>
                    </a:p>
                    <a:p>
                      <a:r>
                        <a:rPr lang="fr-FR" dirty="0" smtClean="0"/>
                        <a:t>4,40 et +</a:t>
                      </a:r>
                      <a:endParaRPr lang="fr-FR" dirty="0"/>
                    </a:p>
                  </a:txBody>
                  <a:tcPr/>
                </a:tc>
              </a:tr>
              <a:tr h="936104">
                <a:tc>
                  <a:txBody>
                    <a:bodyPr/>
                    <a:lstStyle/>
                    <a:p>
                      <a:pPr algn="ctr"/>
                      <a:endParaRPr lang="fr-FR" sz="2400" dirty="0" smtClean="0"/>
                    </a:p>
                    <a:p>
                      <a:pPr algn="ctr"/>
                      <a:r>
                        <a:rPr lang="fr-FR" sz="2400" dirty="0" smtClean="0"/>
                        <a:t>Sol</a:t>
                      </a:r>
                      <a:endParaRPr lang="fr-F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 smtClean="0"/>
                    </a:p>
                    <a:p>
                      <a:r>
                        <a:rPr lang="fr-FR" dirty="0" smtClean="0"/>
                        <a:t>2,90 à 3,30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 smtClean="0"/>
                    </a:p>
                    <a:p>
                      <a:r>
                        <a:rPr lang="fr-FR" dirty="0" smtClean="0"/>
                        <a:t>3,40</a:t>
                      </a:r>
                      <a:r>
                        <a:rPr lang="fr-FR" baseline="0" dirty="0" smtClean="0"/>
                        <a:t> à 3,80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 smtClean="0"/>
                    </a:p>
                    <a:p>
                      <a:r>
                        <a:rPr lang="fr-FR" dirty="0" smtClean="0"/>
                        <a:t>3,90 à 4,30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 smtClean="0"/>
                    </a:p>
                    <a:p>
                      <a:r>
                        <a:rPr lang="fr-FR" dirty="0" smtClean="0"/>
                        <a:t>4,40 et +</a:t>
                      </a:r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riangle isocèle 4"/>
          <p:cNvSpPr/>
          <p:nvPr/>
        </p:nvSpPr>
        <p:spPr>
          <a:xfrm>
            <a:off x="7956376" y="349993"/>
            <a:ext cx="720725" cy="720725"/>
          </a:xfrm>
          <a:prstGeom prst="triangl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>
              <a:defRPr/>
            </a:pPr>
            <a:r>
              <a:rPr lang="fr-FR" sz="3200" dirty="0">
                <a:solidFill>
                  <a:schemeClr val="tx1"/>
                </a:solidFill>
                <a:cs typeface="Arial" charset="0"/>
              </a:rPr>
              <a:t>!</a:t>
            </a:r>
            <a:endParaRPr lang="fr-FR" dirty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27584" y="293747"/>
            <a:ext cx="81369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fr-FR" altLang="fr-FR" sz="2400" b="1" dirty="0" smtClean="0">
                <a:solidFill>
                  <a:schemeClr val="bg1"/>
                </a:solidFill>
              </a:rPr>
              <a:t>Bonification de la note D</a:t>
            </a:r>
          </a:p>
          <a:p>
            <a:pPr>
              <a:lnSpc>
                <a:spcPct val="100000"/>
              </a:lnSpc>
            </a:pPr>
            <a:r>
              <a:rPr lang="fr-FR" altLang="fr-FR" sz="2400" b="1" dirty="0" smtClean="0"/>
              <a:t>Aménagement </a:t>
            </a:r>
            <a:r>
              <a:rPr lang="fr-FR" altLang="fr-FR" sz="2400" b="1" i="1" dirty="0" smtClean="0"/>
              <a:t>FSCF</a:t>
            </a:r>
            <a:endParaRPr lang="fr-FR" altLang="fr-FR" sz="2400" b="1" i="1" dirty="0"/>
          </a:p>
        </p:txBody>
      </p:sp>
    </p:spTree>
    <p:extLst>
      <p:ext uri="{BB962C8B-B14F-4D97-AF65-F5344CB8AC3E}">
        <p14:creationId xmlns:p14="http://schemas.microsoft.com/office/powerpoint/2010/main" val="292678710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404664"/>
            <a:ext cx="6696744" cy="576064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fr-FR" altLang="fr-FR" sz="2800" dirty="0" smtClean="0">
                <a:solidFill>
                  <a:schemeClr val="bg1"/>
                </a:solidFill>
              </a:rPr>
              <a:t>Sauts non valables     jury d</a:t>
            </a:r>
            <a:endParaRPr lang="fr-FR" altLang="fr-FR" sz="2800" b="1" dirty="0">
              <a:solidFill>
                <a:schemeClr val="bg1"/>
              </a:solidFill>
            </a:endParaRPr>
          </a:p>
        </p:txBody>
      </p:sp>
      <p:pic>
        <p:nvPicPr>
          <p:cNvPr id="4" name="Picture 8" descr="http://photos.be.com/private/1/mode/be_reserved-photos-blog/photo/hd/647262647/1685064cf4/be_reserved-photos-blog-saut-cheval-bi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371060"/>
            <a:ext cx="1152128" cy="6816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0" name="Group 35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409931328"/>
              </p:ext>
            </p:extLst>
          </p:nvPr>
        </p:nvGraphicFramePr>
        <p:xfrm>
          <a:off x="200408" y="1482488"/>
          <a:ext cx="8476047" cy="4106752"/>
        </p:xfrm>
        <a:graphic>
          <a:graphicData uri="http://schemas.openxmlformats.org/drawingml/2006/table">
            <a:tbl>
              <a:tblPr/>
              <a:tblGrid>
                <a:gridCol w="5711194"/>
                <a:gridCol w="1630135"/>
                <a:gridCol w="1134718"/>
              </a:tblGrid>
              <a:tr h="79208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Course d’élan avec touche du tremplin ou de la Table de Saut sans exécuter de saut</a:t>
                      </a:r>
                    </a:p>
                  </a:txBody>
                  <a:tcPr marT="45708" marB="4570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Non Valable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Note : 0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9186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Pas d’appui sur la Table de Saut</a:t>
                      </a:r>
                    </a:p>
                  </a:txBody>
                  <a:tcPr marT="45708" marB="4570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Non Valable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Note : 0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9186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Aide pendant le saut</a:t>
                      </a:r>
                    </a:p>
                  </a:txBody>
                  <a:tcPr marT="45708" marB="4570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Non valable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Note :0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6511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Ne pas utiliser le « collier de sécurité » pour les sauts par rondade</a:t>
                      </a:r>
                    </a:p>
                  </a:txBody>
                  <a:tcPr marT="45708" marB="4570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Non valable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Note : 0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937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La réception n’est pas faite  sur les pieds d’abord</a:t>
                      </a:r>
                    </a:p>
                  </a:txBody>
                  <a:tcPr marT="45708" marB="4570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Non valable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Note : 0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1040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Le saut est tellement mal exécuté qu’il ne peut pas être reconnu ou la gymnaste pousse avec ses pieds sur la table de saut</a:t>
                      </a:r>
                    </a:p>
                  </a:txBody>
                  <a:tcPr marT="45708" marB="4570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Non valable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Note : 0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93388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404664"/>
            <a:ext cx="6624736" cy="576064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fr-FR" altLang="fr-FR" sz="2800" dirty="0" smtClean="0">
                <a:solidFill>
                  <a:schemeClr val="bg1"/>
                </a:solidFill>
              </a:rPr>
              <a:t>Sauts non valables     jury d</a:t>
            </a:r>
            <a:endParaRPr lang="fr-FR" altLang="fr-FR" sz="2800" b="1" dirty="0">
              <a:solidFill>
                <a:schemeClr val="bg1"/>
              </a:solidFill>
            </a:endParaRPr>
          </a:p>
        </p:txBody>
      </p:sp>
      <p:pic>
        <p:nvPicPr>
          <p:cNvPr id="4" name="Picture 8" descr="http://photos.be.com/private/1/mode/be_reserved-photos-blog/photo/hd/647262647/1685064cf4/be_reserved-photos-blog-saut-cheval-bi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371060"/>
            <a:ext cx="1152128" cy="6816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1" name="Group 106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762787399"/>
              </p:ext>
            </p:extLst>
          </p:nvPr>
        </p:nvGraphicFramePr>
        <p:xfrm>
          <a:off x="395536" y="1340769"/>
          <a:ext cx="8334127" cy="1570708"/>
        </p:xfrm>
        <a:graphic>
          <a:graphicData uri="http://schemas.openxmlformats.org/drawingml/2006/table">
            <a:tbl>
              <a:tblPr/>
              <a:tblGrid>
                <a:gridCol w="5615568"/>
                <a:gridCol w="1602841"/>
                <a:gridCol w="1115718"/>
              </a:tblGrid>
              <a:tr h="157070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La gymnaste exécute un saut interdit </a:t>
                      </a:r>
                      <a:r>
                        <a:rPr kumimoji="0" lang="fr-FR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(jambes écartées latéralement, élément non autorisé avant le tremplin, réception latérale intentionnelle)</a:t>
                      </a:r>
                      <a:endParaRPr kumimoji="0" lang="fr-F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689" marB="4568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Non Valable</a:t>
                      </a:r>
                    </a:p>
                  </a:txBody>
                  <a:tcPr marT="45689" marB="4568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Note : 0</a:t>
                      </a:r>
                    </a:p>
                  </a:txBody>
                  <a:tcPr marT="45689" marB="4568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323528" y="3225750"/>
            <a:ext cx="84249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3525" indent="-263525" algn="just"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fr-FR" altLang="fr-FR" sz="2400" dirty="0"/>
              <a:t>La note « 0 » est donnée par le jury D.</a:t>
            </a:r>
          </a:p>
          <a:p>
            <a:pPr marL="263525" indent="-263525" algn="just"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fr-FR" altLang="fr-FR" sz="2400" dirty="0"/>
              <a:t>Pas d’évaluation par le jury E.</a:t>
            </a:r>
          </a:p>
          <a:p>
            <a:pPr marL="263525" indent="-263525" algn="just"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fr-FR" altLang="fr-FR" sz="2400" dirty="0"/>
              <a:t>Pas de vidéo en FSCF.</a:t>
            </a:r>
          </a:p>
        </p:txBody>
      </p:sp>
    </p:spTree>
    <p:extLst>
      <p:ext uri="{BB962C8B-B14F-4D97-AF65-F5344CB8AC3E}">
        <p14:creationId xmlns:p14="http://schemas.microsoft.com/office/powerpoint/2010/main" val="4231529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404664"/>
            <a:ext cx="6624736" cy="576064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fr-FR" altLang="fr-FR" sz="2800" dirty="0" smtClean="0">
                <a:solidFill>
                  <a:schemeClr val="bg1"/>
                </a:solidFill>
              </a:rPr>
              <a:t>Déductions spécifiques</a:t>
            </a:r>
            <a:endParaRPr lang="fr-FR" altLang="fr-FR" sz="2800" b="1" dirty="0">
              <a:solidFill>
                <a:schemeClr val="bg1"/>
              </a:solidFill>
            </a:endParaRPr>
          </a:p>
        </p:txBody>
      </p:sp>
      <p:pic>
        <p:nvPicPr>
          <p:cNvPr id="4" name="Picture 8" descr="http://photos.be.com/private/1/mode/be_reserved-photos-blog/photo/hd/647262647/1685064cf4/be_reserved-photos-blog-saut-cheval-bi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371060"/>
            <a:ext cx="1152128" cy="6816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Group 30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464477116"/>
              </p:ext>
            </p:extLst>
          </p:nvPr>
        </p:nvGraphicFramePr>
        <p:xfrm>
          <a:off x="179512" y="1268760"/>
          <a:ext cx="8713167" cy="4905189"/>
        </p:xfrm>
        <a:graphic>
          <a:graphicData uri="http://schemas.openxmlformats.org/drawingml/2006/table">
            <a:tbl>
              <a:tblPr/>
              <a:tblGrid>
                <a:gridCol w="6083848"/>
                <a:gridCol w="903724"/>
                <a:gridCol w="903725"/>
                <a:gridCol w="821870"/>
              </a:tblGrid>
              <a:tr h="49846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Fautes par le Jury E</a:t>
                      </a:r>
                    </a:p>
                  </a:txBody>
                  <a:tcPr marL="90102" marR="90102" marT="45705" marB="4570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0,10</a:t>
                      </a:r>
                    </a:p>
                  </a:txBody>
                  <a:tcPr marL="90102" marR="90102"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0,30</a:t>
                      </a:r>
                    </a:p>
                  </a:txBody>
                  <a:tcPr marL="90102" marR="90102"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0,50</a:t>
                      </a:r>
                    </a:p>
                  </a:txBody>
                  <a:tcPr marL="90102" marR="90102"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78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Premier envol</a:t>
                      </a:r>
                    </a:p>
                  </a:txBody>
                  <a:tcPr marL="90102" marR="90102" marT="45705" marB="4570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cs typeface="Arial" charset="0"/>
                      </a:endParaRPr>
                    </a:p>
                  </a:txBody>
                  <a:tcPr marL="90102" marR="90102"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cs typeface="Arial" charset="0"/>
                      </a:endParaRPr>
                    </a:p>
                  </a:txBody>
                  <a:tcPr marL="90102" marR="90102"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cs typeface="Arial" charset="0"/>
                      </a:endParaRPr>
                    </a:p>
                  </a:txBody>
                  <a:tcPr marL="90102" marR="90102"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492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- </a:t>
                      </a:r>
                      <a:r>
                        <a:rPr kumimoji="0" lang="fr-FR" altLang="fr-FR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Degrés de rotation manquant dans les rotations longitudinales pendant l’envol</a:t>
                      </a:r>
                    </a:p>
                  </a:txBody>
                  <a:tcPr marL="90102" marR="90102" marT="45705" marB="4570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0102" marR="90102"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0102" marR="90102"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0102" marR="90102"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7870">
                <a:tc>
                  <a:txBody>
                    <a:bodyPr/>
                    <a:lstStyle/>
                    <a:p>
                      <a:pPr marL="525463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kumimoji="0" lang="fr-FR" altLang="fr-F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Gr </a:t>
                      </a:r>
                      <a:r>
                        <a:rPr kumimoji="0" lang="fr-FR" alt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</a:t>
                      </a:r>
                      <a:r>
                        <a:rPr kumimoji="0" lang="fr-FR" altLang="fr-F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avec ½ tour (180°)</a:t>
                      </a:r>
                      <a:endParaRPr kumimoji="0" lang="fr-FR" alt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cs typeface="Arial" charset="0"/>
                      </a:endParaRPr>
                    </a:p>
                  </a:txBody>
                  <a:tcPr marL="90102" marR="90102" marT="45705" marB="4570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altLang="fr-F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≤45°</a:t>
                      </a:r>
                    </a:p>
                  </a:txBody>
                  <a:tcPr marL="90102" marR="90102"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altLang="fr-F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≤90°</a:t>
                      </a:r>
                    </a:p>
                  </a:txBody>
                  <a:tcPr marL="90102" marR="90102"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0102" marR="90102"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5802">
                <a:tc>
                  <a:txBody>
                    <a:bodyPr/>
                    <a:lstStyle/>
                    <a:p>
                      <a:pPr marL="525463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>
                          <a:tab pos="0" algn="l"/>
                        </a:tabLst>
                      </a:pPr>
                      <a:r>
                        <a:rPr kumimoji="0" lang="fr-FR" altLang="fr-F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Gr 4 avec ¾ de tour (270°)</a:t>
                      </a:r>
                    </a:p>
                  </a:txBody>
                  <a:tcPr marL="90102" marR="90102" marT="45705" marB="4570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altLang="fr-F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≤45°</a:t>
                      </a:r>
                    </a:p>
                  </a:txBody>
                  <a:tcPr marL="90102" marR="90102"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0102" marR="90102"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0102" marR="90102"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7041">
                <a:tc>
                  <a:txBody>
                    <a:bodyPr/>
                    <a:lstStyle/>
                    <a:p>
                      <a:pPr marL="525463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kumimoji="0" lang="fr-FR" altLang="fr-F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Gr </a:t>
                      </a:r>
                      <a:r>
                        <a:rPr kumimoji="0" lang="fr-FR" alt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</a:t>
                      </a:r>
                      <a:r>
                        <a:rPr kumimoji="0" lang="fr-FR" altLang="fr-F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ou </a:t>
                      </a:r>
                      <a:r>
                        <a:rPr kumimoji="0" lang="fr-FR" alt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</a:t>
                      </a:r>
                      <a:r>
                        <a:rPr kumimoji="0" lang="fr-FR" altLang="fr-F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avec 1/1 tour (360°)</a:t>
                      </a:r>
                    </a:p>
                  </a:txBody>
                  <a:tcPr marL="90102" marR="90102" marT="45705" marB="4570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altLang="fr-F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≤45°</a:t>
                      </a:r>
                    </a:p>
                  </a:txBody>
                  <a:tcPr marL="90102" marR="90102"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altLang="fr-F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≤90°</a:t>
                      </a:r>
                    </a:p>
                  </a:txBody>
                  <a:tcPr marL="90102" marR="90102"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altLang="fr-F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&gt;90°</a:t>
                      </a:r>
                    </a:p>
                  </a:txBody>
                  <a:tcPr marL="90102" marR="90102"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18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altLang="fr-FR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Mauvaise technique </a:t>
                      </a:r>
                    </a:p>
                  </a:txBody>
                  <a:tcPr marL="90102" marR="90102" marT="45705" marB="4570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0102" marR="90102"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0102" marR="90102"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0102" marR="90102"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1836">
                <a:tc>
                  <a:txBody>
                    <a:bodyPr/>
                    <a:lstStyle/>
                    <a:p>
                      <a:pPr marL="617538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>
                          <a:tab pos="274638" algn="l"/>
                        </a:tabLst>
                      </a:pPr>
                      <a:r>
                        <a:rPr kumimoji="0" lang="fr-FR" altLang="fr-F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Angle des hanches</a:t>
                      </a:r>
                      <a:endParaRPr kumimoji="0" lang="fr-FR" alt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cs typeface="Arial" charset="0"/>
                      </a:endParaRPr>
                    </a:p>
                  </a:txBody>
                  <a:tcPr marL="90102" marR="90102" marT="45705" marB="4570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X</a:t>
                      </a:r>
                    </a:p>
                  </a:txBody>
                  <a:tcPr marL="90102" marR="90102"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X</a:t>
                      </a:r>
                    </a:p>
                  </a:txBody>
                  <a:tcPr marL="90102" marR="90102"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0102" marR="90102"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1836">
                <a:tc>
                  <a:txBody>
                    <a:bodyPr/>
                    <a:lstStyle/>
                    <a:p>
                      <a:pPr marL="630238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</a:pPr>
                      <a:r>
                        <a:rPr kumimoji="0" lang="fr-FR" altLang="fr-F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Corps cambré</a:t>
                      </a:r>
                      <a:endParaRPr kumimoji="0" lang="fr-FR" alt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cs typeface="Arial" charset="0"/>
                      </a:endParaRPr>
                    </a:p>
                  </a:txBody>
                  <a:tcPr marL="90102" marR="90102" marT="45705" marB="4570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X</a:t>
                      </a:r>
                    </a:p>
                  </a:txBody>
                  <a:tcPr marL="90102" marR="90102"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X</a:t>
                      </a:r>
                    </a:p>
                  </a:txBody>
                  <a:tcPr marL="90102" marR="90102"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0102" marR="90102"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7086">
                <a:tc>
                  <a:txBody>
                    <a:bodyPr/>
                    <a:lstStyle/>
                    <a:p>
                      <a:pPr marL="627063" marR="0" lvl="0" indent="-3524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kumimoji="0" lang="fr-FR" altLang="fr-F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Genoux fléchis </a:t>
                      </a:r>
                      <a:endParaRPr kumimoji="0" lang="fr-FR" alt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cs typeface="Arial" charset="0"/>
                      </a:endParaRPr>
                    </a:p>
                  </a:txBody>
                  <a:tcPr marL="90102" marR="90102" marT="45705" marB="4570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X</a:t>
                      </a:r>
                    </a:p>
                  </a:txBody>
                  <a:tcPr marL="90102" marR="90102"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X</a:t>
                      </a:r>
                    </a:p>
                  </a:txBody>
                  <a:tcPr marL="90102" marR="90102"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X</a:t>
                      </a:r>
                    </a:p>
                  </a:txBody>
                  <a:tcPr marL="90102" marR="90102"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2016">
                <a:tc>
                  <a:txBody>
                    <a:bodyPr/>
                    <a:lstStyle/>
                    <a:p>
                      <a:pPr marL="625475" marR="0" lvl="0" indent="-3508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kumimoji="0" lang="fr-FR" altLang="fr-F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Jambes ou genoux écartés </a:t>
                      </a:r>
                    </a:p>
                  </a:txBody>
                  <a:tcPr marL="90102" marR="90102" marT="45705" marB="4570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X</a:t>
                      </a:r>
                    </a:p>
                  </a:txBody>
                  <a:tcPr marL="90102" marR="90102"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X</a:t>
                      </a:r>
                    </a:p>
                  </a:txBody>
                  <a:tcPr marL="90102" marR="90102"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0102" marR="90102"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67210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404664"/>
            <a:ext cx="6552728" cy="576064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fr-FR" altLang="fr-FR" sz="2800" dirty="0" smtClean="0">
                <a:solidFill>
                  <a:schemeClr val="bg1"/>
                </a:solidFill>
              </a:rPr>
              <a:t>Déductions spécifiques</a:t>
            </a:r>
            <a:endParaRPr lang="fr-FR" altLang="fr-FR" sz="2800" b="1" dirty="0">
              <a:solidFill>
                <a:schemeClr val="bg1"/>
              </a:solidFill>
            </a:endParaRPr>
          </a:p>
        </p:txBody>
      </p:sp>
      <p:pic>
        <p:nvPicPr>
          <p:cNvPr id="4" name="Picture 8" descr="http://photos.be.com/private/1/mode/be_reserved-photos-blog/photo/hd/647262647/1685064cf4/be_reserved-photos-blog-saut-cheval-bi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371060"/>
            <a:ext cx="1152128" cy="6816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Group 41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4237439215"/>
              </p:ext>
            </p:extLst>
          </p:nvPr>
        </p:nvGraphicFramePr>
        <p:xfrm>
          <a:off x="457846" y="1430089"/>
          <a:ext cx="8002587" cy="4175919"/>
        </p:xfrm>
        <a:graphic>
          <a:graphicData uri="http://schemas.openxmlformats.org/drawingml/2006/table">
            <a:tbl>
              <a:tblPr/>
              <a:tblGrid>
                <a:gridCol w="5627687"/>
                <a:gridCol w="792163"/>
                <a:gridCol w="790575"/>
                <a:gridCol w="792162"/>
              </a:tblGrid>
              <a:tr h="4603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F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Fautes par le Jury E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F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0.10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F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0.30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F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0.50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76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F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Impulsion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Tx/>
                        <a:buFontTx/>
                        <a:buNone/>
                        <a:tabLst/>
                      </a:pPr>
                      <a:endParaRPr kumimoji="0" lang="fr-F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Tx/>
                        <a:buFontTx/>
                        <a:buNone/>
                        <a:tabLst/>
                      </a:pPr>
                      <a:endParaRPr kumimoji="0" lang="fr-F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Tx/>
                        <a:buFontTx/>
                        <a:buNone/>
                        <a:tabLst/>
                      </a:pPr>
                      <a:endParaRPr kumimoji="0" lang="fr-F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923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- Mauvaise technique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Tx/>
                        <a:buFontTx/>
                        <a:buNone/>
                        <a:tabLst/>
                      </a:pPr>
                      <a:endParaRPr kumimoji="0" 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Tx/>
                        <a:buFontTx/>
                        <a:buNone/>
                        <a:tabLst/>
                      </a:pPr>
                      <a:endParaRPr kumimoji="0" 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4664">
                <a:tc>
                  <a:txBody>
                    <a:bodyPr/>
                    <a:lstStyle/>
                    <a:p>
                      <a:pPr marL="534988" marR="0" lvl="0" indent="-182563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kumimoji="0" lang="fr-F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Appui décalé des mains Gr 1, 2 &amp; 5) pas applicable pour salto Av tendu avec tour)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X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X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Tx/>
                        <a:buFontTx/>
                        <a:buNone/>
                        <a:tabLst/>
                      </a:pPr>
                      <a:endParaRPr kumimoji="0" 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 marL="534988" marR="0" lvl="0" indent="-182563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kumimoji="0" lang="fr-F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Bras fléchis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X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X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X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marL="534988" marR="0" lvl="0" indent="-182563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kumimoji="0" lang="fr-F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Angle des épaules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X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X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Tx/>
                        <a:buFontTx/>
                        <a:buNone/>
                        <a:tabLst/>
                      </a:pPr>
                      <a:endParaRPr kumimoji="0" 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1700">
                <a:tc>
                  <a:txBody>
                    <a:bodyPr/>
                    <a:lstStyle/>
                    <a:p>
                      <a:pPr marL="534988" marR="0" lvl="0" indent="-182563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</a:pPr>
                      <a:r>
                        <a:rPr kumimoji="0" lang="fr-F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Ne pas passer par la verticale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X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Tx/>
                        <a:buFontTx/>
                        <a:buNone/>
                        <a:tabLst/>
                      </a:pPr>
                      <a:endParaRPr kumimoji="0" 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Tx/>
                        <a:buFontTx/>
                        <a:buNone/>
                        <a:tabLst/>
                      </a:pPr>
                      <a:endParaRPr kumimoji="0" 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2262">
                <a:tc>
                  <a:txBody>
                    <a:bodyPr/>
                    <a:lstStyle/>
                    <a:p>
                      <a:pPr marL="534988" marR="0" lvl="0" indent="-182563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</a:pPr>
                      <a:r>
                        <a:rPr kumimoji="0" lang="fr-F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Rotation   longitudinale commencée trop tôt (sur la table)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X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X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Tx/>
                        <a:buFontTx/>
                        <a:buNone/>
                        <a:tabLst/>
                      </a:pPr>
                      <a:endParaRPr kumimoji="0" 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66328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404664"/>
            <a:ext cx="6336704" cy="576064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fr-FR" altLang="fr-FR" sz="2800" dirty="0" smtClean="0">
                <a:solidFill>
                  <a:schemeClr val="bg1"/>
                </a:solidFill>
              </a:rPr>
              <a:t>Déductions spécifiques</a:t>
            </a:r>
            <a:endParaRPr lang="fr-FR" altLang="fr-FR" sz="2800" b="1" dirty="0">
              <a:solidFill>
                <a:schemeClr val="bg1"/>
              </a:solidFill>
            </a:endParaRPr>
          </a:p>
        </p:txBody>
      </p:sp>
      <p:pic>
        <p:nvPicPr>
          <p:cNvPr id="4" name="Picture 8" descr="http://photos.be.com/private/1/mode/be_reserved-photos-blog/photo/hd/647262647/1685064cf4/be_reserved-photos-blog-saut-cheval-bi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371060"/>
            <a:ext cx="1152128" cy="6816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Group 26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686053793"/>
              </p:ext>
            </p:extLst>
          </p:nvPr>
        </p:nvGraphicFramePr>
        <p:xfrm>
          <a:off x="251520" y="1268760"/>
          <a:ext cx="8496944" cy="5011004"/>
        </p:xfrm>
        <a:graphic>
          <a:graphicData uri="http://schemas.openxmlformats.org/drawingml/2006/table">
            <a:tbl>
              <a:tblPr/>
              <a:tblGrid>
                <a:gridCol w="6192688"/>
                <a:gridCol w="792088"/>
                <a:gridCol w="792088"/>
                <a:gridCol w="720080"/>
              </a:tblGrid>
              <a:tr h="466717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F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Fautes par le Jury E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F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0.10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F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0.30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F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0.50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737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F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Deuxième envol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Tx/>
                        <a:buFontTx/>
                        <a:buNone/>
                        <a:tabLst/>
                      </a:pPr>
                      <a:endParaRPr kumimoji="0" lang="fr-F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Tx/>
                        <a:buFontTx/>
                        <a:buNone/>
                        <a:tabLst/>
                      </a:pPr>
                      <a:endParaRPr kumimoji="0" lang="fr-F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Tx/>
                        <a:buFontTx/>
                        <a:buNone/>
                        <a:tabLst/>
                      </a:pPr>
                      <a:endParaRPr kumimoji="0" lang="fr-F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916">
                <a:tc>
                  <a:txBody>
                    <a:bodyPr/>
                    <a:lstStyle/>
                    <a:p>
                      <a:pPr marL="285750" marR="0" lvl="0" indent="-19367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</a:pPr>
                      <a:r>
                        <a:rPr kumimoji="0" lang="fr-F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Courbette excessive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X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X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Tx/>
                        <a:buFontTx/>
                        <a:buNone/>
                        <a:tabLst/>
                      </a:pPr>
                      <a:endParaRPr kumimoji="0" 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9000">
                <a:tc>
                  <a:txBody>
                    <a:bodyPr/>
                    <a:lstStyle/>
                    <a:p>
                      <a:pPr marL="274638" marR="0" lvl="0" indent="-1825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kumimoji="0" lang="fr-F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Hauteur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X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X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X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6428">
                <a:tc>
                  <a:txBody>
                    <a:bodyPr/>
                    <a:lstStyle/>
                    <a:p>
                      <a:pPr marL="274638" marR="0" lvl="0" indent="-1825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</a:pPr>
                      <a:r>
                        <a:rPr kumimoji="0" lang="fr-F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Précision dans les rotations longitudinales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X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Tx/>
                        <a:buFontTx/>
                        <a:buNone/>
                        <a:tabLst/>
                      </a:pPr>
                      <a:endParaRPr kumimoji="0" 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Tx/>
                        <a:buFontTx/>
                        <a:buNone/>
                        <a:tabLst/>
                      </a:pPr>
                      <a:endParaRPr kumimoji="0" 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9184">
                <a:tc>
                  <a:txBody>
                    <a:bodyPr/>
                    <a:lstStyle/>
                    <a:p>
                      <a:pPr marL="182562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fr-F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- </a:t>
                      </a:r>
                      <a:r>
                        <a:rPr kumimoji="0" lang="fr-FR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Position du corps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Tx/>
                        <a:buFontTx/>
                        <a:buNone/>
                        <a:tabLst/>
                      </a:pPr>
                      <a:endParaRPr kumimoji="0" 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Tx/>
                        <a:buFontTx/>
                        <a:buNone/>
                        <a:tabLst/>
                      </a:pPr>
                      <a:endParaRPr kumimoji="0" 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Tx/>
                        <a:buFontTx/>
                        <a:buNone/>
                        <a:tabLst/>
                      </a:pPr>
                      <a:endParaRPr kumimoji="0" 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7468">
                <a:tc>
                  <a:txBody>
                    <a:bodyPr/>
                    <a:lstStyle/>
                    <a:p>
                      <a:pPr marL="274638" marR="0" lvl="0" indent="-182563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</a:pPr>
                      <a:r>
                        <a:rPr kumimoji="0" lang="fr-FR" altLang="fr-F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Précision</a:t>
                      </a:r>
                      <a:r>
                        <a:rPr kumimoji="0" lang="fr-FR" altLang="fr-F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de la position groupé/carpé dans les </a:t>
                      </a:r>
                      <a:r>
                        <a:rPr kumimoji="0" lang="fr-FR" altLang="fr-F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salti</a:t>
                      </a:r>
                      <a:endParaRPr kumimoji="0" lang="fr-FR" alt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X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X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Tx/>
                        <a:buFontTx/>
                        <a:buNone/>
                        <a:tabLst/>
                      </a:pPr>
                      <a:endParaRPr kumimoji="0" 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2792">
                <a:tc>
                  <a:txBody>
                    <a:bodyPr/>
                    <a:lstStyle/>
                    <a:p>
                      <a:pPr marL="273050" marR="0" lvl="0" indent="-18097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kumimoji="0" lang="fr-FR" altLang="fr-F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Précision </a:t>
                      </a:r>
                      <a:r>
                        <a:rPr kumimoji="0" lang="fr-FR" altLang="fr-F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de la position groupé/carpé dans les </a:t>
                      </a:r>
                      <a:r>
                        <a:rPr kumimoji="0" lang="fr-FR" altLang="fr-F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salti</a:t>
                      </a:r>
                      <a:r>
                        <a:rPr kumimoji="0" lang="fr-FR" altLang="fr-F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avec RL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X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Tx/>
                        <a:buFontTx/>
                        <a:buNone/>
                        <a:tabLst/>
                      </a:pPr>
                      <a:endParaRPr kumimoji="0" 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Tx/>
                        <a:buFontTx/>
                        <a:buNone/>
                        <a:tabLst/>
                      </a:pPr>
                      <a:endParaRPr kumimoji="0" 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4863">
                <a:tc>
                  <a:txBody>
                    <a:bodyPr/>
                    <a:lstStyle/>
                    <a:p>
                      <a:pPr marL="274638" marR="0" lvl="0" indent="-1825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kumimoji="0" lang="fr-FR" altLang="fr-F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Alignement du corps dans les </a:t>
                      </a:r>
                      <a:r>
                        <a:rPr kumimoji="0" lang="fr-FR" altLang="fr-F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salti</a:t>
                      </a:r>
                      <a:r>
                        <a:rPr kumimoji="0" lang="fr-FR" altLang="fr-F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tendus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X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Tx/>
                        <a:buFontTx/>
                        <a:buNone/>
                        <a:tabLst/>
                      </a:pPr>
                      <a:endParaRPr kumimoji="0" 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Tx/>
                        <a:buFontTx/>
                        <a:buNone/>
                        <a:tabLst/>
                      </a:pPr>
                      <a:endParaRPr kumimoji="0" 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3792">
                <a:tc>
                  <a:txBody>
                    <a:bodyPr/>
                    <a:lstStyle/>
                    <a:p>
                      <a:pPr marL="260350" marR="0" lvl="0" indent="-1682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</a:pPr>
                      <a:r>
                        <a:rPr kumimoji="0" lang="fr-FR" altLang="fr-F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Manque de maintiens de position tendue (carpé trop tôt)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X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X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Tx/>
                        <a:buFontTx/>
                        <a:buNone/>
                        <a:tabLst/>
                      </a:pPr>
                      <a:endParaRPr kumimoji="0" 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3792">
                <a:tc>
                  <a:txBody>
                    <a:bodyPr/>
                    <a:lstStyle/>
                    <a:p>
                      <a:pPr marL="274638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kumimoji="0" lang="fr-F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Extension insuffisante et/ou tardive (groupé/carpé)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X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X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Tx/>
                        <a:buFontTx/>
                        <a:buNone/>
                        <a:tabLst/>
                      </a:pPr>
                      <a:endParaRPr kumimoji="0" 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86695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404664"/>
            <a:ext cx="6624736" cy="576064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fr-FR" altLang="fr-FR" sz="2800" dirty="0" smtClean="0">
                <a:solidFill>
                  <a:schemeClr val="bg1"/>
                </a:solidFill>
              </a:rPr>
              <a:t>Déductions spécifiques</a:t>
            </a:r>
            <a:endParaRPr lang="fr-FR" altLang="fr-FR" sz="2800" b="1" dirty="0">
              <a:solidFill>
                <a:schemeClr val="bg1"/>
              </a:solidFill>
            </a:endParaRPr>
          </a:p>
        </p:txBody>
      </p:sp>
      <p:pic>
        <p:nvPicPr>
          <p:cNvPr id="4" name="Picture 8" descr="http://photos.be.com/private/1/mode/be_reserved-photos-blog/photo/hd/647262647/1685064cf4/be_reserved-photos-blog-saut-cheval-bi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371060"/>
            <a:ext cx="1152128" cy="6816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Group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4002135909"/>
              </p:ext>
            </p:extLst>
          </p:nvPr>
        </p:nvGraphicFramePr>
        <p:xfrm>
          <a:off x="468313" y="1412875"/>
          <a:ext cx="8002587" cy="3865869"/>
        </p:xfrm>
        <a:graphic>
          <a:graphicData uri="http://schemas.openxmlformats.org/drawingml/2006/table">
            <a:tbl>
              <a:tblPr/>
              <a:tblGrid>
                <a:gridCol w="5627687"/>
                <a:gridCol w="792163"/>
                <a:gridCol w="790575"/>
                <a:gridCol w="792162"/>
              </a:tblGrid>
              <a:tr h="4603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F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Fautes par le Jury E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F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0.10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F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0.30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F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0.50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76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F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Deuxième envol (suite)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Tx/>
                        <a:buFontTx/>
                        <a:buNone/>
                        <a:tabLst/>
                      </a:pPr>
                      <a:endParaRPr kumimoji="0" lang="fr-F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Tx/>
                        <a:buFontTx/>
                        <a:buNone/>
                        <a:tabLst/>
                      </a:pPr>
                      <a:endParaRPr kumimoji="0" lang="fr-F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Tx/>
                        <a:buFontTx/>
                        <a:buNone/>
                        <a:tabLst/>
                      </a:pPr>
                      <a:endParaRPr kumimoji="0" lang="fr-F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1942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kumimoji="0" lang="fr-F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Genoux fléchis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X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X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X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kumimoji="0" lang="fr-F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Jambes ou genoux écartés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X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X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Tx/>
                        <a:buFontTx/>
                        <a:buNone/>
                        <a:tabLst/>
                      </a:pPr>
                      <a:endParaRPr kumimoji="0" lang="fr-F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3488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kumimoji="0" lang="fr-F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Sous rotation dans le salto sans chute  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X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Tx/>
                        <a:buFontTx/>
                        <a:buNone/>
                        <a:tabLst/>
                      </a:pPr>
                      <a:endParaRPr kumimoji="0" lang="fr-F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Tx/>
                        <a:buFontTx/>
                        <a:buNone/>
                        <a:tabLst/>
                      </a:pPr>
                      <a:endParaRPr kumimoji="0" lang="fr-F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kumimoji="0" lang="fr-F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Sous rotation dans le salto avec chute   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Tx/>
                        <a:buFontTx/>
                        <a:buNone/>
                        <a:tabLst/>
                      </a:pPr>
                      <a:endParaRPr kumimoji="0" lang="fr-F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X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Tx/>
                        <a:buFontTx/>
                        <a:buNone/>
                        <a:tabLst/>
                      </a:pPr>
                      <a:endParaRPr kumimoji="0" lang="fr-F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7200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kumimoji="0" lang="fr-F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Distance (longueur insuffisante)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X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X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Tx/>
                        <a:buFontTx/>
                        <a:buNone/>
                        <a:tabLst/>
                      </a:pPr>
                      <a:endParaRPr kumimoji="0" lang="fr-F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3532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</a:pPr>
                      <a:r>
                        <a:rPr kumimoji="0" lang="fr-F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Déviation par rapport à l’axe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X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Tx/>
                        <a:buFontTx/>
                        <a:buNone/>
                        <a:tabLst/>
                      </a:pPr>
                      <a:endParaRPr kumimoji="0" lang="fr-F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Tx/>
                        <a:buFontTx/>
                        <a:buNone/>
                        <a:tabLst/>
                      </a:pPr>
                      <a:endParaRPr kumimoji="0" lang="fr-F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3532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</a:pPr>
                      <a:r>
                        <a:rPr kumimoji="0" lang="fr-F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Dynamisme 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X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X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Tx/>
                        <a:buFontTx/>
                        <a:buNone/>
                        <a:tabLst/>
                      </a:pPr>
                      <a:endParaRPr kumimoji="0" lang="fr-F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31998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332656"/>
            <a:ext cx="8352928" cy="576064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fr-FR" altLang="fr-FR" sz="2800" dirty="0" smtClean="0">
                <a:solidFill>
                  <a:schemeClr val="bg1"/>
                </a:solidFill>
              </a:rPr>
              <a:t>Déductions spécifiques</a:t>
            </a:r>
            <a:endParaRPr lang="fr-FR" altLang="fr-FR" sz="2800" b="1" dirty="0">
              <a:solidFill>
                <a:schemeClr val="bg1"/>
              </a:solidFill>
            </a:endParaRPr>
          </a:p>
        </p:txBody>
      </p:sp>
      <p:pic>
        <p:nvPicPr>
          <p:cNvPr id="4" name="Picture 8" descr="http://photos.be.com/private/1/mode/be_reserved-photos-blog/photo/hd/647262647/1685064cf4/be_reserved-photos-blog-saut-cheval-bi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371060"/>
            <a:ext cx="1152128" cy="6816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Group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353815484"/>
              </p:ext>
            </p:extLst>
          </p:nvPr>
        </p:nvGraphicFramePr>
        <p:xfrm>
          <a:off x="251520" y="1196752"/>
          <a:ext cx="8424937" cy="1656184"/>
        </p:xfrm>
        <a:graphic>
          <a:graphicData uri="http://schemas.openxmlformats.org/drawingml/2006/table">
            <a:tbl>
              <a:tblPr/>
              <a:tblGrid>
                <a:gridCol w="5760640"/>
                <a:gridCol w="648072"/>
                <a:gridCol w="648072"/>
                <a:gridCol w="648072"/>
                <a:gridCol w="720081"/>
              </a:tblGrid>
              <a:tr h="36004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F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Fautes par le Jury E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0.10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0.30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0.50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+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583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F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Fautes de réception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Tx/>
                        <a:buFontTx/>
                        <a:buNone/>
                        <a:tabLst/>
                      </a:pPr>
                      <a:endParaRPr kumimoji="0" lang="fr-F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Tx/>
                        <a:buFontTx/>
                        <a:buNone/>
                        <a:tabLst/>
                      </a:pPr>
                      <a:endParaRPr kumimoji="0" lang="fr-F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Tx/>
                        <a:buFontTx/>
                        <a:buNone/>
                        <a:tabLst/>
                      </a:pPr>
                      <a:endParaRPr kumimoji="0" lang="fr-F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Tx/>
                        <a:buFontTx/>
                        <a:buNone/>
                        <a:tabLst/>
                      </a:pPr>
                      <a:endParaRPr kumimoji="0" lang="fr-F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0272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fr-FR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Voir le tableau dans les généralités</a:t>
                      </a:r>
                    </a:p>
                  </a:txBody>
                  <a:tcPr marT="45726" marB="4572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Tx/>
                        <a:buFontTx/>
                        <a:buNone/>
                        <a:tabLst/>
                      </a:pPr>
                      <a:endParaRPr kumimoji="0" 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Tx/>
                        <a:buFontTx/>
                        <a:buNone/>
                        <a:tabLst/>
                      </a:pPr>
                      <a:endParaRPr kumimoji="0" 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Tx/>
                        <a:buFontTx/>
                        <a:buNone/>
                        <a:tabLst/>
                      </a:pPr>
                      <a:endParaRPr kumimoji="0" 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Tx/>
                        <a:buFontTx/>
                        <a:buNone/>
                        <a:tabLst/>
                      </a:pPr>
                      <a:endParaRPr kumimoji="0" 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47798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re 1"/>
          <p:cNvSpPr>
            <a:spLocks noGrp="1"/>
          </p:cNvSpPr>
          <p:nvPr>
            <p:ph type="ctrTitle"/>
          </p:nvPr>
        </p:nvSpPr>
        <p:spPr>
          <a:xfrm>
            <a:off x="2843808" y="3258431"/>
            <a:ext cx="5328593" cy="746633"/>
          </a:xfrm>
        </p:spPr>
        <p:txBody>
          <a:bodyPr/>
          <a:lstStyle/>
          <a:p>
            <a:pPr eaLnBrk="1" hangingPunct="1"/>
            <a:r>
              <a:rPr lang="fr-FR" b="1" dirty="0" smtClean="0">
                <a:solidFill>
                  <a:srgbClr val="000000"/>
                </a:solidFill>
              </a:rPr>
              <a:t>Code FIG 2017</a:t>
            </a:r>
            <a:endParaRPr lang="fr-FR" dirty="0" smtClean="0"/>
          </a:p>
        </p:txBody>
      </p:sp>
      <p:sp>
        <p:nvSpPr>
          <p:cNvPr id="14338" name="Sous-titre 2"/>
          <p:cNvSpPr>
            <a:spLocks noGrp="1"/>
          </p:cNvSpPr>
          <p:nvPr>
            <p:ph type="subTitle" idx="1"/>
          </p:nvPr>
        </p:nvSpPr>
        <p:spPr>
          <a:xfrm>
            <a:off x="2915816" y="4365105"/>
            <a:ext cx="5688632" cy="504055"/>
          </a:xfrm>
        </p:spPr>
        <p:txBody>
          <a:bodyPr/>
          <a:lstStyle/>
          <a:p>
            <a:pPr eaLnBrk="1" hangingPunct="1"/>
            <a:r>
              <a:rPr lang="fr-FR" dirty="0" smtClean="0"/>
              <a:t>Barres - CNGF Septembre 2016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404664"/>
            <a:ext cx="3446358" cy="2166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147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"/>
          <p:cNvSpPr>
            <a:spLocks noGrp="1" noChangeArrowheads="1"/>
          </p:cNvSpPr>
          <p:nvPr>
            <p:ph type="title"/>
          </p:nvPr>
        </p:nvSpPr>
        <p:spPr>
          <a:xfrm>
            <a:off x="587808" y="278260"/>
            <a:ext cx="6532500" cy="77447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fr-FR" altLang="fr-FR" sz="2800" dirty="0" smtClean="0">
                <a:solidFill>
                  <a:schemeClr val="bg1"/>
                </a:solidFill>
              </a:rPr>
              <a:t>Newsletter n°39</a:t>
            </a:r>
            <a:endParaRPr lang="fr-FR" altLang="fr-FR" sz="2800" b="1" dirty="0">
              <a:solidFill>
                <a:schemeClr val="bg1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179512" y="1187066"/>
            <a:ext cx="85689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u="sng" dirty="0" smtClean="0"/>
              <a:t>Nouveaux éléments &amp; valeurs modifiées:</a:t>
            </a:r>
          </a:p>
          <a:p>
            <a:pPr marL="450850"/>
            <a:endParaRPr lang="fr-FR" sz="2400" u="sng" dirty="0"/>
          </a:p>
        </p:txBody>
      </p:sp>
      <p:sp>
        <p:nvSpPr>
          <p:cNvPr id="2" name="Rectangle 1"/>
          <p:cNvSpPr/>
          <p:nvPr/>
        </p:nvSpPr>
        <p:spPr>
          <a:xfrm>
            <a:off x="251520" y="1605098"/>
            <a:ext cx="871296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eaLnBrk="1" hangingPunct="1"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fr-FR" sz="2000" dirty="0" smtClean="0">
                <a:solidFill>
                  <a:srgbClr val="FF0000"/>
                </a:solidFill>
                <a:cs typeface="Times New Roman" pitchFamily="18" charset="0"/>
              </a:rPr>
              <a:t>Entrée </a:t>
            </a:r>
            <a:r>
              <a:rPr lang="fr-FR" sz="2000" b="1" dirty="0" smtClean="0">
                <a:solidFill>
                  <a:srgbClr val="FF0000"/>
                </a:solidFill>
                <a:cs typeface="Times New Roman" pitchFamily="18" charset="0"/>
              </a:rPr>
              <a:t>1,406</a:t>
            </a:r>
            <a:r>
              <a:rPr lang="fr-FR" sz="2000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fr-FR" sz="2000" dirty="0" smtClean="0">
                <a:solidFill>
                  <a:srgbClr val="FF0000"/>
                </a:solidFill>
                <a:cs typeface="Times New Roman" pitchFamily="18" charset="0"/>
              </a:rPr>
              <a:t>Poisson avec vrille et prise BS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endParaRPr lang="fr-FR" sz="2000" dirty="0" smtClean="0">
              <a:cs typeface="Times New Roman" pitchFamily="18" charset="0"/>
            </a:endParaRP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endParaRPr lang="fr-FR" sz="2000" dirty="0">
              <a:cs typeface="Times New Roman" pitchFamily="18" charset="0"/>
            </a:endParaRPr>
          </a:p>
          <a:p>
            <a:pPr marL="342900" indent="-342900" eaLnBrk="1" hangingPunct="1"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fr-FR" sz="2000" dirty="0" smtClean="0">
                <a:cs typeface="Times New Roman" pitchFamily="18" charset="0"/>
              </a:rPr>
              <a:t>Elan libre BI et Contre </a:t>
            </a:r>
            <a:r>
              <a:rPr lang="fr-FR" sz="2000" dirty="0" err="1" smtClean="0">
                <a:cs typeface="Times New Roman" pitchFamily="18" charset="0"/>
              </a:rPr>
              <a:t>Mvt</a:t>
            </a:r>
            <a:r>
              <a:rPr lang="fr-FR" sz="2000" dirty="0" smtClean="0">
                <a:cs typeface="Times New Roman" pitchFamily="18" charset="0"/>
              </a:rPr>
              <a:t> BS 2,206 devient </a:t>
            </a:r>
            <a:r>
              <a:rPr lang="fr-FR" sz="2000" b="1" dirty="0" smtClean="0">
                <a:solidFill>
                  <a:srgbClr val="FF0000"/>
                </a:solidFill>
                <a:cs typeface="Times New Roman" pitchFamily="18" charset="0"/>
              </a:rPr>
              <a:t>2,306</a:t>
            </a:r>
          </a:p>
          <a:p>
            <a:pPr marL="342900" indent="-342900" eaLnBrk="1" hangingPunct="1">
              <a:lnSpc>
                <a:spcPct val="80000"/>
              </a:lnSpc>
              <a:buFont typeface="Wingdings" panose="05000000000000000000" pitchFamily="2" charset="2"/>
              <a:buChar char="§"/>
            </a:pPr>
            <a:endParaRPr lang="fr-FR" sz="2000" b="1" dirty="0" smtClean="0">
              <a:solidFill>
                <a:srgbClr val="FF0000"/>
              </a:solidFill>
              <a:cs typeface="Times New Roman" pitchFamily="18" charset="0"/>
            </a:endParaRPr>
          </a:p>
          <a:p>
            <a:pPr marL="342900" indent="-342900" eaLnBrk="1" hangingPunct="1">
              <a:lnSpc>
                <a:spcPct val="80000"/>
              </a:lnSpc>
              <a:buFont typeface="Wingdings" panose="05000000000000000000" pitchFamily="2" charset="2"/>
              <a:buChar char="§"/>
            </a:pPr>
            <a:endParaRPr lang="fr-FR" sz="2000" b="1" dirty="0">
              <a:solidFill>
                <a:srgbClr val="FF0000"/>
              </a:solidFill>
              <a:cs typeface="Times New Roman" pitchFamily="18" charset="0"/>
            </a:endParaRPr>
          </a:p>
          <a:p>
            <a:pPr marL="342900" indent="-342900" eaLnBrk="1" hangingPunct="1"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fr-FR" sz="2000" dirty="0" err="1" smtClean="0">
                <a:cs typeface="Times New Roman" pitchFamily="18" charset="0"/>
              </a:rPr>
              <a:t>Stalder</a:t>
            </a:r>
            <a:r>
              <a:rPr lang="fr-FR" sz="2000" dirty="0" smtClean="0">
                <a:cs typeface="Times New Roman" pitchFamily="18" charset="0"/>
              </a:rPr>
              <a:t> Ar BI et contre </a:t>
            </a:r>
            <a:r>
              <a:rPr lang="fr-FR" sz="2000" dirty="0" err="1" smtClean="0">
                <a:cs typeface="Times New Roman" pitchFamily="18" charset="0"/>
              </a:rPr>
              <a:t>Mvt</a:t>
            </a:r>
            <a:r>
              <a:rPr lang="fr-FR" sz="2000" dirty="0" smtClean="0">
                <a:cs typeface="Times New Roman" pitchFamily="18" charset="0"/>
              </a:rPr>
              <a:t> BS 4,205 devient </a:t>
            </a:r>
            <a:r>
              <a:rPr lang="fr-FR" sz="2000" b="1" dirty="0" smtClean="0">
                <a:solidFill>
                  <a:srgbClr val="FF0000"/>
                </a:solidFill>
                <a:cs typeface="Times New Roman" pitchFamily="18" charset="0"/>
              </a:rPr>
              <a:t>4,302</a:t>
            </a:r>
          </a:p>
          <a:p>
            <a:pPr marL="342900" indent="-342900" eaLnBrk="1" hangingPunct="1">
              <a:lnSpc>
                <a:spcPct val="80000"/>
              </a:lnSpc>
              <a:buFont typeface="Wingdings" panose="05000000000000000000" pitchFamily="2" charset="2"/>
              <a:buChar char="§"/>
            </a:pPr>
            <a:endParaRPr lang="fr-FR" sz="2000" b="1" dirty="0">
              <a:solidFill>
                <a:srgbClr val="FF0000"/>
              </a:solidFill>
              <a:cs typeface="Times New Roman" pitchFamily="18" charset="0"/>
            </a:endParaRPr>
          </a:p>
          <a:p>
            <a:pPr marL="342900" indent="-342900" eaLnBrk="1" hangingPunct="1">
              <a:lnSpc>
                <a:spcPct val="80000"/>
              </a:lnSpc>
              <a:buFont typeface="Wingdings" panose="05000000000000000000" pitchFamily="2" charset="2"/>
              <a:buChar char="§"/>
            </a:pPr>
            <a:endParaRPr lang="fr-FR" sz="2000" b="1" dirty="0" smtClean="0">
              <a:solidFill>
                <a:srgbClr val="FF0000"/>
              </a:solidFill>
              <a:cs typeface="Times New Roman" pitchFamily="18" charset="0"/>
            </a:endParaRPr>
          </a:p>
          <a:p>
            <a:pPr marL="342900" indent="-342900" eaLnBrk="1" hangingPunct="1"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fr-FR" sz="2000" dirty="0" smtClean="0">
                <a:cs typeface="Times New Roman" pitchFamily="18" charset="0"/>
              </a:rPr>
              <a:t>Elan circ. Carpé libre Ar BI et contre </a:t>
            </a:r>
            <a:r>
              <a:rPr lang="fr-FR" sz="2000" dirty="0" err="1" smtClean="0">
                <a:cs typeface="Times New Roman" pitchFamily="18" charset="0"/>
              </a:rPr>
              <a:t>Mvt</a:t>
            </a:r>
            <a:r>
              <a:rPr lang="fr-FR" sz="2000" dirty="0" smtClean="0">
                <a:cs typeface="Times New Roman" pitchFamily="18" charset="0"/>
              </a:rPr>
              <a:t> BS  4,208 devient </a:t>
            </a:r>
            <a:r>
              <a:rPr lang="fr-FR" sz="2000" b="1" dirty="0" smtClean="0">
                <a:solidFill>
                  <a:srgbClr val="FF0000"/>
                </a:solidFill>
                <a:cs typeface="Times New Roman" pitchFamily="18" charset="0"/>
              </a:rPr>
              <a:t>4,308</a:t>
            </a:r>
            <a:endParaRPr lang="fr-FR" sz="2000" b="1" dirty="0">
              <a:solidFill>
                <a:srgbClr val="FF0000"/>
              </a:solidFill>
              <a:cs typeface="Times New Roman" pitchFamily="18" charset="0"/>
            </a:endParaRPr>
          </a:p>
          <a:p>
            <a:pPr marL="342900" indent="-342900" eaLnBrk="1" hangingPunct="1">
              <a:lnSpc>
                <a:spcPct val="80000"/>
              </a:lnSpc>
              <a:buFont typeface="Wingdings" panose="05000000000000000000" pitchFamily="2" charset="2"/>
              <a:buChar char="§"/>
            </a:pPr>
            <a:endParaRPr lang="fr-FR" sz="2000" dirty="0">
              <a:cs typeface="Times New Roman" pitchFamily="18" charset="0"/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0338" y="332656"/>
            <a:ext cx="1214110" cy="763155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5153" y="1708150"/>
            <a:ext cx="787474" cy="496714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0278" y="2514499"/>
            <a:ext cx="540060" cy="410445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3248980"/>
            <a:ext cx="476810" cy="36004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5054" y="4005064"/>
            <a:ext cx="571500" cy="400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660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"/>
          <p:cNvSpPr>
            <a:spLocks noGrp="1" noChangeArrowheads="1"/>
          </p:cNvSpPr>
          <p:nvPr>
            <p:ph type="title"/>
          </p:nvPr>
        </p:nvSpPr>
        <p:spPr>
          <a:xfrm>
            <a:off x="587808" y="278260"/>
            <a:ext cx="6432464" cy="77447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fr-FR" altLang="fr-FR" sz="2800" dirty="0" smtClean="0">
                <a:solidFill>
                  <a:schemeClr val="bg1"/>
                </a:solidFill>
              </a:rPr>
              <a:t>Généralités</a:t>
            </a:r>
            <a:endParaRPr lang="fr-FR" altLang="fr-FR" sz="2800" b="1" dirty="0">
              <a:solidFill>
                <a:schemeClr val="bg1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179512" y="1189600"/>
            <a:ext cx="85689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20725" indent="-257175">
              <a:buFont typeface="Wingdings" panose="05000000000000000000" pitchFamily="2" charset="2"/>
              <a:buChar char="Ø"/>
            </a:pPr>
            <a:endParaRPr lang="fr-FR" sz="2400" dirty="0" smtClean="0"/>
          </a:p>
          <a:p>
            <a:pPr marL="450850"/>
            <a:endParaRPr lang="fr-FR" sz="2400" dirty="0"/>
          </a:p>
        </p:txBody>
      </p:sp>
      <p:sp>
        <p:nvSpPr>
          <p:cNvPr id="2" name="Rectangle 1"/>
          <p:cNvSpPr/>
          <p:nvPr/>
        </p:nvSpPr>
        <p:spPr>
          <a:xfrm>
            <a:off x="467544" y="1605098"/>
            <a:ext cx="828092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fr-FR" sz="2400" dirty="0">
                <a:cs typeface="Times New Roman" pitchFamily="18" charset="0"/>
              </a:rPr>
              <a:t>Le jugement de l’exercice commence avec l’appel sur le tremplin ou le tapis. 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endParaRPr lang="fr-FR" sz="2400" dirty="0">
              <a:cs typeface="Times New Roman" pitchFamily="18" charset="0"/>
            </a:endParaRP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fr-FR" sz="2400" dirty="0">
                <a:solidFill>
                  <a:schemeClr val="hlink"/>
                </a:solidFill>
                <a:cs typeface="Times New Roman" pitchFamily="18" charset="0"/>
              </a:rPr>
              <a:t>•</a:t>
            </a:r>
            <a:r>
              <a:rPr lang="fr-FR" sz="2400" dirty="0">
                <a:cs typeface="Times New Roman" pitchFamily="18" charset="0"/>
              </a:rPr>
              <a:t> Tout support supplémentaire  placé sous le tremplin (ex. planchette) n’est pas autorisé.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0338" y="332656"/>
            <a:ext cx="1214110" cy="763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21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95536" y="1268760"/>
            <a:ext cx="8376669" cy="4243829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fr-FR" altLang="fr-FR" sz="2400" b="1" i="1" u="sng" dirty="0" smtClean="0"/>
              <a:t>Reconnaissance des valeurs de difficulté des éléments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fr-FR" altLang="fr-FR" sz="2400" b="1" dirty="0" smtClean="0">
                <a:solidFill>
                  <a:schemeClr val="hlink"/>
                </a:solidFill>
              </a:rPr>
              <a:t>•</a:t>
            </a:r>
            <a:r>
              <a:rPr lang="fr-FR" altLang="fr-FR" sz="2400" dirty="0" smtClean="0"/>
              <a:t> </a:t>
            </a:r>
            <a:r>
              <a:rPr lang="fr-FR" altLang="fr-FR" sz="2400" dirty="0"/>
              <a:t>Le </a:t>
            </a:r>
            <a:r>
              <a:rPr lang="fr-FR" altLang="fr-FR" sz="2400" dirty="0" smtClean="0"/>
              <a:t>même élément recevra la VD une seule fois dans l’exercice et dans l’ordre chronologique </a:t>
            </a:r>
            <a:endParaRPr lang="fr-FR" altLang="fr-FR" sz="2400" dirty="0"/>
          </a:p>
          <a:p>
            <a:pPr>
              <a:lnSpc>
                <a:spcPct val="80000"/>
              </a:lnSpc>
              <a:buFontTx/>
              <a:buNone/>
            </a:pPr>
            <a:r>
              <a:rPr lang="fr-FR" altLang="fr-FR" sz="2400" b="1" dirty="0">
                <a:solidFill>
                  <a:schemeClr val="hlink"/>
                </a:solidFill>
              </a:rPr>
              <a:t>•</a:t>
            </a:r>
            <a:r>
              <a:rPr lang="fr-FR" altLang="fr-FR" sz="2400" dirty="0"/>
              <a:t> </a:t>
            </a:r>
            <a:r>
              <a:rPr lang="fr-FR" altLang="fr-FR" sz="2400" dirty="0" smtClean="0"/>
              <a:t>Pour recevoir la VD l’élément doit être exécuté selon la description de la position du corps faite dans le tableau des éléments</a:t>
            </a:r>
            <a:endParaRPr lang="fr-FR" altLang="fr-FR" sz="2400" dirty="0"/>
          </a:p>
          <a:p>
            <a:pPr>
              <a:lnSpc>
                <a:spcPct val="80000"/>
              </a:lnSpc>
              <a:buFontTx/>
              <a:buNone/>
            </a:pPr>
            <a:r>
              <a:rPr lang="fr-FR" altLang="fr-FR" sz="2400" b="1" dirty="0">
                <a:solidFill>
                  <a:schemeClr val="hlink"/>
                </a:solidFill>
              </a:rPr>
              <a:t>•</a:t>
            </a:r>
            <a:r>
              <a:rPr lang="fr-FR" altLang="fr-FR" sz="2400" dirty="0"/>
              <a:t> </a:t>
            </a:r>
            <a:r>
              <a:rPr lang="fr-FR" altLang="fr-FR" sz="2400" dirty="0" smtClean="0"/>
              <a:t>Les Twists sont considérés comme des éléments en avant</a:t>
            </a:r>
          </a:p>
          <a:p>
            <a:pPr>
              <a:lnSpc>
                <a:spcPct val="80000"/>
              </a:lnSpc>
              <a:buFontTx/>
              <a:buNone/>
            </a:pPr>
            <a:endParaRPr lang="fr-FR" altLang="fr-FR" sz="2400" dirty="0"/>
          </a:p>
          <a:p>
            <a:pPr>
              <a:lnSpc>
                <a:spcPct val="80000"/>
              </a:lnSpc>
              <a:buFontTx/>
              <a:buNone/>
            </a:pPr>
            <a:endParaRPr lang="fr-FR" altLang="fr-FR" sz="2400" dirty="0"/>
          </a:p>
        </p:txBody>
      </p:sp>
      <p:sp>
        <p:nvSpPr>
          <p:cNvPr id="2" name="Rectangle 1"/>
          <p:cNvSpPr/>
          <p:nvPr/>
        </p:nvSpPr>
        <p:spPr>
          <a:xfrm>
            <a:off x="755576" y="404664"/>
            <a:ext cx="425892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altLang="fr-FR" sz="2800" b="1" dirty="0">
                <a:solidFill>
                  <a:schemeClr val="bg1"/>
                </a:solidFill>
              </a:rPr>
              <a:t>Valeur de Difficulté (VD)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4748956"/>
            <a:ext cx="748608" cy="552252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4787607"/>
            <a:ext cx="792088" cy="54006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2000"/>
                                        <p:tgtEl>
                                          <p:spTgt spid="133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3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3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"/>
          <p:cNvSpPr>
            <a:spLocks noGrp="1" noChangeArrowheads="1"/>
          </p:cNvSpPr>
          <p:nvPr>
            <p:ph type="title"/>
          </p:nvPr>
        </p:nvSpPr>
        <p:spPr>
          <a:xfrm>
            <a:off x="603962" y="289581"/>
            <a:ext cx="5984262" cy="835163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fr-FR" altLang="fr-FR" sz="2400" dirty="0" smtClean="0">
                <a:solidFill>
                  <a:schemeClr val="bg1"/>
                </a:solidFill>
              </a:rPr>
              <a:t>Généralités </a:t>
            </a:r>
            <a:br>
              <a:rPr lang="fr-FR" altLang="fr-FR" sz="2400" dirty="0" smtClean="0">
                <a:solidFill>
                  <a:schemeClr val="bg1"/>
                </a:solidFill>
              </a:rPr>
            </a:br>
            <a:r>
              <a:rPr lang="fr-FR" altLang="fr-FR" sz="2400" dirty="0" smtClean="0">
                <a:solidFill>
                  <a:schemeClr val="tx1"/>
                </a:solidFill>
              </a:rPr>
              <a:t>aménagement </a:t>
            </a:r>
            <a:r>
              <a:rPr lang="fr-FR" altLang="fr-FR" sz="2400" i="1" dirty="0" smtClean="0">
                <a:solidFill>
                  <a:schemeClr val="tx1"/>
                </a:solidFill>
              </a:rPr>
              <a:t>FSCF</a:t>
            </a:r>
            <a:endParaRPr lang="fr-FR" altLang="fr-FR" sz="2400" b="1" i="1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23528" y="1268761"/>
            <a:ext cx="8568952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eaLnBrk="1" hangingPunct="1">
              <a:buFontTx/>
              <a:buNone/>
            </a:pPr>
            <a:r>
              <a:rPr lang="fr-FR" sz="2400" dirty="0">
                <a:cs typeface="Times New Roman" pitchFamily="18" charset="0"/>
              </a:rPr>
              <a:t>Si la gymnaste lors de son premier essai, touche le tremplin, les barres ou passe sous les barres </a:t>
            </a:r>
            <a:r>
              <a:rPr lang="fr-FR" sz="2400" dirty="0" smtClean="0">
                <a:cs typeface="Times New Roman" pitchFamily="18" charset="0"/>
              </a:rPr>
              <a:t>:</a:t>
            </a:r>
          </a:p>
          <a:p>
            <a:pPr marL="0" indent="0" eaLnBrk="1" hangingPunct="1">
              <a:buFontTx/>
              <a:buNone/>
            </a:pPr>
            <a:endParaRPr lang="fr-FR" sz="2400" dirty="0">
              <a:cs typeface="Times New Roman" pitchFamily="18" charset="0"/>
            </a:endParaRPr>
          </a:p>
          <a:p>
            <a:pPr marL="342900" indent="-342900" eaLnBrk="1" hangingPunct="1">
              <a:buFont typeface="Wingdings" panose="05000000000000000000" pitchFamily="2" charset="2"/>
              <a:buChar char="Ø"/>
            </a:pPr>
            <a:r>
              <a:rPr lang="fr-FR" sz="2400" dirty="0" smtClean="0">
                <a:cs typeface="Times New Roman" pitchFamily="18" charset="0"/>
              </a:rPr>
              <a:t>Déduction </a:t>
            </a:r>
            <a:r>
              <a:rPr lang="fr-FR" sz="2400" dirty="0">
                <a:cs typeface="Times New Roman" pitchFamily="18" charset="0"/>
              </a:rPr>
              <a:t>de 1,00 </a:t>
            </a:r>
            <a:r>
              <a:rPr lang="fr-FR" sz="2400" dirty="0" smtClean="0">
                <a:cs typeface="Times New Roman" pitchFamily="18" charset="0"/>
              </a:rPr>
              <a:t>P</a:t>
            </a:r>
          </a:p>
          <a:p>
            <a:pPr marL="342900" indent="-342900" eaLnBrk="1" hangingPunct="1">
              <a:buFont typeface="Wingdings" panose="05000000000000000000" pitchFamily="2" charset="2"/>
              <a:buChar char="Ø"/>
            </a:pPr>
            <a:r>
              <a:rPr lang="fr-FR" sz="2400" dirty="0" smtClean="0">
                <a:cs typeface="Times New Roman" pitchFamily="18" charset="0"/>
              </a:rPr>
              <a:t>Elle </a:t>
            </a:r>
            <a:r>
              <a:rPr lang="fr-FR" sz="2400" dirty="0">
                <a:cs typeface="Times New Roman" pitchFamily="18" charset="0"/>
              </a:rPr>
              <a:t>doit commencer son exercice </a:t>
            </a:r>
          </a:p>
          <a:p>
            <a:pPr marL="342900" indent="-342900" eaLnBrk="1" hangingPunct="1">
              <a:buFont typeface="Wingdings" panose="05000000000000000000" pitchFamily="2" charset="2"/>
              <a:buChar char="Ø"/>
            </a:pPr>
            <a:r>
              <a:rPr lang="fr-FR" sz="2400" dirty="0" smtClean="0">
                <a:cs typeface="Times New Roman" pitchFamily="18" charset="0"/>
              </a:rPr>
              <a:t>L’entrée </a:t>
            </a:r>
            <a:r>
              <a:rPr lang="fr-FR" sz="2400" dirty="0">
                <a:cs typeface="Times New Roman" pitchFamily="18" charset="0"/>
              </a:rPr>
              <a:t>ne recevra pas de </a:t>
            </a:r>
            <a:r>
              <a:rPr lang="fr-FR" sz="2400" dirty="0" smtClean="0">
                <a:cs typeface="Times New Roman" pitchFamily="18" charset="0"/>
              </a:rPr>
              <a:t>valeur</a:t>
            </a:r>
          </a:p>
          <a:p>
            <a:pPr marL="342900" indent="-342900" eaLnBrk="1" hangingPunct="1">
              <a:buFont typeface="Wingdings" panose="05000000000000000000" pitchFamily="2" charset="2"/>
              <a:buChar char="Ø"/>
            </a:pPr>
            <a:endParaRPr lang="fr-FR" sz="2400" dirty="0">
              <a:cs typeface="Times New Roman" pitchFamily="18" charset="0"/>
            </a:endParaRPr>
          </a:p>
          <a:p>
            <a:pPr marL="263525" indent="-263525" eaLnBrk="1" hangingPunct="1">
              <a:buFont typeface="Wingdings" pitchFamily="2" charset="2"/>
              <a:buNone/>
            </a:pPr>
            <a:r>
              <a:rPr lang="fr-FR" sz="2400" dirty="0">
                <a:solidFill>
                  <a:schemeClr val="hlink"/>
                </a:solidFill>
                <a:cs typeface="Times New Roman" pitchFamily="18" charset="0"/>
              </a:rPr>
              <a:t>•</a:t>
            </a:r>
            <a:r>
              <a:rPr lang="fr-FR" sz="2400" dirty="0">
                <a:cs typeface="Times New Roman" pitchFamily="18" charset="0"/>
              </a:rPr>
              <a:t> Un 2ème essai est autorisé pour l’entrée </a:t>
            </a:r>
            <a:r>
              <a:rPr lang="fr-FR" sz="2400" b="1" u="sng" dirty="0" smtClean="0">
                <a:solidFill>
                  <a:srgbClr val="00B0F0"/>
                </a:solidFill>
                <a:cs typeface="Times New Roman" pitchFamily="18" charset="0"/>
              </a:rPr>
              <a:t>(Sans pénalité) </a:t>
            </a:r>
            <a:r>
              <a:rPr lang="fr-FR" sz="2800" b="1" u="sng" dirty="0">
                <a:cs typeface="Times New Roman" pitchFamily="18" charset="0"/>
              </a:rPr>
              <a:t>si</a:t>
            </a:r>
            <a:r>
              <a:rPr lang="fr-FR" sz="2400" dirty="0">
                <a:cs typeface="Times New Roman" pitchFamily="18" charset="0"/>
              </a:rPr>
              <a:t> la gymnaste n’a </a:t>
            </a:r>
            <a:r>
              <a:rPr lang="fr-FR" sz="2400" b="1" dirty="0">
                <a:cs typeface="Times New Roman" pitchFamily="18" charset="0"/>
              </a:rPr>
              <a:t>PAS</a:t>
            </a:r>
            <a:r>
              <a:rPr lang="fr-FR" sz="2400" dirty="0">
                <a:cs typeface="Times New Roman" pitchFamily="18" charset="0"/>
              </a:rPr>
              <a:t> touché le tremplin, les barres ou n’est pas passée sous les barres.</a:t>
            </a:r>
          </a:p>
          <a:p>
            <a:pPr marL="263525" indent="-263525" eaLnBrk="1" hangingPunct="1">
              <a:buFont typeface="Wingdings" pitchFamily="2" charset="2"/>
              <a:buNone/>
            </a:pPr>
            <a:r>
              <a:rPr lang="fr-FR" sz="2400" dirty="0">
                <a:solidFill>
                  <a:schemeClr val="hlink"/>
                </a:solidFill>
                <a:cs typeface="Times New Roman" pitchFamily="18" charset="0"/>
              </a:rPr>
              <a:t>• </a:t>
            </a:r>
            <a:r>
              <a:rPr lang="fr-FR" sz="2400" dirty="0">
                <a:cs typeface="Times New Roman" pitchFamily="18" charset="0"/>
              </a:rPr>
              <a:t>Un 3</a:t>
            </a:r>
            <a:r>
              <a:rPr lang="fr-FR" sz="2400" baseline="30000" dirty="0">
                <a:cs typeface="Times New Roman" pitchFamily="18" charset="0"/>
              </a:rPr>
              <a:t>ème</a:t>
            </a:r>
            <a:r>
              <a:rPr lang="fr-FR" sz="2400" dirty="0">
                <a:cs typeface="Times New Roman" pitchFamily="18" charset="0"/>
              </a:rPr>
              <a:t> essai n’est pas autorisé.</a:t>
            </a:r>
          </a:p>
          <a:p>
            <a:pPr marL="263525" indent="-263525" eaLnBrk="1" hangingPunct="1">
              <a:buFont typeface="Wingdings" pitchFamily="2" charset="2"/>
              <a:buNone/>
            </a:pPr>
            <a:r>
              <a:rPr lang="fr-FR" sz="2400" dirty="0">
                <a:solidFill>
                  <a:schemeClr val="hlink"/>
                </a:solidFill>
                <a:cs typeface="Times New Roman" pitchFamily="18" charset="0"/>
              </a:rPr>
              <a:t>• </a:t>
            </a:r>
            <a:r>
              <a:rPr lang="fr-FR" sz="2400" dirty="0">
                <a:cs typeface="Times New Roman" pitchFamily="18" charset="0"/>
              </a:rPr>
              <a:t>Le Jury D appliquera la déduction sur la Note Finale.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0338" y="332656"/>
            <a:ext cx="1214110" cy="763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801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"/>
          <p:cNvSpPr>
            <a:spLocks noGrp="1" noChangeArrowheads="1"/>
          </p:cNvSpPr>
          <p:nvPr>
            <p:ph type="title"/>
          </p:nvPr>
        </p:nvSpPr>
        <p:spPr>
          <a:xfrm>
            <a:off x="587808" y="278260"/>
            <a:ext cx="6576480" cy="77447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fr-FR" altLang="fr-FR" sz="2800" dirty="0" smtClean="0">
                <a:solidFill>
                  <a:schemeClr val="bg1"/>
                </a:solidFill>
              </a:rPr>
              <a:t>contenu de l’exercice</a:t>
            </a:r>
            <a:endParaRPr lang="fr-FR" altLang="fr-FR" sz="2800" b="1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51520" y="1556792"/>
            <a:ext cx="7632848" cy="68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buFontTx/>
              <a:buNone/>
            </a:pPr>
            <a:r>
              <a:rPr lang="fr-FR" altLang="fr-FR" sz="2400" dirty="0"/>
              <a:t>Aux barres, </a:t>
            </a:r>
            <a:r>
              <a:rPr lang="fr-FR" altLang="fr-FR" sz="2400" dirty="0" smtClean="0"/>
              <a:t>8 </a:t>
            </a:r>
            <a:r>
              <a:rPr lang="fr-FR" altLang="fr-FR" sz="2400" dirty="0"/>
              <a:t>éléments (au maximum) dont la VD est la plus élevée sont comptabilisés (sortie comprise).</a:t>
            </a:r>
          </a:p>
        </p:txBody>
      </p:sp>
      <p:graphicFrame>
        <p:nvGraphicFramePr>
          <p:cNvPr id="18" name="Tableau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938977"/>
              </p:ext>
            </p:extLst>
          </p:nvPr>
        </p:nvGraphicFramePr>
        <p:xfrm>
          <a:off x="698604" y="3140968"/>
          <a:ext cx="7157244" cy="18722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85748"/>
                <a:gridCol w="2385748"/>
                <a:gridCol w="2385748"/>
              </a:tblGrid>
              <a:tr h="624069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A</a:t>
                      </a:r>
                      <a:r>
                        <a:rPr lang="fr-FR" baseline="0" dirty="0" smtClean="0"/>
                        <a:t> = 0,10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B = 0,20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C = 0,30</a:t>
                      </a:r>
                      <a:endParaRPr lang="fr-FR" dirty="0"/>
                    </a:p>
                  </a:txBody>
                  <a:tcPr/>
                </a:tc>
              </a:tr>
              <a:tr h="624069">
                <a:tc>
                  <a:txBody>
                    <a:bodyPr/>
                    <a:lstStyle/>
                    <a:p>
                      <a:pPr algn="ctr"/>
                      <a:r>
                        <a:rPr lang="fr-FR" altLang="fr-FR" sz="1800" dirty="0" smtClean="0"/>
                        <a:t>D = 0.40 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altLang="fr-FR" sz="1800" dirty="0" smtClean="0"/>
                        <a:t>E = 0.50 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altLang="fr-FR" sz="1800" dirty="0" smtClean="0"/>
                        <a:t>F = 0.60 </a:t>
                      </a:r>
                      <a:endParaRPr lang="fr-FR" dirty="0"/>
                    </a:p>
                  </a:txBody>
                  <a:tcPr/>
                </a:tc>
              </a:tr>
              <a:tr h="624069">
                <a:tc>
                  <a:txBody>
                    <a:bodyPr/>
                    <a:lstStyle/>
                    <a:p>
                      <a:pPr algn="ctr"/>
                      <a:r>
                        <a:rPr lang="fr-FR" altLang="fr-FR" sz="1800" dirty="0" smtClean="0"/>
                        <a:t>G = 0.70 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0338" y="332656"/>
            <a:ext cx="1214110" cy="763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282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22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2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2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5" grpId="0"/>
      <p:bldP spid="2" grpId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"/>
          <p:cNvSpPr>
            <a:spLocks noGrp="1" noChangeArrowheads="1"/>
          </p:cNvSpPr>
          <p:nvPr>
            <p:ph type="title"/>
          </p:nvPr>
        </p:nvSpPr>
        <p:spPr>
          <a:xfrm>
            <a:off x="587808" y="350268"/>
            <a:ext cx="6144432" cy="77447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fr-FR" altLang="fr-FR" sz="2000" dirty="0" smtClean="0">
                <a:solidFill>
                  <a:schemeClr val="bg1"/>
                </a:solidFill>
              </a:rPr>
              <a:t/>
            </a:r>
            <a:br>
              <a:rPr lang="fr-FR" altLang="fr-FR" sz="2000" dirty="0" smtClean="0">
                <a:solidFill>
                  <a:schemeClr val="bg1"/>
                </a:solidFill>
              </a:rPr>
            </a:br>
            <a:r>
              <a:rPr lang="fr-FR" altLang="fr-FR" sz="2400" dirty="0">
                <a:solidFill>
                  <a:schemeClr val="bg1"/>
                </a:solidFill>
              </a:rPr>
              <a:t>Bonification de la note D </a:t>
            </a:r>
            <a:r>
              <a:rPr lang="fr-FR" altLang="fr-FR" sz="2400" dirty="0" smtClean="0">
                <a:solidFill>
                  <a:schemeClr val="bg1"/>
                </a:solidFill>
              </a:rPr>
              <a:t/>
            </a:r>
            <a:br>
              <a:rPr lang="fr-FR" altLang="fr-FR" sz="2400" dirty="0" smtClean="0">
                <a:solidFill>
                  <a:schemeClr val="bg1"/>
                </a:solidFill>
              </a:rPr>
            </a:br>
            <a:r>
              <a:rPr lang="fr-FR" altLang="fr-FR" sz="2400" dirty="0" smtClean="0">
                <a:solidFill>
                  <a:schemeClr val="tx1"/>
                </a:solidFill>
              </a:rPr>
              <a:t>aménagement </a:t>
            </a:r>
            <a:r>
              <a:rPr lang="fr-FR" altLang="fr-FR" sz="2400" dirty="0" err="1" smtClean="0">
                <a:solidFill>
                  <a:schemeClr val="tx1"/>
                </a:solidFill>
              </a:rPr>
              <a:t>FSCf</a:t>
            </a:r>
            <a:r>
              <a:rPr lang="fr-FR" altLang="fr-FR" sz="2000" dirty="0">
                <a:solidFill>
                  <a:schemeClr val="tx1"/>
                </a:solidFill>
              </a:rPr>
              <a:t/>
            </a:r>
            <a:br>
              <a:rPr lang="fr-FR" altLang="fr-FR" sz="2000" dirty="0">
                <a:solidFill>
                  <a:schemeClr val="tx1"/>
                </a:solidFill>
              </a:rPr>
            </a:br>
            <a:endParaRPr lang="fr-FR" altLang="fr-FR" sz="2000" b="1" dirty="0">
              <a:solidFill>
                <a:schemeClr val="tx1"/>
              </a:solidFill>
            </a:endParaRPr>
          </a:p>
        </p:txBody>
      </p:sp>
      <p:graphicFrame>
        <p:nvGraphicFramePr>
          <p:cNvPr id="6" name="Tableau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0778561"/>
              </p:ext>
            </p:extLst>
          </p:nvPr>
        </p:nvGraphicFramePr>
        <p:xfrm>
          <a:off x="328290" y="2276872"/>
          <a:ext cx="8487420" cy="18722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4294"/>
                <a:gridCol w="1520996"/>
                <a:gridCol w="1448987"/>
                <a:gridCol w="1472990"/>
                <a:gridCol w="1380153"/>
              </a:tblGrid>
              <a:tr h="468052">
                <a:tc rowSpan="2">
                  <a:txBody>
                    <a:bodyPr/>
                    <a:lstStyle/>
                    <a:p>
                      <a:pPr algn="ctr"/>
                      <a:endParaRPr lang="fr-FR" dirty="0" smtClean="0"/>
                    </a:p>
                    <a:p>
                      <a:pPr algn="ctr"/>
                      <a:r>
                        <a:rPr lang="fr-FR" dirty="0" smtClean="0"/>
                        <a:t>Valorisation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+ 0,30 Pt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+ 0,60 Pt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+ 0,90 Pt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+ 1,20 Pt</a:t>
                      </a:r>
                      <a:endParaRPr lang="fr-FR" dirty="0"/>
                    </a:p>
                  </a:txBody>
                  <a:tcPr/>
                </a:tc>
              </a:tr>
              <a:tr h="468052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Note D comprise entre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Note D comprise entre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Note D comprise entre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Note D comprise entre</a:t>
                      </a:r>
                      <a:endParaRPr lang="fr-FR" sz="1200" dirty="0"/>
                    </a:p>
                  </a:txBody>
                  <a:tcPr/>
                </a:tc>
              </a:tr>
              <a:tr h="936104">
                <a:tc>
                  <a:txBody>
                    <a:bodyPr/>
                    <a:lstStyle/>
                    <a:p>
                      <a:pPr algn="ctr"/>
                      <a:endParaRPr lang="fr-FR" sz="2400" dirty="0" smtClean="0"/>
                    </a:p>
                    <a:p>
                      <a:pPr algn="ctr"/>
                      <a:r>
                        <a:rPr lang="fr-FR" sz="2400" dirty="0" smtClean="0"/>
                        <a:t>Barres </a:t>
                      </a:r>
                      <a:endParaRPr lang="fr-F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 smtClean="0"/>
                    </a:p>
                    <a:p>
                      <a:r>
                        <a:rPr lang="fr-FR" dirty="0" smtClean="0"/>
                        <a:t>1,40 à 2,00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 smtClean="0"/>
                    </a:p>
                    <a:p>
                      <a:r>
                        <a:rPr lang="fr-FR" dirty="0" smtClean="0"/>
                        <a:t>2,10 à 2,70</a:t>
                      </a:r>
                    </a:p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 smtClean="0"/>
                    </a:p>
                    <a:p>
                      <a:r>
                        <a:rPr lang="fr-FR" dirty="0" smtClean="0"/>
                        <a:t>2,80 à 3,00</a:t>
                      </a:r>
                    </a:p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 smtClean="0"/>
                    </a:p>
                    <a:p>
                      <a:r>
                        <a:rPr lang="fr-FR" dirty="0" smtClean="0"/>
                        <a:t>3,10 et +</a:t>
                      </a:r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0338" y="332656"/>
            <a:ext cx="1214110" cy="763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801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22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2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2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5" grpId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"/>
          <p:cNvSpPr>
            <a:spLocks noGrp="1" noChangeArrowheads="1"/>
          </p:cNvSpPr>
          <p:nvPr>
            <p:ph type="title"/>
          </p:nvPr>
        </p:nvSpPr>
        <p:spPr>
          <a:xfrm>
            <a:off x="379382" y="260648"/>
            <a:ext cx="8376680" cy="77447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fr-FR" altLang="fr-FR" sz="2400" dirty="0" smtClean="0">
                <a:solidFill>
                  <a:schemeClr val="bg1"/>
                </a:solidFill>
              </a:rPr>
              <a:t>contenu de l’exercice</a:t>
            </a:r>
            <a:br>
              <a:rPr lang="fr-FR" altLang="fr-FR" sz="2400" dirty="0" smtClean="0">
                <a:solidFill>
                  <a:schemeClr val="bg1"/>
                </a:solidFill>
              </a:rPr>
            </a:br>
            <a:r>
              <a:rPr lang="fr-FR" altLang="fr-FR" sz="2400" dirty="0" smtClean="0">
                <a:solidFill>
                  <a:schemeClr val="tx1"/>
                </a:solidFill>
              </a:rPr>
              <a:t>aménagement </a:t>
            </a:r>
            <a:r>
              <a:rPr lang="fr-FR" altLang="fr-FR" sz="2400" dirty="0" err="1" smtClean="0">
                <a:solidFill>
                  <a:schemeClr val="tx1"/>
                </a:solidFill>
              </a:rPr>
              <a:t>fscf</a:t>
            </a:r>
            <a:endParaRPr lang="fr-FR" altLang="fr-FR" sz="2400" b="1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1520" y="1268758"/>
            <a:ext cx="8640960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80000"/>
              </a:lnSpc>
            </a:pPr>
            <a:r>
              <a:rPr lang="fr-FR" sz="2200" dirty="0"/>
              <a:t>Après notification du jury D, le jury E additionnera la déduction pour exercice trop court aux autres déductions (exécution/artistique) </a:t>
            </a:r>
            <a:r>
              <a:rPr lang="fr-FR" sz="2200" dirty="0" smtClean="0"/>
              <a:t>:</a:t>
            </a:r>
          </a:p>
          <a:p>
            <a:pPr eaLnBrk="1" hangingPunct="1">
              <a:lnSpc>
                <a:spcPct val="80000"/>
              </a:lnSpc>
            </a:pPr>
            <a:endParaRPr lang="fr-FR" sz="2200" dirty="0" smtClean="0"/>
          </a:p>
          <a:p>
            <a:pPr eaLnBrk="1" hangingPunct="1">
              <a:lnSpc>
                <a:spcPct val="80000"/>
              </a:lnSpc>
            </a:pPr>
            <a:endParaRPr lang="fr-FR" sz="2200" dirty="0"/>
          </a:p>
          <a:p>
            <a:pPr eaLnBrk="1" hangingPunct="1">
              <a:lnSpc>
                <a:spcPct val="80000"/>
              </a:lnSpc>
            </a:pPr>
            <a:endParaRPr lang="fr-FR" sz="2200" dirty="0"/>
          </a:p>
          <a:p>
            <a:pPr eaLnBrk="1" hangingPunct="1">
              <a:lnSpc>
                <a:spcPct val="80000"/>
              </a:lnSpc>
            </a:pPr>
            <a:endParaRPr lang="fr-FR" sz="2200" dirty="0" smtClean="0"/>
          </a:p>
          <a:p>
            <a:pPr eaLnBrk="1" hangingPunct="1">
              <a:lnSpc>
                <a:spcPct val="80000"/>
              </a:lnSpc>
            </a:pPr>
            <a:endParaRPr lang="fr-FR" sz="2200" dirty="0"/>
          </a:p>
          <a:p>
            <a:pPr eaLnBrk="1" hangingPunct="1">
              <a:lnSpc>
                <a:spcPct val="80000"/>
              </a:lnSpc>
            </a:pPr>
            <a:endParaRPr lang="fr-FR" sz="2200" dirty="0" smtClean="0"/>
          </a:p>
          <a:p>
            <a:pPr eaLnBrk="1" hangingPunct="1">
              <a:lnSpc>
                <a:spcPct val="80000"/>
              </a:lnSpc>
            </a:pPr>
            <a:endParaRPr lang="fr-FR" sz="2200" dirty="0"/>
          </a:p>
          <a:p>
            <a:pPr eaLnBrk="1" hangingPunct="1">
              <a:lnSpc>
                <a:spcPct val="80000"/>
              </a:lnSpc>
            </a:pPr>
            <a:endParaRPr lang="fr-FR" sz="2200" dirty="0" smtClean="0"/>
          </a:p>
          <a:p>
            <a:pPr eaLnBrk="1" hangingPunct="1">
              <a:lnSpc>
                <a:spcPct val="80000"/>
              </a:lnSpc>
            </a:pPr>
            <a:endParaRPr lang="fr-FR" sz="2200" dirty="0"/>
          </a:p>
          <a:p>
            <a:pPr eaLnBrk="1" hangingPunct="1">
              <a:lnSpc>
                <a:spcPct val="80000"/>
              </a:lnSpc>
            </a:pPr>
            <a:endParaRPr lang="fr-FR" sz="2200" dirty="0" smtClean="0"/>
          </a:p>
          <a:p>
            <a:pPr eaLnBrk="1" hangingPunct="1">
              <a:lnSpc>
                <a:spcPct val="80000"/>
              </a:lnSpc>
            </a:pPr>
            <a:endParaRPr lang="fr-FR" sz="2200" dirty="0"/>
          </a:p>
          <a:p>
            <a:pPr eaLnBrk="1" hangingPunct="1">
              <a:lnSpc>
                <a:spcPct val="80000"/>
              </a:lnSpc>
            </a:pPr>
            <a:endParaRPr lang="fr-FR" sz="2200" dirty="0" smtClean="0"/>
          </a:p>
          <a:p>
            <a:pPr eaLnBrk="1" hangingPunct="1">
              <a:lnSpc>
                <a:spcPct val="80000"/>
              </a:lnSpc>
            </a:pPr>
            <a:endParaRPr lang="fr-FR" sz="2200" dirty="0"/>
          </a:p>
          <a:p>
            <a:pPr eaLnBrk="1" hangingPunct="1">
              <a:lnSpc>
                <a:spcPct val="80000"/>
              </a:lnSpc>
            </a:pPr>
            <a:r>
              <a:rPr lang="fr-FR" sz="2200" dirty="0" smtClean="0"/>
              <a:t> </a:t>
            </a:r>
            <a:r>
              <a:rPr lang="fr-FR" sz="2200" dirty="0" smtClean="0">
                <a:solidFill>
                  <a:srgbClr val="00B0F0"/>
                </a:solidFill>
              </a:rPr>
              <a:t>A</a:t>
            </a:r>
            <a:r>
              <a:rPr lang="fr-FR" altLang="fr-FR" sz="2200" i="1" dirty="0" smtClean="0">
                <a:solidFill>
                  <a:srgbClr val="00B0F0"/>
                </a:solidFill>
              </a:rPr>
              <a:t>vec </a:t>
            </a:r>
            <a:r>
              <a:rPr lang="fr-FR" altLang="fr-FR" sz="2200" i="1" dirty="0">
                <a:solidFill>
                  <a:srgbClr val="00B0F0"/>
                </a:solidFill>
              </a:rPr>
              <a:t>l’aménagement du code, la gymnaste conservera sa note D comme précédemment</a:t>
            </a:r>
            <a:r>
              <a:rPr lang="fr-FR" altLang="fr-FR" sz="2800" i="1" dirty="0">
                <a:solidFill>
                  <a:srgbClr val="00B0F0"/>
                </a:solidFill>
              </a:rPr>
              <a:t>.</a:t>
            </a:r>
            <a:endParaRPr lang="fr-FR" sz="2800" i="1" dirty="0">
              <a:solidFill>
                <a:srgbClr val="00B0F0"/>
              </a:solidFill>
            </a:endParaRPr>
          </a:p>
        </p:txBody>
      </p:sp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2257931"/>
              </p:ext>
            </p:extLst>
          </p:nvPr>
        </p:nvGraphicFramePr>
        <p:xfrm>
          <a:off x="244257" y="2060848"/>
          <a:ext cx="8568456" cy="29809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47623"/>
                <a:gridCol w="2592288"/>
                <a:gridCol w="2728545"/>
              </a:tblGrid>
              <a:tr h="387066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Junior-Senior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Benjamine-Minime-Cadette</a:t>
                      </a:r>
                      <a:endParaRPr lang="fr-FR" dirty="0"/>
                    </a:p>
                  </a:txBody>
                  <a:tcPr/>
                </a:tc>
              </a:tr>
              <a:tr h="512937">
                <a:tc>
                  <a:txBody>
                    <a:bodyPr/>
                    <a:lstStyle/>
                    <a:p>
                      <a:r>
                        <a:rPr lang="fr-FR" sz="2000" dirty="0" smtClean="0"/>
                        <a:t>7 éléments ou + reconnus </a:t>
                      </a:r>
                      <a:endParaRPr lang="fr-F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/>
                        <a:t>Pas de déduction</a:t>
                      </a:r>
                      <a:endParaRPr lang="fr-F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460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400" dirty="0" smtClean="0"/>
                        <a:t>Pas de déduction</a:t>
                      </a:r>
                    </a:p>
                  </a:txBody>
                  <a:tcPr/>
                </a:tc>
              </a:tr>
              <a:tr h="387066">
                <a:tc>
                  <a:txBody>
                    <a:bodyPr/>
                    <a:lstStyle/>
                    <a:p>
                      <a:r>
                        <a:rPr lang="fr-FR" sz="2000" dirty="0" smtClean="0"/>
                        <a:t>5-6 éléments reconnus</a:t>
                      </a:r>
                      <a:endParaRPr lang="fr-F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/>
                        <a:t>- 4,00 Pts</a:t>
                      </a:r>
                      <a:endParaRPr lang="fr-F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 smtClean="0">
                          <a:solidFill>
                            <a:srgbClr val="FF0000"/>
                          </a:solidFill>
                        </a:rPr>
                        <a:t>- 2,00 Pts</a:t>
                      </a:r>
                      <a:endParaRPr lang="fr-FR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87066">
                <a:tc>
                  <a:txBody>
                    <a:bodyPr/>
                    <a:lstStyle/>
                    <a:p>
                      <a:r>
                        <a:rPr lang="fr-FR" sz="2000" dirty="0" smtClean="0"/>
                        <a:t>3-4 éléments reconnus</a:t>
                      </a:r>
                      <a:endParaRPr lang="fr-F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/>
                        <a:t>- 6,00 Pts</a:t>
                      </a:r>
                      <a:endParaRPr lang="fr-F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 smtClean="0">
                          <a:solidFill>
                            <a:srgbClr val="FF0000"/>
                          </a:solidFill>
                        </a:rPr>
                        <a:t>- 4,00 Pts</a:t>
                      </a:r>
                      <a:endParaRPr lang="fr-FR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87066">
                <a:tc>
                  <a:txBody>
                    <a:bodyPr/>
                    <a:lstStyle/>
                    <a:p>
                      <a:r>
                        <a:rPr lang="fr-FR" sz="2000" dirty="0" smtClean="0"/>
                        <a:t>1-2 éléments reconnus</a:t>
                      </a:r>
                      <a:endParaRPr lang="fr-F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/>
                        <a:t>- 8,00 Pts</a:t>
                      </a:r>
                      <a:endParaRPr lang="fr-F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 smtClean="0">
                          <a:solidFill>
                            <a:srgbClr val="FF0000"/>
                          </a:solidFill>
                        </a:rPr>
                        <a:t>- 6,00 Pts</a:t>
                      </a:r>
                      <a:endParaRPr lang="fr-FR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87066">
                <a:tc>
                  <a:txBody>
                    <a:bodyPr/>
                    <a:lstStyle/>
                    <a:p>
                      <a:r>
                        <a:rPr lang="fr-FR" sz="2000" dirty="0" smtClean="0"/>
                        <a:t>Pas d’éléments</a:t>
                      </a:r>
                      <a:endParaRPr lang="fr-F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/>
                        <a:t>- 10,00 pts</a:t>
                      </a:r>
                      <a:endParaRPr lang="fr-F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 smtClean="0">
                          <a:solidFill>
                            <a:srgbClr val="FF0000"/>
                          </a:solidFill>
                        </a:rPr>
                        <a:t>- 10,00 Pts</a:t>
                      </a:r>
                      <a:endParaRPr lang="fr-FR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0338" y="332656"/>
            <a:ext cx="1214110" cy="763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2329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22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2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2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5" grpId="0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"/>
          <p:cNvSpPr>
            <a:spLocks noGrp="1" noChangeArrowheads="1"/>
          </p:cNvSpPr>
          <p:nvPr>
            <p:ph type="title"/>
          </p:nvPr>
        </p:nvSpPr>
        <p:spPr>
          <a:xfrm>
            <a:off x="587808" y="278260"/>
            <a:ext cx="8376680" cy="77447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fr-FR" altLang="fr-FR" sz="2800" dirty="0" smtClean="0">
                <a:solidFill>
                  <a:schemeClr val="bg1"/>
                </a:solidFill>
              </a:rPr>
              <a:t>contenu de l’exercice</a:t>
            </a:r>
            <a:endParaRPr lang="fr-FR" altLang="fr-FR" sz="2800" b="1" dirty="0">
              <a:solidFill>
                <a:schemeClr val="bg1"/>
              </a:solidFill>
            </a:endParaRPr>
          </a:p>
        </p:txBody>
      </p:sp>
      <p:sp>
        <p:nvSpPr>
          <p:cNvPr id="6" name="Triangle isocèle 5"/>
          <p:cNvSpPr/>
          <p:nvPr/>
        </p:nvSpPr>
        <p:spPr>
          <a:xfrm>
            <a:off x="6372200" y="312018"/>
            <a:ext cx="720725" cy="720725"/>
          </a:xfrm>
          <a:prstGeom prst="triangl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>
              <a:defRPr/>
            </a:pPr>
            <a:r>
              <a:rPr lang="fr-FR" sz="3200" dirty="0">
                <a:solidFill>
                  <a:schemeClr val="tx1"/>
                </a:solidFill>
                <a:cs typeface="Arial" charset="0"/>
              </a:rPr>
              <a:t>!</a:t>
            </a:r>
            <a:endParaRPr lang="fr-FR" dirty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51520" y="1556793"/>
            <a:ext cx="8352928" cy="36379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80000"/>
              </a:lnSpc>
              <a:buFontTx/>
              <a:buNone/>
            </a:pPr>
            <a:r>
              <a:rPr lang="fr-FR" altLang="fr-FR" sz="2400" dirty="0" smtClean="0">
                <a:solidFill>
                  <a:srgbClr val="FF0000"/>
                </a:solidFill>
              </a:rPr>
              <a:t>Seuls </a:t>
            </a:r>
            <a:r>
              <a:rPr lang="fr-FR" altLang="fr-FR" sz="2400" b="1" u="sng" dirty="0" smtClean="0">
                <a:solidFill>
                  <a:srgbClr val="FF0000"/>
                </a:solidFill>
              </a:rPr>
              <a:t>3 éléments différents issus de la même « racine d’élément »</a:t>
            </a:r>
            <a:r>
              <a:rPr lang="fr-FR" altLang="fr-FR" sz="2400" dirty="0" smtClean="0">
                <a:solidFill>
                  <a:srgbClr val="FF0000"/>
                </a:solidFill>
              </a:rPr>
              <a:t>, seront comptés dans l’ordre chronologique pour la VD, EC et VL (sauf bascules, grands tours Av/Ar et prises d’élan à l’ATR).</a:t>
            </a:r>
          </a:p>
          <a:p>
            <a:pPr algn="just">
              <a:lnSpc>
                <a:spcPct val="80000"/>
              </a:lnSpc>
              <a:buFontTx/>
              <a:buNone/>
            </a:pPr>
            <a:endParaRPr lang="fr-FR" altLang="fr-FR" sz="2400" dirty="0" smtClean="0">
              <a:solidFill>
                <a:srgbClr val="FF0000"/>
              </a:solidFill>
            </a:endParaRPr>
          </a:p>
          <a:p>
            <a:pPr algn="just">
              <a:lnSpc>
                <a:spcPct val="80000"/>
              </a:lnSpc>
              <a:buFontTx/>
              <a:buNone/>
            </a:pPr>
            <a:r>
              <a:rPr lang="fr-FR" altLang="fr-FR" sz="2400" dirty="0" smtClean="0"/>
              <a:t>La racine d’élément est déterminée par le début de l’élément et la direction de la rotation (Av ou Ar)</a:t>
            </a:r>
          </a:p>
          <a:p>
            <a:pPr>
              <a:lnSpc>
                <a:spcPct val="80000"/>
              </a:lnSpc>
              <a:buFontTx/>
              <a:buNone/>
            </a:pPr>
            <a:endParaRPr lang="fr-FR" altLang="fr-FR" sz="2400" dirty="0"/>
          </a:p>
          <a:p>
            <a:pPr>
              <a:lnSpc>
                <a:spcPct val="80000"/>
              </a:lnSpc>
              <a:buFontTx/>
              <a:buNone/>
            </a:pPr>
            <a:r>
              <a:rPr lang="fr-FR" altLang="fr-FR" sz="2400" dirty="0" smtClean="0"/>
              <a:t>Ex 1 : 				  A + B + C +X (pas de VD)</a:t>
            </a:r>
          </a:p>
          <a:p>
            <a:pPr>
              <a:lnSpc>
                <a:spcPct val="80000"/>
              </a:lnSpc>
              <a:buFontTx/>
              <a:buNone/>
            </a:pPr>
            <a:endParaRPr lang="fr-FR" altLang="fr-FR" sz="2400" dirty="0"/>
          </a:p>
          <a:p>
            <a:pPr>
              <a:lnSpc>
                <a:spcPct val="80000"/>
              </a:lnSpc>
              <a:buFontTx/>
              <a:buNone/>
            </a:pPr>
            <a:endParaRPr lang="fr-FR" altLang="fr-FR" sz="2400" dirty="0" smtClean="0"/>
          </a:p>
          <a:p>
            <a:pPr>
              <a:lnSpc>
                <a:spcPct val="80000"/>
              </a:lnSpc>
              <a:buFontTx/>
              <a:buNone/>
            </a:pPr>
            <a:r>
              <a:rPr lang="fr-FR" altLang="fr-FR" sz="2400" dirty="0" smtClean="0"/>
              <a:t>Ex 2 :			</a:t>
            </a:r>
            <a:r>
              <a:rPr lang="fr-FR" altLang="fr-FR" sz="2400" dirty="0"/>
              <a:t> </a:t>
            </a:r>
            <a:r>
              <a:rPr lang="fr-FR" altLang="fr-FR" sz="2400" dirty="0" smtClean="0"/>
              <a:t>                          B + C + D + B + C</a:t>
            </a:r>
            <a:endParaRPr lang="fr-FR" altLang="fr-FR" sz="2400" dirty="0"/>
          </a:p>
        </p:txBody>
      </p:sp>
      <p:pic>
        <p:nvPicPr>
          <p:cNvPr id="18" name="Imag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0338" y="332656"/>
            <a:ext cx="1214110" cy="763155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3789040"/>
            <a:ext cx="523875" cy="428625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1" y="3789040"/>
            <a:ext cx="576065" cy="434987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2575" y="3795402"/>
            <a:ext cx="647700" cy="428625"/>
          </a:xfrm>
          <a:prstGeom prst="rect">
            <a:avLst/>
          </a:prstGeom>
        </p:spPr>
      </p:pic>
      <p:pic>
        <p:nvPicPr>
          <p:cNvPr id="19" name="Image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2293" y="3795402"/>
            <a:ext cx="628650" cy="438150"/>
          </a:xfrm>
          <a:prstGeom prst="rect">
            <a:avLst/>
          </a:prstGeom>
        </p:spPr>
      </p:pic>
      <p:pic>
        <p:nvPicPr>
          <p:cNvPr id="20" name="Image 1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5515" y="4728567"/>
            <a:ext cx="647700" cy="428625"/>
          </a:xfrm>
          <a:prstGeom prst="rect">
            <a:avLst/>
          </a:prstGeom>
        </p:spPr>
      </p:pic>
      <p:pic>
        <p:nvPicPr>
          <p:cNvPr id="23" name="Image 2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4725144"/>
            <a:ext cx="586791" cy="396274"/>
          </a:xfrm>
          <a:prstGeom prst="rect">
            <a:avLst/>
          </a:prstGeom>
        </p:spPr>
      </p:pic>
      <p:pic>
        <p:nvPicPr>
          <p:cNvPr id="24" name="Image 2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9418" y="4653136"/>
            <a:ext cx="816438" cy="540290"/>
          </a:xfrm>
          <a:prstGeom prst="rect">
            <a:avLst/>
          </a:prstGeom>
        </p:spPr>
      </p:pic>
      <p:pic>
        <p:nvPicPr>
          <p:cNvPr id="25" name="Image 2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5182" y="4614267"/>
            <a:ext cx="704850" cy="542925"/>
          </a:xfrm>
          <a:prstGeom prst="rect">
            <a:avLst/>
          </a:prstGeom>
        </p:spPr>
      </p:pic>
      <p:pic>
        <p:nvPicPr>
          <p:cNvPr id="27" name="Image 2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4728567"/>
            <a:ext cx="504825" cy="428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120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22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2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2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5" grpId="0"/>
      <p:bldP spid="6" grpId="0" animBg="1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"/>
          <p:cNvSpPr>
            <a:spLocks noGrp="1" noChangeArrowheads="1"/>
          </p:cNvSpPr>
          <p:nvPr>
            <p:ph type="title"/>
          </p:nvPr>
        </p:nvSpPr>
        <p:spPr>
          <a:xfrm>
            <a:off x="587808" y="278260"/>
            <a:ext cx="8376680" cy="77447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fr-FR" altLang="fr-FR" sz="2800" dirty="0" smtClean="0">
                <a:solidFill>
                  <a:schemeClr val="bg1"/>
                </a:solidFill>
              </a:rPr>
              <a:t>Généralités</a:t>
            </a:r>
            <a:r>
              <a:rPr lang="fr-FR" altLang="fr-FR" sz="2000" dirty="0" smtClean="0">
                <a:solidFill>
                  <a:schemeClr val="bg1"/>
                </a:solidFill>
              </a:rPr>
              <a:t>  (temps de chute) </a:t>
            </a:r>
            <a:endParaRPr lang="fr-FR" altLang="fr-FR" sz="2000" b="1" dirty="0">
              <a:solidFill>
                <a:schemeClr val="bg1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179512" y="1189600"/>
            <a:ext cx="8568952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latin typeface="Calibri" pitchFamily="34" charset="0"/>
              </a:rPr>
              <a:t>Lors d’une chute de l’agrès, la gymnaste dispose d’une interruption de 30 secondes avant de remonter sur les barres pour poursuivre son exercice. </a:t>
            </a:r>
            <a:endParaRPr lang="fr-FR" sz="2400" dirty="0" smtClean="0">
              <a:latin typeface="Calibri" pitchFamily="34" charset="0"/>
            </a:endParaRPr>
          </a:p>
          <a:p>
            <a:r>
              <a:rPr lang="fr-FR" sz="2400" dirty="0" smtClean="0">
                <a:solidFill>
                  <a:srgbClr val="FF0000"/>
                </a:solidFill>
                <a:latin typeface="Calibri" pitchFamily="34" charset="0"/>
              </a:rPr>
              <a:t>Si la gymnaste dépasse le temps alloué avant de recommencer, une déduction neutre de 0,30 Pt sera appliquée</a:t>
            </a:r>
            <a:endParaRPr lang="fr-FR" sz="2400" dirty="0">
              <a:solidFill>
                <a:srgbClr val="FF0000"/>
              </a:solidFill>
              <a:latin typeface="Calibri" pitchFamily="34" charset="0"/>
            </a:endParaRPr>
          </a:p>
          <a:p>
            <a:pPr>
              <a:buFont typeface="Courier New" pitchFamily="49" charset="0"/>
              <a:buNone/>
            </a:pPr>
            <a:r>
              <a:rPr lang="fr-FR" sz="2400" dirty="0" smtClean="0">
                <a:latin typeface="Calibri" pitchFamily="34" charset="0"/>
              </a:rPr>
              <a:t>►</a:t>
            </a:r>
            <a:r>
              <a:rPr lang="fr-FR" sz="2400" dirty="0">
                <a:latin typeface="Calibri" pitchFamily="34" charset="0"/>
              </a:rPr>
              <a:t>Le chronométrage commence lorsque la gymnaste, après la chute, s’est relevée sur ses pieds. </a:t>
            </a:r>
          </a:p>
          <a:p>
            <a:pPr>
              <a:buFont typeface="Courier New" pitchFamily="49" charset="0"/>
              <a:buNone/>
            </a:pPr>
            <a:r>
              <a:rPr lang="fr-FR" sz="2400" dirty="0" smtClean="0">
                <a:latin typeface="Calibri" pitchFamily="34" charset="0"/>
              </a:rPr>
              <a:t>►</a:t>
            </a:r>
            <a:r>
              <a:rPr lang="fr-FR" sz="2400" dirty="0" smtClean="0">
                <a:solidFill>
                  <a:srgbClr val="FF0000"/>
                </a:solidFill>
                <a:latin typeface="Calibri" pitchFamily="34" charset="0"/>
              </a:rPr>
              <a:t>L’exercice commence officiellement lorsque les pieds quittent le sol.</a:t>
            </a:r>
            <a:endParaRPr lang="fr-FR" sz="2400" dirty="0">
              <a:solidFill>
                <a:srgbClr val="FF0000"/>
              </a:solidFill>
              <a:latin typeface="Calibri" pitchFamily="34" charset="0"/>
            </a:endParaRPr>
          </a:p>
          <a:p>
            <a:pPr>
              <a:buFont typeface="Courier New" pitchFamily="49" charset="0"/>
              <a:buNone/>
            </a:pPr>
            <a:r>
              <a:rPr lang="fr-FR" sz="2400" dirty="0" smtClean="0">
                <a:latin typeface="Calibri" pitchFamily="34" charset="0"/>
              </a:rPr>
              <a:t>►</a:t>
            </a:r>
            <a:r>
              <a:rPr lang="fr-FR" sz="2400" dirty="0">
                <a:solidFill>
                  <a:srgbClr val="FF0000"/>
                </a:solidFill>
                <a:latin typeface="Calibri" pitchFamily="34" charset="0"/>
              </a:rPr>
              <a:t>Si la gymnaste </a:t>
            </a:r>
            <a:r>
              <a:rPr lang="fr-FR" sz="2400" dirty="0" smtClean="0">
                <a:solidFill>
                  <a:srgbClr val="FF0000"/>
                </a:solidFill>
                <a:latin typeface="Calibri" pitchFamily="34" charset="0"/>
              </a:rPr>
              <a:t>n’a pas recommencé son exercice dans les 60s, l’exercice est considéré comme terminé.</a:t>
            </a:r>
            <a:endParaRPr lang="fr-FR" sz="2400" dirty="0">
              <a:solidFill>
                <a:srgbClr val="FF0000"/>
              </a:solidFill>
              <a:latin typeface="Calibri" pitchFamily="34" charset="0"/>
            </a:endParaRPr>
          </a:p>
          <a:p>
            <a:pPr marL="720725" indent="-257175">
              <a:buFont typeface="Wingdings" panose="05000000000000000000" pitchFamily="2" charset="2"/>
              <a:buChar char="Ø"/>
            </a:pPr>
            <a:endParaRPr lang="fr-FR" sz="2400" dirty="0" smtClean="0"/>
          </a:p>
          <a:p>
            <a:pPr marL="450850"/>
            <a:endParaRPr lang="fr-FR" sz="2400" dirty="0"/>
          </a:p>
        </p:txBody>
      </p:sp>
      <p:sp>
        <p:nvSpPr>
          <p:cNvPr id="6" name="Triangle isocèle 5"/>
          <p:cNvSpPr/>
          <p:nvPr/>
        </p:nvSpPr>
        <p:spPr>
          <a:xfrm>
            <a:off x="6443563" y="332656"/>
            <a:ext cx="720725" cy="720725"/>
          </a:xfrm>
          <a:prstGeom prst="triangl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>
              <a:defRPr/>
            </a:pPr>
            <a:r>
              <a:rPr lang="fr-FR" sz="3200" dirty="0" smtClean="0">
                <a:solidFill>
                  <a:schemeClr val="tx1"/>
                </a:solidFill>
                <a:cs typeface="Arial" charset="0"/>
              </a:rPr>
              <a:t>!      </a:t>
            </a:r>
            <a:endParaRPr lang="fr-FR" dirty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0338" y="332656"/>
            <a:ext cx="1214110" cy="763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389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"/>
          <p:cNvSpPr>
            <a:spLocks noGrp="1" noChangeArrowheads="1"/>
          </p:cNvSpPr>
          <p:nvPr>
            <p:ph type="title"/>
          </p:nvPr>
        </p:nvSpPr>
        <p:spPr>
          <a:xfrm>
            <a:off x="587808" y="278260"/>
            <a:ext cx="7080536" cy="77447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fr-FR" altLang="fr-FR" sz="2800" dirty="0" smtClean="0">
                <a:solidFill>
                  <a:schemeClr val="bg1"/>
                </a:solidFill>
              </a:rPr>
              <a:t>Exigences de composition (EC)</a:t>
            </a:r>
            <a:endParaRPr lang="fr-FR" altLang="fr-FR" sz="2800" b="1" dirty="0">
              <a:solidFill>
                <a:schemeClr val="bg1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179512" y="2348880"/>
            <a:ext cx="8568952" cy="25340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90000"/>
              </a:lnSpc>
              <a:spcBef>
                <a:spcPts val="800"/>
              </a:spcBef>
              <a:buFont typeface="Wingdings" pitchFamily="2" charset="2"/>
              <a:buAutoNum type="arabicParenR"/>
            </a:pP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Envol de BS à BI </a:t>
            </a:r>
          </a:p>
          <a:p>
            <a:pPr marL="514350" indent="-514350">
              <a:lnSpc>
                <a:spcPct val="90000"/>
              </a:lnSpc>
              <a:spcBef>
                <a:spcPts val="800"/>
              </a:spcBef>
              <a:buFont typeface="Wingdings" pitchFamily="2" charset="2"/>
              <a:buAutoNum type="arabicParenR"/>
            </a:pP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Envol à la même barre</a:t>
            </a:r>
          </a:p>
          <a:p>
            <a:pPr marL="514350" indent="-514350">
              <a:lnSpc>
                <a:spcPct val="90000"/>
              </a:lnSpc>
              <a:spcBef>
                <a:spcPts val="800"/>
              </a:spcBef>
              <a:buFont typeface="Wingdings" pitchFamily="2" charset="2"/>
              <a:buNone/>
            </a:pP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3)  Prises différentes  (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sauf prise d’élan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, entrées et sorties) </a:t>
            </a:r>
          </a:p>
          <a:p>
            <a:pPr marL="514350" indent="-514350">
              <a:lnSpc>
                <a:spcPct val="90000"/>
              </a:lnSpc>
              <a:spcBef>
                <a:spcPts val="800"/>
              </a:spcBef>
              <a:buFont typeface="Wingdings" pitchFamily="2" charset="2"/>
              <a:buNone/>
            </a:pP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4)  Elément sans envol avec un tour de 360° mini (sauf entrée)</a:t>
            </a:r>
          </a:p>
          <a:p>
            <a:pPr marL="514350" indent="-514350">
              <a:lnSpc>
                <a:spcPct val="90000"/>
              </a:lnSpc>
              <a:spcBef>
                <a:spcPts val="800"/>
              </a:spcBef>
              <a:buFont typeface="Wingdings" pitchFamily="2" charset="2"/>
              <a:buNone/>
            </a:pPr>
            <a:endParaRPr lang="fr-FR" sz="2400" dirty="0" smtClean="0"/>
          </a:p>
          <a:p>
            <a:pPr marL="450850"/>
            <a:endParaRPr lang="fr-FR" sz="2400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0338" y="332656"/>
            <a:ext cx="1214110" cy="763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899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22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2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2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5" grpId="0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"/>
          <p:cNvSpPr>
            <a:spLocks noGrp="1" noChangeArrowheads="1"/>
          </p:cNvSpPr>
          <p:nvPr>
            <p:ph type="title"/>
          </p:nvPr>
        </p:nvSpPr>
        <p:spPr>
          <a:xfrm>
            <a:off x="587808" y="260648"/>
            <a:ext cx="6993112" cy="77447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fr-FR" altLang="fr-FR" sz="2800" dirty="0" smtClean="0">
                <a:solidFill>
                  <a:schemeClr val="bg1"/>
                </a:solidFill>
              </a:rPr>
              <a:t>Exigences de composition (EC)</a:t>
            </a:r>
            <a:endParaRPr lang="fr-FR" altLang="fr-FR" sz="2800" b="1" dirty="0">
              <a:solidFill>
                <a:schemeClr val="bg1"/>
              </a:solidFill>
            </a:endParaRPr>
          </a:p>
        </p:txBody>
      </p:sp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9795418"/>
              </p:ext>
            </p:extLst>
          </p:nvPr>
        </p:nvGraphicFramePr>
        <p:xfrm>
          <a:off x="179512" y="1244001"/>
          <a:ext cx="8640960" cy="51373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0240"/>
                <a:gridCol w="2160240"/>
                <a:gridCol w="2160240"/>
                <a:gridCol w="2160240"/>
              </a:tblGrid>
              <a:tr h="723259"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1) Envol de BS à BI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2) Envol à la même Barre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3) Prises différentes (sauf prises d’élan, entrées et sorties)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4) Elément sans envol avec 1 tour ( 360°mini sauf entrée)</a:t>
                      </a:r>
                      <a:endParaRPr lang="fr-FR" sz="1600" dirty="0"/>
                    </a:p>
                  </a:txBody>
                  <a:tcPr/>
                </a:tc>
              </a:tr>
              <a:tr h="2677872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1392655">
                <a:tc>
                  <a:txBody>
                    <a:bodyPr/>
                    <a:lstStyle/>
                    <a:p>
                      <a:pPr algn="ctr"/>
                      <a:endParaRPr lang="fr-FR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9" name="Picture 1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1520" y="2420888"/>
            <a:ext cx="2030178" cy="1322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Tableau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7618020"/>
              </p:ext>
            </p:extLst>
          </p:nvPr>
        </p:nvGraphicFramePr>
        <p:xfrm>
          <a:off x="395536" y="5146392"/>
          <a:ext cx="1751856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185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solidFill>
                            <a:schemeClr val="tx1"/>
                          </a:solidFill>
                        </a:rPr>
                        <a:t>3,307</a:t>
                      </a:r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1" name="Picture 1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78254" y="5661248"/>
            <a:ext cx="72072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4" descr="gienger"/>
          <p:cNvPicPr>
            <a:picLocks noChangeAspect="1" noChangeArrowheads="1"/>
          </p:cNvPicPr>
          <p:nvPr/>
        </p:nvPicPr>
        <p:blipFill>
          <a:blip r:embed="rId5"/>
          <a:srcRect l="2249" t="3801"/>
          <a:stretch>
            <a:fillRect/>
          </a:stretch>
        </p:blipFill>
        <p:spPr bwMode="auto">
          <a:xfrm>
            <a:off x="2411760" y="2394468"/>
            <a:ext cx="1939145" cy="1250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3" name="Tableau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1706020"/>
              </p:ext>
            </p:extLst>
          </p:nvPr>
        </p:nvGraphicFramePr>
        <p:xfrm>
          <a:off x="2604120" y="5157192"/>
          <a:ext cx="1751856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5928"/>
                <a:gridCol w="87592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solidFill>
                            <a:schemeClr val="tx1"/>
                          </a:solidFill>
                        </a:rPr>
                        <a:t>3,405</a:t>
                      </a:r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solidFill>
                            <a:schemeClr val="tx1"/>
                          </a:solidFill>
                        </a:rPr>
                        <a:t>3,403</a:t>
                      </a: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4" name="Picture 15" descr="tkatchev"/>
          <p:cNvPicPr>
            <a:picLocks noChangeAspect="1" noChangeArrowheads="1"/>
          </p:cNvPicPr>
          <p:nvPr/>
        </p:nvPicPr>
        <p:blipFill>
          <a:blip r:embed="rId6"/>
          <a:srcRect l="2702" t="3694"/>
          <a:stretch>
            <a:fillRect/>
          </a:stretch>
        </p:blipFill>
        <p:spPr bwMode="auto">
          <a:xfrm>
            <a:off x="2411760" y="3717032"/>
            <a:ext cx="1939145" cy="12360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1662" y="5661248"/>
            <a:ext cx="572186" cy="513844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9297" y="5628266"/>
            <a:ext cx="647700" cy="546826"/>
          </a:xfrm>
          <a:prstGeom prst="rect">
            <a:avLst/>
          </a:prstGeom>
        </p:spPr>
      </p:pic>
      <p:pic>
        <p:nvPicPr>
          <p:cNvPr id="17" name="Picture 21" descr="solei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633689" y="2320645"/>
            <a:ext cx="1954535" cy="1224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8" name="Tableau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3096354"/>
              </p:ext>
            </p:extLst>
          </p:nvPr>
        </p:nvGraphicFramePr>
        <p:xfrm>
          <a:off x="4788024" y="5157192"/>
          <a:ext cx="1728192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4096"/>
                <a:gridCol w="86409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solidFill>
                            <a:schemeClr val="tx1"/>
                          </a:solidFill>
                        </a:rPr>
                        <a:t>3,201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solidFill>
                            <a:schemeClr val="tx1"/>
                          </a:solidFill>
                        </a:rPr>
                        <a:t>3,206</a:t>
                      </a: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9" name="Picture 23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932040" y="5660603"/>
            <a:ext cx="514489" cy="514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876752" y="2348880"/>
            <a:ext cx="1727696" cy="258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1" name="Tableau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2613820"/>
              </p:ext>
            </p:extLst>
          </p:nvPr>
        </p:nvGraphicFramePr>
        <p:xfrm>
          <a:off x="7068616" y="5157192"/>
          <a:ext cx="1175792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579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solidFill>
                            <a:schemeClr val="tx1"/>
                          </a:solidFill>
                        </a:rPr>
                        <a:t>3,301</a:t>
                      </a: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6" name="Image 1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3705" y="5661248"/>
            <a:ext cx="894431" cy="591903"/>
          </a:xfrm>
          <a:prstGeom prst="rect">
            <a:avLst/>
          </a:prstGeom>
        </p:spPr>
      </p:pic>
      <p:pic>
        <p:nvPicPr>
          <p:cNvPr id="22" name="Picture 24" descr="6D25 à 6D33"/>
          <p:cNvPicPr>
            <a:picLocks noChangeAspect="1" noChangeArrowheads="1"/>
          </p:cNvPicPr>
          <p:nvPr/>
        </p:nvPicPr>
        <p:blipFill>
          <a:blip r:embed="rId13"/>
          <a:srcRect l="65005" t="30681" r="6262" b="60526"/>
          <a:stretch>
            <a:fillRect/>
          </a:stretch>
        </p:blipFill>
        <p:spPr bwMode="auto">
          <a:xfrm>
            <a:off x="4644256" y="3573016"/>
            <a:ext cx="1943968" cy="138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5805264"/>
            <a:ext cx="523875" cy="342900"/>
          </a:xfrm>
          <a:prstGeom prst="rect">
            <a:avLst/>
          </a:prstGeom>
        </p:spPr>
      </p:pic>
      <p:pic>
        <p:nvPicPr>
          <p:cNvPr id="23" name="Image 22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0338" y="332656"/>
            <a:ext cx="1214110" cy="763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485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22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2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2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000"/>
                            </p:stCondLst>
                            <p:childTnLst>
                              <p:par>
                                <p:cTn id="3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8000"/>
                            </p:stCondLst>
                            <p:childTnLst>
                              <p:par>
                                <p:cTn id="4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000"/>
                            </p:stCondLst>
                            <p:childTnLst>
                              <p:par>
                                <p:cTn id="56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000"/>
                            </p:stCondLst>
                            <p:childTnLst>
                              <p:par>
                                <p:cTn id="6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00"/>
                            </p:stCondLst>
                            <p:childTnLst>
                              <p:par>
                                <p:cTn id="7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4000"/>
                            </p:stCondLst>
                            <p:childTnLst>
                              <p:par>
                                <p:cTn id="76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5" grpId="0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"/>
          <p:cNvSpPr>
            <a:spLocks noGrp="1" noChangeArrowheads="1"/>
          </p:cNvSpPr>
          <p:nvPr>
            <p:ph type="title"/>
          </p:nvPr>
        </p:nvSpPr>
        <p:spPr>
          <a:xfrm>
            <a:off x="587808" y="278260"/>
            <a:ext cx="6648488" cy="77447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fr-FR" altLang="fr-FR" sz="2800" dirty="0" smtClean="0">
                <a:solidFill>
                  <a:schemeClr val="bg1"/>
                </a:solidFill>
              </a:rPr>
              <a:t>Déductions spécifiques</a:t>
            </a:r>
            <a:endParaRPr lang="fr-FR" altLang="fr-FR" sz="2000" b="1" dirty="0">
              <a:solidFill>
                <a:schemeClr val="bg1"/>
              </a:solidFill>
            </a:endParaRPr>
          </a:p>
        </p:txBody>
      </p:sp>
      <p:graphicFrame>
        <p:nvGraphicFramePr>
          <p:cNvPr id="6" name="Group 14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839452766"/>
              </p:ext>
            </p:extLst>
          </p:nvPr>
        </p:nvGraphicFramePr>
        <p:xfrm>
          <a:off x="179511" y="1196752"/>
          <a:ext cx="8655148" cy="4259520"/>
        </p:xfrm>
        <a:graphic>
          <a:graphicData uri="http://schemas.openxmlformats.org/drawingml/2006/table">
            <a:tbl>
              <a:tblPr/>
              <a:tblGrid>
                <a:gridCol w="566635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2078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20783"/>
                <a:gridCol w="1147226"/>
              </a:tblGrid>
              <a:tr h="50405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Fautes</a:t>
                      </a:r>
                      <a:endParaRPr kumimoji="0" lang="fr-FR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3080" marR="93080" marT="45730" marB="457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0,10</a:t>
                      </a:r>
                      <a:endParaRPr kumimoji="0" lang="fr-FR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3080" marR="93080"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0,30</a:t>
                      </a:r>
                      <a:endParaRPr kumimoji="0" lang="fr-FR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3080" marR="93080"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0,50  ou +</a:t>
                      </a:r>
                      <a:endParaRPr kumimoji="0" lang="fr-FR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3080" marR="93080"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899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Alignement du corps dans les ATR et élans à l’ATR</a:t>
                      </a:r>
                      <a:endParaRPr kumimoji="0" lang="fr-FR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3080" marR="93080" marT="45730" marB="457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X</a:t>
                      </a:r>
                    </a:p>
                  </a:txBody>
                  <a:tcPr marL="93080" marR="93080" marT="45730" marB="4573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X</a:t>
                      </a:r>
                    </a:p>
                  </a:txBody>
                  <a:tcPr marL="93080" marR="93080" marT="45730" marB="4573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800" b="0" dirty="0"/>
                    </a:p>
                  </a:txBody>
                  <a:tcPr marL="93080" marR="93080"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Ajustement des prises</a:t>
                      </a:r>
                      <a:endParaRPr kumimoji="0" lang="fr-FR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3080" marR="93080" marT="45730" marB="457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X</a:t>
                      </a:r>
                    </a:p>
                  </a:txBody>
                  <a:tcPr marL="93080" marR="93080" marT="45730" marB="4573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3080" marR="93080" marT="45730" marB="4573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800" b="0" dirty="0"/>
                    </a:p>
                  </a:txBody>
                  <a:tcPr marL="93080" marR="93080"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Frôler l’agrès avec les pieds</a:t>
                      </a:r>
                      <a:endParaRPr kumimoji="0" lang="fr-FR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3080" marR="93080" marT="45730" marB="457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3080" marR="93080" marT="45730" marB="4573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X</a:t>
                      </a:r>
                    </a:p>
                  </a:txBody>
                  <a:tcPr marL="93080" marR="93080" marT="45730" marB="4573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800" b="0" dirty="0"/>
                    </a:p>
                  </a:txBody>
                  <a:tcPr marL="93080" marR="93080" marT="45730" marB="4573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Frôler le tapis avec les pieds</a:t>
                      </a:r>
                      <a:endParaRPr kumimoji="0" lang="fr-FR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3080" marR="93080" marT="45730" marB="457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3080" marR="93080" marT="45730" marB="4573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3080" marR="93080" marT="45730" marB="4573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0,50</a:t>
                      </a:r>
                      <a:endParaRPr kumimoji="0" lang="fr-FR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3080" marR="93080"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Heurter l’agrès avec les pieds</a:t>
                      </a:r>
                      <a:endParaRPr kumimoji="0" lang="fr-FR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3080" marR="93080" marT="45730" marB="457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3080" marR="93080"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800" b="0" dirty="0"/>
                    </a:p>
                  </a:txBody>
                  <a:tcPr marL="93080" marR="93080"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0" dirty="0" smtClean="0"/>
                        <a:t> 0,50</a:t>
                      </a:r>
                      <a:endParaRPr lang="fr-FR" sz="1800" b="0" dirty="0"/>
                    </a:p>
                  </a:txBody>
                  <a:tcPr marL="93080" marR="93080" marT="45730" marB="4573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Heurter le tapis avec les pieds</a:t>
                      </a:r>
                      <a:endParaRPr kumimoji="0" lang="fr-FR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3080" marR="93080" marT="45730" marB="457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3080" marR="93080"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3080" marR="93080"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1,00</a:t>
                      </a:r>
                      <a:endParaRPr kumimoji="0" lang="fr-FR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3080" marR="93080"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5798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Mouvement non caractéristique(élément avec impulsion 2 pieds ou cuisses)</a:t>
                      </a:r>
                      <a:endParaRPr kumimoji="0" lang="fr-FR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3080" marR="93080" marT="45730" marB="457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3080" marR="93080"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3080" marR="93080"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0,50</a:t>
                      </a:r>
                      <a:endParaRPr kumimoji="0" lang="fr-FR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3080" marR="93080"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106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50000"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Mauvais rythme des éléments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50000"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50000"/>
                        <a:buFontTx/>
                        <a:buNone/>
                        <a:tabLst/>
                      </a:pPr>
                      <a:endParaRPr kumimoji="0" 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50000"/>
                        <a:buFontTx/>
                        <a:buNone/>
                        <a:tabLst/>
                      </a:pPr>
                      <a:endParaRPr kumimoji="0" 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0338" y="332656"/>
            <a:ext cx="1214110" cy="763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172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22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2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2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5" grpId="0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289581"/>
            <a:ext cx="5832648" cy="835163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fr-FR" altLang="fr-FR" sz="2400" dirty="0" smtClean="0">
                <a:solidFill>
                  <a:schemeClr val="bg1"/>
                </a:solidFill>
              </a:rPr>
              <a:t>Déductions spécifiques </a:t>
            </a:r>
            <a:br>
              <a:rPr lang="fr-FR" altLang="fr-FR" sz="2400" dirty="0" smtClean="0">
                <a:solidFill>
                  <a:schemeClr val="bg1"/>
                </a:solidFill>
              </a:rPr>
            </a:br>
            <a:r>
              <a:rPr lang="fr-FR" altLang="fr-FR" sz="2400" dirty="0" smtClean="0">
                <a:solidFill>
                  <a:schemeClr val="tx1"/>
                </a:solidFill>
              </a:rPr>
              <a:t>aménagements </a:t>
            </a:r>
            <a:r>
              <a:rPr lang="fr-FR" altLang="fr-FR" sz="2400" i="1" dirty="0" smtClean="0">
                <a:solidFill>
                  <a:schemeClr val="tx1"/>
                </a:solidFill>
              </a:rPr>
              <a:t>FSCF</a:t>
            </a:r>
            <a:endParaRPr lang="fr-FR" altLang="fr-FR" sz="2400" b="1" i="1" dirty="0">
              <a:solidFill>
                <a:schemeClr val="bg1"/>
              </a:solidFill>
            </a:endParaRPr>
          </a:p>
        </p:txBody>
      </p:sp>
      <p:graphicFrame>
        <p:nvGraphicFramePr>
          <p:cNvPr id="7" name="Group 5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2437077"/>
              </p:ext>
            </p:extLst>
          </p:nvPr>
        </p:nvGraphicFramePr>
        <p:xfrm>
          <a:off x="174625" y="1340768"/>
          <a:ext cx="8748713" cy="4658995"/>
        </p:xfrm>
        <a:graphic>
          <a:graphicData uri="http://schemas.openxmlformats.org/drawingml/2006/table">
            <a:tbl>
              <a:tblPr/>
              <a:tblGrid>
                <a:gridCol w="5333479"/>
                <a:gridCol w="1008112"/>
                <a:gridCol w="1008112"/>
                <a:gridCol w="1399010"/>
              </a:tblGrid>
              <a:tr h="504056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50000"/>
                        <a:buFontTx/>
                        <a:buNone/>
                        <a:tabLst>
                          <a:tab pos="144463" algn="l"/>
                          <a:tab pos="288925" algn="l"/>
                          <a:tab pos="431800" algn="l"/>
                          <a:tab pos="576263" algn="l"/>
                          <a:tab pos="863600" algn="l"/>
                          <a:tab pos="1008063" algn="l"/>
                          <a:tab pos="1152525" algn="l"/>
                          <a:tab pos="1295400" algn="l"/>
                          <a:tab pos="1584325" algn="l"/>
                          <a:tab pos="1727200" algn="l"/>
                          <a:tab pos="1871663" algn="l"/>
                          <a:tab pos="2016125" algn="l"/>
                          <a:tab pos="2303463" algn="l"/>
                          <a:tab pos="2447925" algn="l"/>
                          <a:tab pos="2592388" algn="l"/>
                          <a:tab pos="2736850" algn="l"/>
                          <a:tab pos="2879725" algn="l"/>
                          <a:tab pos="3024188" algn="l"/>
                          <a:tab pos="3168650" algn="l"/>
                          <a:tab pos="3311525" algn="l"/>
                          <a:tab pos="3455988" algn="l"/>
                          <a:tab pos="3600450" algn="l"/>
                          <a:tab pos="3743325" algn="l"/>
                          <a:tab pos="3887788" algn="l"/>
                          <a:tab pos="4032250" algn="l"/>
                          <a:tab pos="4175125" algn="l"/>
                          <a:tab pos="4319588" algn="l"/>
                          <a:tab pos="4464050" algn="l"/>
                          <a:tab pos="4608513" algn="l"/>
                          <a:tab pos="4751388" algn="l"/>
                          <a:tab pos="4895850" algn="l"/>
                          <a:tab pos="5040313" algn="l"/>
                        </a:tabLst>
                      </a:pPr>
                      <a:r>
                        <a:rPr kumimoji="0" lang="fr-FR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Fautes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50000"/>
                        <a:buFontTx/>
                        <a:buNone/>
                        <a:tabLst>
                          <a:tab pos="144463" algn="l"/>
                          <a:tab pos="288925" algn="l"/>
                          <a:tab pos="431800" algn="l"/>
                          <a:tab pos="576263" algn="l"/>
                          <a:tab pos="863600" algn="l"/>
                          <a:tab pos="1008063" algn="l"/>
                          <a:tab pos="1152525" algn="l"/>
                          <a:tab pos="1295400" algn="l"/>
                          <a:tab pos="1584325" algn="l"/>
                          <a:tab pos="1727200" algn="l"/>
                          <a:tab pos="1871663" algn="l"/>
                          <a:tab pos="2016125" algn="l"/>
                          <a:tab pos="2303463" algn="l"/>
                          <a:tab pos="2447925" algn="l"/>
                          <a:tab pos="2592388" algn="l"/>
                          <a:tab pos="2736850" algn="l"/>
                          <a:tab pos="2879725" algn="l"/>
                          <a:tab pos="3024188" algn="l"/>
                          <a:tab pos="3168650" algn="l"/>
                          <a:tab pos="3311525" algn="l"/>
                          <a:tab pos="3455988" algn="l"/>
                          <a:tab pos="3600450" algn="l"/>
                          <a:tab pos="3743325" algn="l"/>
                          <a:tab pos="3887788" algn="l"/>
                          <a:tab pos="4032250" algn="l"/>
                          <a:tab pos="4175125" algn="l"/>
                          <a:tab pos="4319588" algn="l"/>
                          <a:tab pos="4464050" algn="l"/>
                          <a:tab pos="4608513" algn="l"/>
                          <a:tab pos="4751388" algn="l"/>
                          <a:tab pos="4895850" algn="l"/>
                          <a:tab pos="5040313" algn="l"/>
                        </a:tabLst>
                      </a:pPr>
                      <a:r>
                        <a:rPr kumimoji="0" lang="fr-F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0.10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50000"/>
                        <a:buFontTx/>
                        <a:buNone/>
                        <a:tabLst>
                          <a:tab pos="144463" algn="l"/>
                          <a:tab pos="288925" algn="l"/>
                          <a:tab pos="431800" algn="l"/>
                          <a:tab pos="576263" algn="l"/>
                          <a:tab pos="863600" algn="l"/>
                          <a:tab pos="1008063" algn="l"/>
                          <a:tab pos="1152525" algn="l"/>
                          <a:tab pos="1295400" algn="l"/>
                          <a:tab pos="1584325" algn="l"/>
                          <a:tab pos="1727200" algn="l"/>
                          <a:tab pos="1871663" algn="l"/>
                          <a:tab pos="2016125" algn="l"/>
                          <a:tab pos="2303463" algn="l"/>
                          <a:tab pos="2447925" algn="l"/>
                          <a:tab pos="2592388" algn="l"/>
                          <a:tab pos="2736850" algn="l"/>
                          <a:tab pos="2879725" algn="l"/>
                          <a:tab pos="3024188" algn="l"/>
                          <a:tab pos="3168650" algn="l"/>
                          <a:tab pos="3311525" algn="l"/>
                          <a:tab pos="3455988" algn="l"/>
                          <a:tab pos="3600450" algn="l"/>
                          <a:tab pos="3743325" algn="l"/>
                          <a:tab pos="3887788" algn="l"/>
                          <a:tab pos="4032250" algn="l"/>
                          <a:tab pos="4175125" algn="l"/>
                          <a:tab pos="4319588" algn="l"/>
                          <a:tab pos="4464050" algn="l"/>
                          <a:tab pos="4608513" algn="l"/>
                          <a:tab pos="4751388" algn="l"/>
                          <a:tab pos="4895850" algn="l"/>
                          <a:tab pos="5040313" algn="l"/>
                        </a:tabLst>
                      </a:pPr>
                      <a:r>
                        <a:rPr kumimoji="0" lang="fr-F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0.30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50000"/>
                        <a:buFontTx/>
                        <a:buNone/>
                        <a:tabLst>
                          <a:tab pos="144463" algn="l"/>
                          <a:tab pos="288925" algn="l"/>
                          <a:tab pos="431800" algn="l"/>
                          <a:tab pos="576263" algn="l"/>
                          <a:tab pos="863600" algn="l"/>
                          <a:tab pos="1008063" algn="l"/>
                          <a:tab pos="1152525" algn="l"/>
                          <a:tab pos="1295400" algn="l"/>
                          <a:tab pos="1584325" algn="l"/>
                          <a:tab pos="1727200" algn="l"/>
                          <a:tab pos="1871663" algn="l"/>
                          <a:tab pos="2016125" algn="l"/>
                          <a:tab pos="2303463" algn="l"/>
                          <a:tab pos="2447925" algn="l"/>
                          <a:tab pos="2592388" algn="l"/>
                          <a:tab pos="2736850" algn="l"/>
                          <a:tab pos="2879725" algn="l"/>
                          <a:tab pos="3024188" algn="l"/>
                          <a:tab pos="3168650" algn="l"/>
                          <a:tab pos="3311525" algn="l"/>
                          <a:tab pos="3455988" algn="l"/>
                          <a:tab pos="3600450" algn="l"/>
                          <a:tab pos="3743325" algn="l"/>
                          <a:tab pos="3887788" algn="l"/>
                          <a:tab pos="4032250" algn="l"/>
                          <a:tab pos="4175125" algn="l"/>
                          <a:tab pos="4319588" algn="l"/>
                          <a:tab pos="4464050" algn="l"/>
                          <a:tab pos="4608513" algn="l"/>
                          <a:tab pos="4751388" algn="l"/>
                          <a:tab pos="4895850" algn="l"/>
                          <a:tab pos="5040313" algn="l"/>
                        </a:tabLst>
                      </a:pPr>
                      <a:r>
                        <a:rPr kumimoji="0" lang="fr-F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0.50 ou +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50000"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Hauteur insuffisante des éléments avec envol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50000"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50000"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50000"/>
                        <a:buFontTx/>
                        <a:buNone/>
                        <a:tabLst/>
                      </a:pPr>
                      <a:endParaRPr kumimoji="0" lang="fr-F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50000"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Sous rotation pour les éléments avec envol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50000"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50000"/>
                        <a:buFontTx/>
                        <a:buNone/>
                        <a:tabLst/>
                      </a:pPr>
                      <a:endParaRPr kumimoji="0" lang="fr-F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50000"/>
                        <a:buFontTx/>
                        <a:buNone/>
                        <a:tabLst/>
                      </a:pPr>
                      <a:endParaRPr kumimoji="0" lang="fr-F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50000"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Extension insuffisante dans les bascules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50000"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50000"/>
                        <a:buFontTx/>
                        <a:buNone/>
                        <a:tabLst/>
                      </a:pPr>
                      <a:endParaRPr kumimoji="0" lang="fr-F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50000"/>
                        <a:buFontTx/>
                        <a:buNone/>
                        <a:tabLst/>
                      </a:pPr>
                      <a:endParaRPr kumimoji="0" lang="fr-F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48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50000"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Elan intermédiaire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50000"/>
                        <a:buFontTx/>
                        <a:buNone/>
                        <a:tabLst/>
                      </a:pPr>
                      <a:endParaRPr kumimoji="0" lang="fr-F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50000"/>
                        <a:buFontTx/>
                        <a:buNone/>
                        <a:tabLst/>
                      </a:pPr>
                      <a:endParaRPr kumimoji="0" lang="fr-F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50000"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0,50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48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50000"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Elan à vide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50000"/>
                        <a:buFontTx/>
                        <a:buNone/>
                        <a:tabLst/>
                      </a:pPr>
                      <a:endParaRPr kumimoji="0" lang="fr-F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50000"/>
                        <a:buFontTx/>
                        <a:buNone/>
                        <a:tabLst/>
                      </a:pPr>
                      <a:endParaRPr kumimoji="0" lang="fr-F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50000"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0,50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48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50000"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Angles à la fin des éléments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50000"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50000"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50000"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48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50000"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Amplitude des : </a:t>
                      </a:r>
                      <a:r>
                        <a:rPr kumimoji="0" lang="fr-F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- </a:t>
                      </a:r>
                      <a:r>
                        <a:rPr kumimoji="0" lang="fr-F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Elans en Av &amp; Ar sous l’horizontale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50000"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                                 - Prises d ’élans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50000"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X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50000"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50000"/>
                        <a:buFontTx/>
                        <a:buNone/>
                        <a:tabLst/>
                      </a:pPr>
                      <a:endParaRPr kumimoji="0" lang="fr-F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50000"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50000"/>
                        <a:buFontTx/>
                        <a:buNone/>
                        <a:tabLst/>
                      </a:pPr>
                      <a:endParaRPr kumimoji="0" lang="fr-F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48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50000"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Fermeture excessive de l’angle du bassin dans le fouetté (sortie)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50000"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50000"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50000"/>
                        <a:buFontTx/>
                        <a:buNone/>
                        <a:tabLst/>
                      </a:pPr>
                      <a:endParaRPr kumimoji="0" lang="fr-F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9" name="Imag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0338" y="332656"/>
            <a:ext cx="1214110" cy="763155"/>
          </a:xfrm>
          <a:prstGeom prst="rect">
            <a:avLst/>
          </a:prstGeom>
        </p:spPr>
      </p:pic>
      <p:cxnSp>
        <p:nvCxnSpPr>
          <p:cNvPr id="3" name="Connecteur droit 2"/>
          <p:cNvCxnSpPr/>
          <p:nvPr/>
        </p:nvCxnSpPr>
        <p:spPr>
          <a:xfrm>
            <a:off x="179512" y="3789040"/>
            <a:ext cx="8568952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7"/>
          <p:cNvCxnSpPr/>
          <p:nvPr/>
        </p:nvCxnSpPr>
        <p:spPr>
          <a:xfrm>
            <a:off x="2028194" y="4797152"/>
            <a:ext cx="427199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436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22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2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2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251520" y="1340768"/>
            <a:ext cx="8640960" cy="4896544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fr-FR" sz="2400" b="1" dirty="0" smtClean="0"/>
              <a:t>Reconnaissance des éléments identiques et différents</a:t>
            </a:r>
            <a:r>
              <a:rPr lang="fr-FR" sz="2400" dirty="0" smtClean="0"/>
              <a:t> </a:t>
            </a:r>
            <a:r>
              <a:rPr lang="fr-FR" sz="2400" b="1" dirty="0" smtClean="0"/>
              <a:t>:</a:t>
            </a:r>
            <a:r>
              <a:rPr lang="fr-FR" sz="2400" dirty="0" smtClean="0"/>
              <a:t> </a:t>
            </a:r>
            <a:endParaRPr lang="fr-FR" sz="2400" dirty="0"/>
          </a:p>
          <a:p>
            <a:pPr marL="176213" indent="184150">
              <a:lnSpc>
                <a:spcPct val="100000"/>
              </a:lnSpc>
              <a:spcBef>
                <a:spcPts val="1800"/>
              </a:spcBef>
              <a:buFontTx/>
              <a:buChar char="-"/>
            </a:pPr>
            <a:r>
              <a:rPr lang="fr-FR" sz="2400" dirty="0" smtClean="0"/>
              <a:t>Les éléments gymniques différents issus de la même case dans le tableau des difficultés(même numéro) recevront la VD une seule fois dans l’exercice et dans l’ordre chronologique.  </a:t>
            </a:r>
          </a:p>
          <a:p>
            <a:pPr marL="176213" indent="184150">
              <a:lnSpc>
                <a:spcPct val="100000"/>
              </a:lnSpc>
              <a:spcBef>
                <a:spcPts val="1800"/>
              </a:spcBef>
              <a:buFontTx/>
              <a:buChar char="-"/>
            </a:pPr>
            <a:r>
              <a:rPr lang="fr-FR" sz="2400" dirty="0" smtClean="0"/>
              <a:t>Exemple Sol 1.307</a:t>
            </a:r>
          </a:p>
          <a:p>
            <a:pPr marL="360362">
              <a:lnSpc>
                <a:spcPct val="100000"/>
              </a:lnSpc>
              <a:spcBef>
                <a:spcPts val="1800"/>
              </a:spcBef>
            </a:pPr>
            <a:endParaRPr lang="fr-FR" sz="2400" dirty="0" smtClean="0"/>
          </a:p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fr-FR" sz="2400" b="1" dirty="0" smtClean="0"/>
              <a:t>Les éléments sont considérés comme différents s’ils sont répertoriés sous des numéros différents dans le tableau des éléments</a:t>
            </a:r>
            <a:endParaRPr lang="fr-FR" sz="2400" b="1" dirty="0"/>
          </a:p>
          <a:p>
            <a:pPr>
              <a:lnSpc>
                <a:spcPct val="100000"/>
              </a:lnSpc>
              <a:spcBef>
                <a:spcPts val="1800"/>
              </a:spcBef>
              <a:buFontTx/>
              <a:buNone/>
            </a:pPr>
            <a:endParaRPr lang="fr-FR" sz="1600" dirty="0"/>
          </a:p>
          <a:p>
            <a:pPr>
              <a:lnSpc>
                <a:spcPct val="80000"/>
              </a:lnSpc>
              <a:buFontTx/>
              <a:buChar char="-"/>
            </a:pPr>
            <a:endParaRPr lang="fr-FR" sz="1600" dirty="0"/>
          </a:p>
          <a:p>
            <a:pPr>
              <a:lnSpc>
                <a:spcPct val="80000"/>
              </a:lnSpc>
              <a:buFontTx/>
              <a:buNone/>
            </a:pPr>
            <a:r>
              <a:rPr lang="fr-FR" sz="1600" dirty="0"/>
              <a:t>. </a:t>
            </a:r>
          </a:p>
          <a:p>
            <a:pPr>
              <a:lnSpc>
                <a:spcPct val="80000"/>
              </a:lnSpc>
              <a:buFontTx/>
              <a:buNone/>
            </a:pPr>
            <a:endParaRPr lang="fr-FR" sz="1600" dirty="0"/>
          </a:p>
          <a:p>
            <a:pPr>
              <a:lnSpc>
                <a:spcPct val="80000"/>
              </a:lnSpc>
              <a:buFontTx/>
              <a:buNone/>
            </a:pPr>
            <a:endParaRPr lang="fr-FR" sz="1800" dirty="0">
              <a:solidFill>
                <a:srgbClr val="FF33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99592" y="457508"/>
            <a:ext cx="425892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altLang="fr-FR" sz="2800" b="1" dirty="0">
                <a:solidFill>
                  <a:schemeClr val="bg1"/>
                </a:solidFill>
              </a:rPr>
              <a:t>Valeur de Difficulté (VD)</a:t>
            </a:r>
          </a:p>
        </p:txBody>
      </p:sp>
      <p:sp>
        <p:nvSpPr>
          <p:cNvPr id="4" name="Triangle isocèle 3"/>
          <p:cNvSpPr/>
          <p:nvPr/>
        </p:nvSpPr>
        <p:spPr>
          <a:xfrm>
            <a:off x="5940152" y="2969070"/>
            <a:ext cx="720725" cy="720725"/>
          </a:xfrm>
          <a:prstGeom prst="triangl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>
              <a:defRPr/>
            </a:pPr>
            <a:r>
              <a:rPr lang="fr-FR" sz="3200" dirty="0">
                <a:solidFill>
                  <a:schemeClr val="tx1"/>
                </a:solidFill>
                <a:cs typeface="Arial" charset="0"/>
              </a:rPr>
              <a:t>!</a:t>
            </a:r>
            <a:endParaRPr lang="fr-FR" dirty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9030" y="3091330"/>
            <a:ext cx="704030" cy="534541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4571" y="3086546"/>
            <a:ext cx="771525" cy="48577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8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84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84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84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"/>
          <p:cNvSpPr>
            <a:spLocks noGrp="1" noChangeArrowheads="1"/>
          </p:cNvSpPr>
          <p:nvPr>
            <p:ph type="title"/>
          </p:nvPr>
        </p:nvSpPr>
        <p:spPr>
          <a:xfrm>
            <a:off x="587808" y="278260"/>
            <a:ext cx="6432464" cy="77447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fr-FR" altLang="fr-FR" sz="2800" dirty="0" smtClean="0">
                <a:solidFill>
                  <a:schemeClr val="bg1"/>
                </a:solidFill>
              </a:rPr>
              <a:t>Précisions</a:t>
            </a:r>
            <a:endParaRPr lang="fr-FR" altLang="fr-FR" sz="2800" b="1" dirty="0">
              <a:solidFill>
                <a:schemeClr val="bg1"/>
              </a:solidFill>
            </a:endParaRPr>
          </a:p>
        </p:txBody>
      </p:sp>
      <p:sp>
        <p:nvSpPr>
          <p:cNvPr id="7" name="Espace réservé du contenu 3"/>
          <p:cNvSpPr txBox="1">
            <a:spLocks/>
          </p:cNvSpPr>
          <p:nvPr/>
        </p:nvSpPr>
        <p:spPr bwMode="auto">
          <a:xfrm>
            <a:off x="457200" y="1785938"/>
            <a:ext cx="8229600" cy="434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ts val="800"/>
              </a:spcBef>
              <a:buFont typeface="Arial" charset="0"/>
              <a:buNone/>
            </a:pPr>
            <a:r>
              <a:rPr lang="fr-FR" sz="2800" i="1" u="sng" dirty="0">
                <a:latin typeface="Calibri" pitchFamily="34" charset="0"/>
              </a:rPr>
              <a:t>Elan à vide </a:t>
            </a:r>
            <a:r>
              <a:rPr lang="fr-FR" sz="2800" dirty="0">
                <a:latin typeface="Calibri" pitchFamily="34" charset="0"/>
              </a:rPr>
              <a:t>: élan avant ou arrière sans exécuter d’élément contenu dans le tableau des difficultés, suivi d’un élan dans l’autre direction. </a:t>
            </a:r>
            <a:endParaRPr lang="fr-FR" sz="2800" dirty="0" smtClean="0">
              <a:latin typeface="Calibri" pitchFamily="34" charset="0"/>
            </a:endParaRPr>
          </a:p>
          <a:p>
            <a:pPr marL="342900" indent="-342900">
              <a:lnSpc>
                <a:spcPct val="90000"/>
              </a:lnSpc>
              <a:spcBef>
                <a:spcPts val="800"/>
              </a:spcBef>
              <a:buFont typeface="Arial" charset="0"/>
              <a:buNone/>
            </a:pPr>
            <a:endParaRPr lang="fr-FR" sz="2800" i="1" u="sng" dirty="0">
              <a:latin typeface="Calibri" pitchFamily="34" charset="0"/>
            </a:endParaRPr>
          </a:p>
          <a:p>
            <a:pPr marL="342900" indent="-342900">
              <a:lnSpc>
                <a:spcPct val="90000"/>
              </a:lnSpc>
              <a:spcBef>
                <a:spcPts val="800"/>
              </a:spcBef>
              <a:buFont typeface="Arial" charset="0"/>
              <a:buNone/>
            </a:pPr>
            <a:r>
              <a:rPr lang="fr-FR" sz="2800" i="1" u="sng" dirty="0" smtClean="0">
                <a:latin typeface="Calibri" pitchFamily="34" charset="0"/>
              </a:rPr>
              <a:t>Elan </a:t>
            </a:r>
            <a:r>
              <a:rPr lang="fr-FR" sz="2800" i="1" u="sng" dirty="0">
                <a:latin typeface="Calibri" pitchFamily="34" charset="0"/>
              </a:rPr>
              <a:t>intermédiaire</a:t>
            </a:r>
            <a:r>
              <a:rPr lang="fr-FR" sz="2800" dirty="0">
                <a:latin typeface="Calibri" pitchFamily="34" charset="0"/>
              </a:rPr>
              <a:t> : reprise d’élan de l’appui facial et/ou grand élan qui n’est pas nécessaire à l’exécution de l’élément suivant. Une seule fois la pénalité par élément.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0338" y="332656"/>
            <a:ext cx="1214110" cy="763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531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22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2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2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5" grpId="0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"/>
          <p:cNvSpPr>
            <a:spLocks noGrp="1" noChangeArrowheads="1"/>
          </p:cNvSpPr>
          <p:nvPr>
            <p:ph type="title"/>
          </p:nvPr>
        </p:nvSpPr>
        <p:spPr>
          <a:xfrm>
            <a:off x="379382" y="260648"/>
            <a:ext cx="8376680" cy="77447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fr-FR" altLang="fr-FR" sz="2800" dirty="0" smtClean="0">
                <a:solidFill>
                  <a:schemeClr val="bg1"/>
                </a:solidFill>
              </a:rPr>
              <a:t>Déductions spécifiques </a:t>
            </a:r>
            <a:endParaRPr lang="fr-FR" altLang="fr-FR" sz="2800" b="1" dirty="0">
              <a:solidFill>
                <a:schemeClr val="bg1"/>
              </a:solidFill>
            </a:endParaRPr>
          </a:p>
        </p:txBody>
      </p:sp>
      <p:graphicFrame>
        <p:nvGraphicFramePr>
          <p:cNvPr id="9" name="Group 5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2452940"/>
              </p:ext>
            </p:extLst>
          </p:nvPr>
        </p:nvGraphicFramePr>
        <p:xfrm>
          <a:off x="107950" y="1844824"/>
          <a:ext cx="8748713" cy="3832696"/>
        </p:xfrm>
        <a:graphic>
          <a:graphicData uri="http://schemas.openxmlformats.org/drawingml/2006/table">
            <a:tbl>
              <a:tblPr/>
              <a:tblGrid>
                <a:gridCol w="6073775"/>
                <a:gridCol w="1084263"/>
                <a:gridCol w="795337"/>
                <a:gridCol w="795338"/>
              </a:tblGrid>
              <a:tr h="647700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50000"/>
                        <a:buFontTx/>
                        <a:buNone/>
                        <a:tabLst>
                          <a:tab pos="144463" algn="l"/>
                          <a:tab pos="288925" algn="l"/>
                          <a:tab pos="431800" algn="l"/>
                          <a:tab pos="576263" algn="l"/>
                          <a:tab pos="863600" algn="l"/>
                          <a:tab pos="1008063" algn="l"/>
                          <a:tab pos="1152525" algn="l"/>
                          <a:tab pos="1295400" algn="l"/>
                          <a:tab pos="1584325" algn="l"/>
                          <a:tab pos="1727200" algn="l"/>
                          <a:tab pos="1871663" algn="l"/>
                          <a:tab pos="2016125" algn="l"/>
                          <a:tab pos="2303463" algn="l"/>
                          <a:tab pos="2447925" algn="l"/>
                          <a:tab pos="2592388" algn="l"/>
                          <a:tab pos="2736850" algn="l"/>
                          <a:tab pos="2879725" algn="l"/>
                          <a:tab pos="3024188" algn="l"/>
                          <a:tab pos="3168650" algn="l"/>
                          <a:tab pos="3311525" algn="l"/>
                          <a:tab pos="3455988" algn="l"/>
                          <a:tab pos="3600450" algn="l"/>
                          <a:tab pos="3743325" algn="l"/>
                          <a:tab pos="3887788" algn="l"/>
                          <a:tab pos="4032250" algn="l"/>
                          <a:tab pos="4175125" algn="l"/>
                          <a:tab pos="4319588" algn="l"/>
                          <a:tab pos="4464050" algn="l"/>
                          <a:tab pos="4608513" algn="l"/>
                          <a:tab pos="4751388" algn="l"/>
                          <a:tab pos="4895850" algn="l"/>
                          <a:tab pos="5040313" algn="l"/>
                        </a:tabLst>
                      </a:pPr>
                      <a:r>
                        <a:rPr kumimoji="0" lang="fr-F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Fautes par le Jury 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50000"/>
                        <a:buFontTx/>
                        <a:buNone/>
                        <a:tabLst>
                          <a:tab pos="144463" algn="l"/>
                          <a:tab pos="288925" algn="l"/>
                          <a:tab pos="431800" algn="l"/>
                          <a:tab pos="576263" algn="l"/>
                          <a:tab pos="863600" algn="l"/>
                          <a:tab pos="1008063" algn="l"/>
                          <a:tab pos="1152525" algn="l"/>
                          <a:tab pos="1295400" algn="l"/>
                          <a:tab pos="1584325" algn="l"/>
                          <a:tab pos="1727200" algn="l"/>
                          <a:tab pos="1871663" algn="l"/>
                          <a:tab pos="2016125" algn="l"/>
                          <a:tab pos="2303463" algn="l"/>
                          <a:tab pos="2447925" algn="l"/>
                          <a:tab pos="2592388" algn="l"/>
                          <a:tab pos="2736850" algn="l"/>
                          <a:tab pos="2879725" algn="l"/>
                          <a:tab pos="3024188" algn="l"/>
                          <a:tab pos="3168650" algn="l"/>
                          <a:tab pos="3311525" algn="l"/>
                          <a:tab pos="3455988" algn="l"/>
                          <a:tab pos="3600450" algn="l"/>
                          <a:tab pos="3743325" algn="l"/>
                          <a:tab pos="3887788" algn="l"/>
                          <a:tab pos="4032250" algn="l"/>
                          <a:tab pos="4175125" algn="l"/>
                          <a:tab pos="4319588" algn="l"/>
                          <a:tab pos="4464050" algn="l"/>
                          <a:tab pos="4608513" algn="l"/>
                          <a:tab pos="4751388" algn="l"/>
                          <a:tab pos="4895850" algn="l"/>
                          <a:tab pos="5040313" algn="l"/>
                        </a:tabLst>
                      </a:pPr>
                      <a:r>
                        <a:rPr kumimoji="0" lang="fr-F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0.10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50000"/>
                        <a:buFontTx/>
                        <a:buNone/>
                        <a:tabLst>
                          <a:tab pos="144463" algn="l"/>
                          <a:tab pos="288925" algn="l"/>
                          <a:tab pos="431800" algn="l"/>
                          <a:tab pos="576263" algn="l"/>
                          <a:tab pos="863600" algn="l"/>
                          <a:tab pos="1008063" algn="l"/>
                          <a:tab pos="1152525" algn="l"/>
                          <a:tab pos="1295400" algn="l"/>
                          <a:tab pos="1584325" algn="l"/>
                          <a:tab pos="1727200" algn="l"/>
                          <a:tab pos="1871663" algn="l"/>
                          <a:tab pos="2016125" algn="l"/>
                          <a:tab pos="2303463" algn="l"/>
                          <a:tab pos="2447925" algn="l"/>
                          <a:tab pos="2592388" algn="l"/>
                          <a:tab pos="2736850" algn="l"/>
                          <a:tab pos="2879725" algn="l"/>
                          <a:tab pos="3024188" algn="l"/>
                          <a:tab pos="3168650" algn="l"/>
                          <a:tab pos="3311525" algn="l"/>
                          <a:tab pos="3455988" algn="l"/>
                          <a:tab pos="3600450" algn="l"/>
                          <a:tab pos="3743325" algn="l"/>
                          <a:tab pos="3887788" algn="l"/>
                          <a:tab pos="4032250" algn="l"/>
                          <a:tab pos="4175125" algn="l"/>
                          <a:tab pos="4319588" algn="l"/>
                          <a:tab pos="4464050" algn="l"/>
                          <a:tab pos="4608513" algn="l"/>
                          <a:tab pos="4751388" algn="l"/>
                          <a:tab pos="4895850" algn="l"/>
                          <a:tab pos="5040313" algn="l"/>
                        </a:tabLst>
                      </a:pPr>
                      <a:r>
                        <a:rPr kumimoji="0" lang="fr-F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0.30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50000"/>
                        <a:buFontTx/>
                        <a:buNone/>
                        <a:tabLst>
                          <a:tab pos="144463" algn="l"/>
                          <a:tab pos="288925" algn="l"/>
                          <a:tab pos="431800" algn="l"/>
                          <a:tab pos="576263" algn="l"/>
                          <a:tab pos="863600" algn="l"/>
                          <a:tab pos="1008063" algn="l"/>
                          <a:tab pos="1152525" algn="l"/>
                          <a:tab pos="1295400" algn="l"/>
                          <a:tab pos="1584325" algn="l"/>
                          <a:tab pos="1727200" algn="l"/>
                          <a:tab pos="1871663" algn="l"/>
                          <a:tab pos="2016125" algn="l"/>
                          <a:tab pos="2303463" algn="l"/>
                          <a:tab pos="2447925" algn="l"/>
                          <a:tab pos="2592388" algn="l"/>
                          <a:tab pos="2736850" algn="l"/>
                          <a:tab pos="2879725" algn="l"/>
                          <a:tab pos="3024188" algn="l"/>
                          <a:tab pos="3168650" algn="l"/>
                          <a:tab pos="3311525" algn="l"/>
                          <a:tab pos="3455988" algn="l"/>
                          <a:tab pos="3600450" algn="l"/>
                          <a:tab pos="3743325" algn="l"/>
                          <a:tab pos="3887788" algn="l"/>
                          <a:tab pos="4032250" algn="l"/>
                          <a:tab pos="4175125" algn="l"/>
                          <a:tab pos="4319588" algn="l"/>
                          <a:tab pos="4464050" algn="l"/>
                          <a:tab pos="4608513" algn="l"/>
                          <a:tab pos="4751388" algn="l"/>
                          <a:tab pos="4895850" algn="l"/>
                          <a:tab pos="5040313" algn="l"/>
                        </a:tabLst>
                      </a:pPr>
                      <a:r>
                        <a:rPr kumimoji="0" lang="fr-F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0.50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11004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50000"/>
                        <a:buFontTx/>
                        <a:buChar char="–"/>
                        <a:tabLst/>
                      </a:pPr>
                      <a:r>
                        <a:rPr kumimoji="0" lang="fr-F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Sauter de BI à BS (changement de Barres sans élément)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50000"/>
                        <a:buFontTx/>
                        <a:buNone/>
                        <a:tabLst/>
                      </a:pPr>
                      <a:endParaRPr kumimoji="0" lang="fr-F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50000"/>
                        <a:buFontTx/>
                        <a:buNone/>
                        <a:tabLst/>
                      </a:pPr>
                      <a:endParaRPr kumimoji="0" lang="fr-F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50000"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X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50000"/>
                        <a:buFontTx/>
                        <a:buNone/>
                        <a:tabLst/>
                      </a:pPr>
                      <a:endParaRPr kumimoji="0" lang="fr-F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50000"/>
                        <a:buFontTx/>
                        <a:buChar char="–"/>
                        <a:tabLst/>
                        <a:defRPr/>
                      </a:pPr>
                      <a:r>
                        <a:rPr kumimoji="0" lang="fr-F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Suspension BS poser les pieds sur BI , saisir BI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64096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50000"/>
                        <a:buFontTx/>
                        <a:buChar char="–"/>
                        <a:tabLst/>
                      </a:pPr>
                      <a:r>
                        <a:rPr kumimoji="0" lang="fr-F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Plus de 2 éléments identiques liés directement avec la sortie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50000"/>
                        <a:buFontTx/>
                        <a:buNone/>
                        <a:tabLst/>
                      </a:pPr>
                      <a:endParaRPr kumimoji="0" lang="fr-F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50000"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50000"/>
                        <a:buFontTx/>
                        <a:buNone/>
                        <a:tabLst/>
                      </a:pPr>
                      <a:endParaRPr kumimoji="0" lang="fr-FR" sz="4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50000"/>
                        <a:buFontTx/>
                        <a:buNone/>
                        <a:tabLst/>
                      </a:pPr>
                      <a:endParaRPr kumimoji="0" lang="fr-F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64096">
                <a:tc>
                  <a:txBody>
                    <a:bodyPr/>
                    <a:lstStyle/>
                    <a:p>
                      <a:pPr marL="352425" marR="0" lvl="0" indent="-35242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50000"/>
                        <a:buFontTx/>
                        <a:buNone/>
                        <a:tabLst/>
                        <a:defRPr/>
                      </a:pPr>
                      <a:r>
                        <a:rPr kumimoji="0" lang="fr-F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-     Pas de sortie</a:t>
                      </a:r>
                      <a:endParaRPr kumimoji="0" lang="fr-F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50000"/>
                        <a:buFontTx/>
                        <a:buNone/>
                        <a:tabLst/>
                      </a:pPr>
                      <a:endParaRPr kumimoji="0" lang="fr-F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50000"/>
                        <a:buFontTx/>
                        <a:buNone/>
                        <a:tabLst/>
                      </a:pPr>
                      <a:endParaRPr kumimoji="0" lang="fr-F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50000"/>
                        <a:buFontTx/>
                        <a:buNone/>
                        <a:tabLst/>
                      </a:pPr>
                      <a:r>
                        <a:rPr kumimoji="0" lang="fr-F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7" name="Imag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0338" y="332656"/>
            <a:ext cx="1214110" cy="763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367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22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2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2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5" grpId="0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"/>
          <p:cNvSpPr>
            <a:spLocks noGrp="1" noChangeArrowheads="1"/>
          </p:cNvSpPr>
          <p:nvPr>
            <p:ph type="title"/>
          </p:nvPr>
        </p:nvSpPr>
        <p:spPr>
          <a:xfrm>
            <a:off x="587808" y="278260"/>
            <a:ext cx="5568368" cy="77447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fr-FR" altLang="fr-FR" sz="2800" dirty="0" smtClean="0">
                <a:solidFill>
                  <a:schemeClr val="bg1"/>
                </a:solidFill>
              </a:rPr>
              <a:t>Valeur de liaison</a:t>
            </a:r>
            <a:endParaRPr lang="fr-FR" altLang="fr-FR" sz="2800" b="1" dirty="0">
              <a:solidFill>
                <a:schemeClr val="bg1"/>
              </a:solidFill>
            </a:endParaRPr>
          </a:p>
        </p:txBody>
      </p:sp>
      <p:graphicFrame>
        <p:nvGraphicFramePr>
          <p:cNvPr id="5" name="Group 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1723447"/>
              </p:ext>
            </p:extLst>
          </p:nvPr>
        </p:nvGraphicFramePr>
        <p:xfrm>
          <a:off x="107504" y="1628800"/>
          <a:ext cx="8786813" cy="2384108"/>
        </p:xfrm>
        <a:graphic>
          <a:graphicData uri="http://schemas.openxmlformats.org/drawingml/2006/table">
            <a:tbl>
              <a:tblPr/>
              <a:tblGrid>
                <a:gridCol w="3095625"/>
                <a:gridCol w="5691188"/>
              </a:tblGrid>
              <a:tr h="3873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5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0.10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5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0.20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84263"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50000"/>
                        <a:buFont typeface="Wingdings" pitchFamily="2" charset="2"/>
                        <a:buNone/>
                        <a:tabLst/>
                      </a:pP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5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D + D ou plus difficile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5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D (envol à la même barre ou de BI à BS) + C ou plus difficile (</a:t>
                      </a:r>
                      <a:r>
                        <a:rPr kumimoji="0" lang="fr-FR" sz="2400" b="0" i="1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sur  BS </a:t>
                      </a:r>
                      <a:r>
                        <a:rPr kumimoji="0" lang="fr-F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et doit être exécuté dans cet ordre)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8188">
                <a:tc vMerge="1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50000"/>
                        <a:buFont typeface="Wingdings" pitchFamily="2" charset="2"/>
                        <a:buNone/>
                        <a:tabLst/>
                      </a:pP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5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D + E (tous les deux avec envol)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251520" y="4509120"/>
            <a:ext cx="85689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charset="0"/>
              <a:buNone/>
            </a:pPr>
            <a:r>
              <a:rPr lang="fr-FR" dirty="0">
                <a:latin typeface="Calibri" pitchFamily="34" charset="0"/>
              </a:rPr>
              <a:t>Remarque : les éléments C/D doivent avoir un envol ou au minimum un </a:t>
            </a:r>
            <a:r>
              <a:rPr lang="fr-FR" dirty="0" smtClean="0">
                <a:latin typeface="Calibri" pitchFamily="34" charset="0"/>
              </a:rPr>
              <a:t>½ </a:t>
            </a:r>
            <a:r>
              <a:rPr lang="fr-FR" dirty="0">
                <a:latin typeface="Calibri" pitchFamily="34" charset="0"/>
              </a:rPr>
              <a:t>tour (180°)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0338" y="332656"/>
            <a:ext cx="1214110" cy="763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734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22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2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2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5" grpId="0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"/>
          <p:cNvSpPr>
            <a:spLocks noGrp="1" noChangeArrowheads="1"/>
          </p:cNvSpPr>
          <p:nvPr>
            <p:ph type="title"/>
          </p:nvPr>
        </p:nvSpPr>
        <p:spPr>
          <a:xfrm>
            <a:off x="587808" y="278260"/>
            <a:ext cx="5856400" cy="77447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fr-FR" altLang="fr-FR" sz="2800" dirty="0" smtClean="0">
                <a:solidFill>
                  <a:schemeClr val="bg1"/>
                </a:solidFill>
              </a:rPr>
              <a:t>Sortie</a:t>
            </a:r>
            <a:endParaRPr lang="fr-FR" altLang="fr-FR" sz="2800" b="1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9512" y="1268760"/>
            <a:ext cx="8712968" cy="49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fontAlgn="auto">
              <a:spcBef>
                <a:spcPts val="80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fr-FR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a) Pas </a:t>
            </a:r>
            <a:r>
              <a:rPr lang="fr-FR" b="1" u="sng" dirty="0">
                <a:latin typeface="Arial" panose="020B0604020202020204" pitchFamily="34" charset="0"/>
                <a:cs typeface="Arial" panose="020B0604020202020204" pitchFamily="34" charset="0"/>
              </a:rPr>
              <a:t>de tentative de sortie du tout </a:t>
            </a:r>
          </a:p>
          <a:p>
            <a:pPr marL="457200" indent="-274638" fontAlgn="auto">
              <a:spcBef>
                <a:spcPts val="80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Pas de VD- 7 éléments seulement sont comptés (Jury D)</a:t>
            </a:r>
          </a:p>
          <a:p>
            <a:pPr marL="457200" indent="-274638" fontAlgn="auto">
              <a:spcBef>
                <a:spcPts val="80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0,50 pas de </a:t>
            </a: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sortie 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(Jury E)</a:t>
            </a:r>
          </a:p>
          <a:p>
            <a:pPr marL="457200" indent="-274638" fontAlgn="auto">
              <a:spcBef>
                <a:spcPts val="80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Chute 1,00 Pt ou déductions pour fautes de réception si il n’y a pas de chute (Jury E</a:t>
            </a: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182562" fontAlgn="auto">
              <a:spcBef>
                <a:spcPts val="800"/>
              </a:spcBef>
              <a:spcAft>
                <a:spcPts val="0"/>
              </a:spcAft>
              <a:defRPr/>
            </a:pPr>
            <a:r>
              <a:rPr lang="fr-FR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b) Si la sortie est commencée    </a:t>
            </a: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ex 1:                    avec début de salto (sans réception sur les pieds)</a:t>
            </a:r>
          </a:p>
          <a:p>
            <a:pPr marL="457200" indent="-274638" fontAlgn="auto">
              <a:spcBef>
                <a:spcPts val="80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Pas de VD- 7 éléments seulement sont comptés (Jury D)</a:t>
            </a:r>
          </a:p>
          <a:p>
            <a:pPr marL="457200" indent="-274638" fontAlgn="auto">
              <a:spcBef>
                <a:spcPts val="80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Chute 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1,00 Pt </a:t>
            </a: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Jury E)</a:t>
            </a:r>
          </a:p>
          <a:p>
            <a:pPr marL="182562" fontAlgn="auto">
              <a:spcBef>
                <a:spcPts val="800"/>
              </a:spcBef>
              <a:spcAft>
                <a:spcPts val="0"/>
              </a:spcAft>
              <a:defRPr/>
            </a:pPr>
            <a:r>
              <a:rPr lang="fr-FR" b="1" u="sng" dirty="0">
                <a:latin typeface="Arial" panose="020B0604020202020204" pitchFamily="34" charset="0"/>
                <a:cs typeface="Arial" panose="020B0604020202020204" pitchFamily="34" charset="0"/>
              </a:rPr>
              <a:t>b) Si la sortie est commencée    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ex </a:t>
            </a: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2:                  sans commencer le salto 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seulement élan par-dessous barre)</a:t>
            </a: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274638" fontAlgn="auto">
              <a:spcBef>
                <a:spcPts val="80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Pas de VD- 7 éléments seulement sont comptés (Jury D)</a:t>
            </a:r>
          </a:p>
          <a:p>
            <a:pPr marL="457200" indent="-274638" fontAlgn="auto">
              <a:spcBef>
                <a:spcPts val="80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Appliquer les fautes de 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réception </a:t>
            </a: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(Jury E)</a:t>
            </a:r>
          </a:p>
          <a:p>
            <a:pPr marL="182562" fontAlgn="auto">
              <a:spcBef>
                <a:spcPts val="800"/>
              </a:spcBef>
              <a:spcAft>
                <a:spcPts val="0"/>
              </a:spcAft>
              <a:defRPr/>
            </a:pP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7507" y="2891788"/>
            <a:ext cx="647700" cy="428625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0800" y="4366815"/>
            <a:ext cx="647700" cy="428625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0338" y="332656"/>
            <a:ext cx="1214110" cy="763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7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22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2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2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5" grpId="0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260648"/>
            <a:ext cx="8376680" cy="77447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fr-FR" altLang="fr-FR" sz="2200" dirty="0" smtClean="0">
                <a:solidFill>
                  <a:schemeClr val="bg1"/>
                </a:solidFill>
              </a:rPr>
              <a:t>Technique: Reconnaissance des éléments</a:t>
            </a:r>
            <a:endParaRPr lang="fr-FR" altLang="fr-FR" sz="2200" b="1" dirty="0">
              <a:solidFill>
                <a:schemeClr val="bg1"/>
              </a:solidFill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179388" y="1484312"/>
            <a:ext cx="5040312" cy="4680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ts val="800"/>
              </a:spcBef>
              <a:buFont typeface="Arial" charset="0"/>
              <a:buNone/>
            </a:pPr>
            <a:r>
              <a:rPr lang="fr-FR" sz="2000" b="1" u="sng" dirty="0" smtClean="0">
                <a:latin typeface="Calibri" pitchFamily="34" charset="0"/>
              </a:rPr>
              <a:t>Prises d’élans à l’Appui Tendu Renversé</a:t>
            </a:r>
            <a:r>
              <a:rPr lang="fr-FR" sz="2000" b="1" dirty="0" smtClean="0">
                <a:latin typeface="Calibri" pitchFamily="34" charset="0"/>
              </a:rPr>
              <a:t> </a:t>
            </a:r>
          </a:p>
          <a:p>
            <a:pPr marL="342900" indent="-342900">
              <a:lnSpc>
                <a:spcPct val="90000"/>
              </a:lnSpc>
              <a:spcBef>
                <a:spcPts val="800"/>
              </a:spcBef>
              <a:buFont typeface="Arial" charset="0"/>
              <a:buNone/>
            </a:pPr>
            <a:r>
              <a:rPr lang="fr-FR" sz="2000" b="1" dirty="0" smtClean="0">
                <a:latin typeface="Calibri" pitchFamily="34" charset="0"/>
              </a:rPr>
              <a:t>L’ATR </a:t>
            </a:r>
            <a:r>
              <a:rPr lang="fr-FR" sz="2000" dirty="0" smtClean="0">
                <a:latin typeface="Calibri" pitchFamily="34" charset="0"/>
              </a:rPr>
              <a:t>est considéré comme réalisé quand toutes les parties du corps sont  à la verticale.</a:t>
            </a:r>
          </a:p>
          <a:p>
            <a:pPr marL="342900" indent="-342900">
              <a:lnSpc>
                <a:spcPct val="90000"/>
              </a:lnSpc>
              <a:spcBef>
                <a:spcPts val="800"/>
              </a:spcBef>
              <a:buFont typeface="Arial" charset="0"/>
              <a:buNone/>
            </a:pPr>
            <a:r>
              <a:rPr lang="fr-FR" sz="2000" b="1" dirty="0" smtClean="0">
                <a:latin typeface="Calibri" pitchFamily="34" charset="0"/>
              </a:rPr>
              <a:t>Jury D </a:t>
            </a:r>
            <a:r>
              <a:rPr lang="fr-FR" sz="2000" dirty="0" smtClean="0">
                <a:latin typeface="Calibri" pitchFamily="34" charset="0"/>
              </a:rPr>
              <a:t> élément terminé :</a:t>
            </a:r>
          </a:p>
          <a:p>
            <a:pPr marL="342900" indent="-342900">
              <a:lnSpc>
                <a:spcPct val="90000"/>
              </a:lnSpc>
              <a:spcBef>
                <a:spcPts val="800"/>
              </a:spcBef>
              <a:buFont typeface="Courier New" pitchFamily="49" charset="0"/>
              <a:buChar char="o"/>
            </a:pPr>
            <a:r>
              <a:rPr lang="fr-FR" sz="2000" dirty="0" smtClean="0">
                <a:latin typeface="Calibri" pitchFamily="34" charset="0"/>
              </a:rPr>
              <a:t>dans les 10° par rapport à la verticale</a:t>
            </a:r>
          </a:p>
          <a:p>
            <a:pPr marL="342900" indent="-342900">
              <a:lnSpc>
                <a:spcPct val="90000"/>
              </a:lnSpc>
              <a:spcBef>
                <a:spcPts val="800"/>
              </a:spcBef>
              <a:buFont typeface="Wingdings" pitchFamily="2" charset="2"/>
              <a:buNone/>
            </a:pPr>
            <a:r>
              <a:rPr lang="fr-FR" sz="2000" dirty="0" smtClean="0">
                <a:latin typeface="Calibri" pitchFamily="34" charset="0"/>
              </a:rPr>
              <a:t>	- VD attribuée</a:t>
            </a:r>
          </a:p>
          <a:p>
            <a:pPr marL="342900" indent="-342900">
              <a:lnSpc>
                <a:spcPct val="90000"/>
              </a:lnSpc>
              <a:spcBef>
                <a:spcPts val="800"/>
              </a:spcBef>
              <a:buFontTx/>
              <a:buChar char="o"/>
            </a:pPr>
            <a:r>
              <a:rPr lang="fr-FR" sz="2000" dirty="0" smtClean="0">
                <a:latin typeface="Calibri" pitchFamily="34" charset="0"/>
              </a:rPr>
              <a:t> ˃ 10°</a:t>
            </a:r>
          </a:p>
          <a:p>
            <a:pPr marL="342900" indent="-342900">
              <a:lnSpc>
                <a:spcPct val="90000"/>
              </a:lnSpc>
              <a:spcBef>
                <a:spcPts val="800"/>
              </a:spcBef>
            </a:pPr>
            <a:r>
              <a:rPr lang="fr-FR" sz="2000" dirty="0" smtClean="0">
                <a:latin typeface="Calibri" pitchFamily="34" charset="0"/>
              </a:rPr>
              <a:t>	-  pas de VD </a:t>
            </a:r>
          </a:p>
          <a:p>
            <a:pPr marL="342900" indent="-342900">
              <a:lnSpc>
                <a:spcPct val="90000"/>
              </a:lnSpc>
              <a:spcBef>
                <a:spcPts val="800"/>
              </a:spcBef>
              <a:buFont typeface="Arial" charset="0"/>
              <a:buNone/>
            </a:pPr>
            <a:r>
              <a:rPr lang="fr-FR" sz="2000" b="1" dirty="0" smtClean="0">
                <a:latin typeface="Calibri" pitchFamily="34" charset="0"/>
              </a:rPr>
              <a:t>Jury E :</a:t>
            </a:r>
          </a:p>
          <a:p>
            <a:pPr marL="342900" indent="-342900">
              <a:lnSpc>
                <a:spcPct val="90000"/>
              </a:lnSpc>
              <a:spcBef>
                <a:spcPts val="800"/>
              </a:spcBef>
              <a:buFont typeface="Wingdings" pitchFamily="2" charset="2"/>
              <a:buNone/>
            </a:pPr>
            <a:r>
              <a:rPr lang="fr-FR" sz="2000" b="1" dirty="0" smtClean="0">
                <a:latin typeface="Calibri" pitchFamily="34" charset="0"/>
              </a:rPr>
              <a:t>	- </a:t>
            </a:r>
            <a:r>
              <a:rPr lang="fr-FR" sz="2000" dirty="0" smtClean="0">
                <a:latin typeface="Calibri" pitchFamily="34" charset="0"/>
              </a:rPr>
              <a:t>˃ 10° - 30° pas de déduction</a:t>
            </a:r>
          </a:p>
          <a:p>
            <a:pPr marL="342900" indent="-342900">
              <a:lnSpc>
                <a:spcPct val="90000"/>
              </a:lnSpc>
              <a:spcBef>
                <a:spcPts val="800"/>
              </a:spcBef>
              <a:buFont typeface="Wingdings" pitchFamily="2" charset="2"/>
              <a:buNone/>
            </a:pPr>
            <a:r>
              <a:rPr lang="fr-FR" sz="2000" dirty="0" smtClean="0">
                <a:latin typeface="Calibri" pitchFamily="34" charset="0"/>
              </a:rPr>
              <a:t>	-</a:t>
            </a:r>
            <a:r>
              <a:rPr lang="en-US" sz="2000" dirty="0" smtClean="0">
                <a:latin typeface="Calibri" pitchFamily="34" charset="0"/>
              </a:rPr>
              <a:t> </a:t>
            </a:r>
            <a:r>
              <a:rPr lang="fr-FR" sz="2000" dirty="0" smtClean="0">
                <a:latin typeface="Calibri" pitchFamily="34" charset="0"/>
              </a:rPr>
              <a:t>˃ 30° - 45° – 0.10 pt</a:t>
            </a:r>
          </a:p>
          <a:p>
            <a:pPr marL="342900" indent="-342900">
              <a:lnSpc>
                <a:spcPct val="90000"/>
              </a:lnSpc>
              <a:spcBef>
                <a:spcPts val="800"/>
              </a:spcBef>
              <a:buFont typeface="Wingdings" pitchFamily="2" charset="2"/>
              <a:buNone/>
            </a:pPr>
            <a:r>
              <a:rPr lang="fr-FR" sz="2000" dirty="0" smtClean="0">
                <a:latin typeface="Calibri" pitchFamily="34" charset="0"/>
              </a:rPr>
              <a:t>	-</a:t>
            </a:r>
            <a:r>
              <a:rPr lang="en-US" sz="2000" dirty="0" smtClean="0">
                <a:latin typeface="Calibri" pitchFamily="34" charset="0"/>
              </a:rPr>
              <a:t> ˃ 45° </a:t>
            </a:r>
            <a:r>
              <a:rPr lang="fr-FR" sz="2000" dirty="0" smtClean="0">
                <a:latin typeface="Calibri" pitchFamily="34" charset="0"/>
              </a:rPr>
              <a:t>        – 0,30 pt </a:t>
            </a:r>
          </a:p>
          <a:p>
            <a:pPr marL="342900" indent="-342900">
              <a:lnSpc>
                <a:spcPct val="90000"/>
              </a:lnSpc>
              <a:spcBef>
                <a:spcPts val="800"/>
              </a:spcBef>
              <a:buFont typeface="Wingdings" pitchFamily="2" charset="2"/>
              <a:buNone/>
            </a:pPr>
            <a:endParaRPr lang="fr-FR" sz="2000" b="1" dirty="0">
              <a:solidFill>
                <a:srgbClr val="006600"/>
              </a:solidFill>
              <a:latin typeface="Calibri" pitchFamily="34" charset="0"/>
            </a:endParaRPr>
          </a:p>
        </p:txBody>
      </p:sp>
      <p:pic>
        <p:nvPicPr>
          <p:cNvPr id="23" name="Image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0338" y="332656"/>
            <a:ext cx="1214110" cy="763155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8328" y="1484313"/>
            <a:ext cx="2083937" cy="2026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1484313"/>
            <a:ext cx="2003240" cy="1996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645024"/>
            <a:ext cx="2952328" cy="2664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Text Box 19"/>
          <p:cNvSpPr txBox="1">
            <a:spLocks noChangeArrowheads="1"/>
          </p:cNvSpPr>
          <p:nvPr/>
        </p:nvSpPr>
        <p:spPr bwMode="auto">
          <a:xfrm>
            <a:off x="7308304" y="3710359"/>
            <a:ext cx="628650" cy="366713"/>
          </a:xfrm>
          <a:prstGeom prst="rect">
            <a:avLst/>
          </a:prstGeom>
          <a:solidFill>
            <a:srgbClr val="FF33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b="1" dirty="0">
                <a:latin typeface="Franklin Gothic Book" pitchFamily="34" charset="0"/>
              </a:rPr>
              <a:t>0.10</a:t>
            </a:r>
          </a:p>
        </p:txBody>
      </p:sp>
      <p:sp>
        <p:nvSpPr>
          <p:cNvPr id="29" name="Text Box 20"/>
          <p:cNvSpPr txBox="1">
            <a:spLocks noChangeArrowheads="1"/>
          </p:cNvSpPr>
          <p:nvPr/>
        </p:nvSpPr>
        <p:spPr bwMode="auto">
          <a:xfrm>
            <a:off x="7350419" y="4794084"/>
            <a:ext cx="628650" cy="366713"/>
          </a:xfrm>
          <a:prstGeom prst="rect">
            <a:avLst/>
          </a:prstGeom>
          <a:solidFill>
            <a:srgbClr val="FF33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b="1" dirty="0">
                <a:latin typeface="Franklin Gothic Book" pitchFamily="34" charset="0"/>
              </a:rPr>
              <a:t>0.30</a:t>
            </a:r>
          </a:p>
        </p:txBody>
      </p:sp>
      <p:sp>
        <p:nvSpPr>
          <p:cNvPr id="30" name="Text Box 18"/>
          <p:cNvSpPr txBox="1">
            <a:spLocks noChangeArrowheads="1"/>
          </p:cNvSpPr>
          <p:nvPr/>
        </p:nvSpPr>
        <p:spPr bwMode="auto">
          <a:xfrm>
            <a:off x="6265810" y="5373216"/>
            <a:ext cx="1438853" cy="338554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1600" b="1" dirty="0">
                <a:latin typeface="Franklin Gothic Book" pitchFamily="34" charset="0"/>
              </a:rPr>
              <a:t>PAS DE VD</a:t>
            </a:r>
          </a:p>
        </p:txBody>
      </p:sp>
      <p:sp>
        <p:nvSpPr>
          <p:cNvPr id="31" name="Text Box 18"/>
          <p:cNvSpPr txBox="1">
            <a:spLocks noChangeArrowheads="1"/>
          </p:cNvSpPr>
          <p:nvPr/>
        </p:nvSpPr>
        <p:spPr bwMode="auto">
          <a:xfrm>
            <a:off x="7596336" y="2708920"/>
            <a:ext cx="1312410" cy="338554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1600" b="1" dirty="0">
                <a:latin typeface="Franklin Gothic Book" pitchFamily="34" charset="0"/>
              </a:rPr>
              <a:t>PAS DE VD</a:t>
            </a:r>
          </a:p>
        </p:txBody>
      </p:sp>
    </p:spTree>
    <p:extLst>
      <p:ext uri="{BB962C8B-B14F-4D97-AF65-F5344CB8AC3E}">
        <p14:creationId xmlns:p14="http://schemas.microsoft.com/office/powerpoint/2010/main" val="3569453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22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2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2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6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5" grpId="0"/>
      <p:bldP spid="28" grpId="0" animBg="1"/>
      <p:bldP spid="29" grpId="0" animBg="1"/>
      <p:bldP spid="30" grpId="0" animBg="1"/>
      <p:bldP spid="31" grpId="0" animBg="1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"/>
          <p:cNvSpPr>
            <a:spLocks noGrp="1" noChangeArrowheads="1"/>
          </p:cNvSpPr>
          <p:nvPr>
            <p:ph type="title"/>
          </p:nvPr>
        </p:nvSpPr>
        <p:spPr>
          <a:xfrm>
            <a:off x="379382" y="350268"/>
            <a:ext cx="8376680" cy="77447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fr-FR" altLang="fr-FR" sz="2000" dirty="0" smtClean="0">
                <a:solidFill>
                  <a:schemeClr val="bg1"/>
                </a:solidFill>
              </a:rPr>
              <a:t>Technique: Reconnaissance des éléments</a:t>
            </a:r>
            <a:br>
              <a:rPr lang="fr-FR" altLang="fr-FR" sz="2000" dirty="0" smtClean="0">
                <a:solidFill>
                  <a:schemeClr val="bg1"/>
                </a:solidFill>
              </a:rPr>
            </a:br>
            <a:r>
              <a:rPr lang="fr-FR" altLang="fr-FR" sz="2000" dirty="0" smtClean="0">
                <a:solidFill>
                  <a:schemeClr val="tx1"/>
                </a:solidFill>
              </a:rPr>
              <a:t>Aménagement FSCF</a:t>
            </a:r>
            <a:endParaRPr lang="fr-FR" altLang="fr-FR" sz="2000" b="1" dirty="0">
              <a:solidFill>
                <a:schemeClr val="tx1"/>
              </a:solidFill>
            </a:endParaRPr>
          </a:p>
        </p:txBody>
      </p:sp>
      <p:sp>
        <p:nvSpPr>
          <p:cNvPr id="24" name="Rectangle 3"/>
          <p:cNvSpPr txBox="1">
            <a:spLocks noChangeArrowheads="1"/>
          </p:cNvSpPr>
          <p:nvPr/>
        </p:nvSpPr>
        <p:spPr bwMode="auto">
          <a:xfrm>
            <a:off x="0" y="1124744"/>
            <a:ext cx="4644008" cy="5205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50000"/>
              </a:spcBef>
              <a:spcAft>
                <a:spcPct val="50000"/>
              </a:spcAft>
              <a:buFont typeface="Arial" charset="0"/>
              <a:buNone/>
            </a:pPr>
            <a:r>
              <a:rPr lang="fr-FR" sz="2000" b="1" u="sng" dirty="0">
                <a:solidFill>
                  <a:srgbClr val="0070C0"/>
                </a:solidFill>
                <a:latin typeface="Calibri" pitchFamily="34" charset="0"/>
              </a:rPr>
              <a:t>Éléments circulaires </a:t>
            </a:r>
            <a:r>
              <a:rPr lang="fr-FR" sz="2000" b="1" u="sng" dirty="0" smtClean="0">
                <a:solidFill>
                  <a:srgbClr val="0070C0"/>
                </a:solidFill>
                <a:latin typeface="Calibri" pitchFamily="34" charset="0"/>
              </a:rPr>
              <a:t>à l’ATR sans tours et éléments avec envol de BS à l’ATR BI</a:t>
            </a:r>
            <a:r>
              <a:rPr lang="fr-FR" sz="2000" b="1" i="1" dirty="0" smtClean="0">
                <a:solidFill>
                  <a:srgbClr val="0070C0"/>
                </a:solidFill>
                <a:latin typeface="Calibri" pitchFamily="34" charset="0"/>
              </a:rPr>
              <a:t> </a:t>
            </a:r>
            <a:endParaRPr lang="fr-FR" sz="2000" b="1" i="1" dirty="0">
              <a:solidFill>
                <a:srgbClr val="0070C0"/>
              </a:solidFill>
              <a:latin typeface="Calibri" pitchFamily="34" charset="0"/>
            </a:endParaRPr>
          </a:p>
          <a:p>
            <a:pPr marL="342900" indent="-342900">
              <a:lnSpc>
                <a:spcPct val="90000"/>
              </a:lnSpc>
              <a:spcBef>
                <a:spcPts val="800"/>
              </a:spcBef>
            </a:pPr>
            <a:r>
              <a:rPr lang="fr-FR" sz="2000" b="1" dirty="0">
                <a:solidFill>
                  <a:srgbClr val="0070C0"/>
                </a:solidFill>
                <a:latin typeface="Calibri" pitchFamily="34" charset="0"/>
              </a:rPr>
              <a:t>Jury D </a:t>
            </a:r>
            <a:r>
              <a:rPr lang="fr-FR" sz="2000" b="1" dirty="0" smtClean="0">
                <a:solidFill>
                  <a:srgbClr val="0070C0"/>
                </a:solidFill>
                <a:latin typeface="Calibri" pitchFamily="34" charset="0"/>
              </a:rPr>
              <a:t>: Si </a:t>
            </a:r>
            <a:r>
              <a:rPr lang="fr-FR" sz="2000" b="1" dirty="0">
                <a:solidFill>
                  <a:srgbClr val="0070C0"/>
                </a:solidFill>
                <a:latin typeface="Calibri" pitchFamily="34" charset="0"/>
              </a:rPr>
              <a:t>l’ATR se termine dans les 10° de chaque côté de la verticale la VD sera </a:t>
            </a:r>
            <a:r>
              <a:rPr lang="fr-FR" sz="2000" b="1" dirty="0" smtClean="0">
                <a:solidFill>
                  <a:srgbClr val="0070C0"/>
                </a:solidFill>
                <a:latin typeface="Calibri" pitchFamily="34" charset="0"/>
              </a:rPr>
              <a:t>attribuée</a:t>
            </a:r>
          </a:p>
          <a:p>
            <a:pPr marL="342900" indent="-342900">
              <a:lnSpc>
                <a:spcPct val="90000"/>
              </a:lnSpc>
              <a:spcBef>
                <a:spcPts val="800"/>
              </a:spcBef>
            </a:pPr>
            <a:r>
              <a:rPr lang="fr-FR" sz="2000" b="1" dirty="0" smtClean="0">
                <a:solidFill>
                  <a:srgbClr val="0070C0"/>
                </a:solidFill>
                <a:latin typeface="Calibri" pitchFamily="34" charset="0"/>
              </a:rPr>
              <a:t>Si élément terminé</a:t>
            </a:r>
            <a:endParaRPr lang="fr-FR" sz="2000" b="1" dirty="0">
              <a:solidFill>
                <a:srgbClr val="0070C0"/>
              </a:solidFill>
              <a:latin typeface="Calibri" pitchFamily="34" charset="0"/>
            </a:endParaRPr>
          </a:p>
          <a:p>
            <a:pPr marL="342900" indent="-160338">
              <a:lnSpc>
                <a:spcPct val="90000"/>
              </a:lnSpc>
              <a:spcBef>
                <a:spcPts val="800"/>
              </a:spcBef>
              <a:buFontTx/>
              <a:buChar char="-"/>
            </a:pPr>
            <a:r>
              <a:rPr lang="fr-FR" sz="2000" dirty="0" smtClean="0">
                <a:solidFill>
                  <a:srgbClr val="0070C0"/>
                </a:solidFill>
                <a:latin typeface="Calibri" pitchFamily="34" charset="0"/>
              </a:rPr>
              <a:t>&gt; 10° avant la verticale – Pas de VD </a:t>
            </a:r>
          </a:p>
          <a:p>
            <a:pPr marL="342900" indent="-160338">
              <a:lnSpc>
                <a:spcPct val="90000"/>
              </a:lnSpc>
              <a:spcBef>
                <a:spcPts val="800"/>
              </a:spcBef>
              <a:buFontTx/>
              <a:buChar char="-"/>
            </a:pPr>
            <a:r>
              <a:rPr lang="fr-FR" sz="2000" dirty="0" smtClean="0">
                <a:solidFill>
                  <a:srgbClr val="0070C0"/>
                </a:solidFill>
                <a:latin typeface="Calibri" pitchFamily="34" charset="0"/>
              </a:rPr>
              <a:t>&gt; 10° après la verticale – VD inférieure</a:t>
            </a:r>
          </a:p>
          <a:p>
            <a:pPr marL="342900" indent="-342900">
              <a:lnSpc>
                <a:spcPct val="90000"/>
              </a:lnSpc>
              <a:spcBef>
                <a:spcPts val="800"/>
              </a:spcBef>
              <a:buFontTx/>
              <a:buChar char="-"/>
            </a:pPr>
            <a:r>
              <a:rPr lang="fr-FR" sz="2000" b="1" i="1" u="sng" dirty="0">
                <a:solidFill>
                  <a:srgbClr val="0070C0"/>
                </a:solidFill>
                <a:latin typeface="Calibri" pitchFamily="34" charset="0"/>
              </a:rPr>
              <a:t>Pas de dévaluation pour  le soleil et la lune</a:t>
            </a:r>
          </a:p>
          <a:p>
            <a:pPr marL="342900" indent="-342900">
              <a:lnSpc>
                <a:spcPct val="90000"/>
              </a:lnSpc>
              <a:spcBef>
                <a:spcPts val="800"/>
              </a:spcBef>
              <a:buFont typeface="Wingdings" pitchFamily="2" charset="2"/>
              <a:buNone/>
            </a:pPr>
            <a:r>
              <a:rPr lang="fr-FR" sz="2000" b="1" dirty="0" smtClean="0">
                <a:solidFill>
                  <a:srgbClr val="0070C0"/>
                </a:solidFill>
                <a:latin typeface="Calibri" pitchFamily="34" charset="0"/>
              </a:rPr>
              <a:t>Jury </a:t>
            </a:r>
            <a:r>
              <a:rPr lang="fr-FR" sz="2000" b="1" dirty="0">
                <a:solidFill>
                  <a:srgbClr val="0070C0"/>
                </a:solidFill>
                <a:latin typeface="Calibri" pitchFamily="34" charset="0"/>
              </a:rPr>
              <a:t>E :</a:t>
            </a:r>
          </a:p>
          <a:p>
            <a:pPr marL="261938" indent="-261938">
              <a:lnSpc>
                <a:spcPct val="90000"/>
              </a:lnSpc>
              <a:spcBef>
                <a:spcPts val="800"/>
              </a:spcBef>
              <a:buFont typeface="Wingdings" pitchFamily="2" charset="2"/>
              <a:buNone/>
            </a:pPr>
            <a:r>
              <a:rPr lang="fr-FR" sz="2000" dirty="0">
                <a:solidFill>
                  <a:srgbClr val="0070C0"/>
                </a:solidFill>
                <a:latin typeface="Calibri" pitchFamily="34" charset="0"/>
              </a:rPr>
              <a:t>	- </a:t>
            </a:r>
            <a:r>
              <a:rPr lang="fr-FR" sz="2000" dirty="0" smtClean="0">
                <a:solidFill>
                  <a:srgbClr val="0070C0"/>
                </a:solidFill>
                <a:latin typeface="Calibri" pitchFamily="34" charset="0"/>
              </a:rPr>
              <a:t>De 0</a:t>
            </a:r>
            <a:r>
              <a:rPr lang="fr-FR" sz="2000" dirty="0">
                <a:solidFill>
                  <a:srgbClr val="0070C0"/>
                </a:solidFill>
                <a:latin typeface="Calibri" pitchFamily="34" charset="0"/>
              </a:rPr>
              <a:t>° - 30°  – </a:t>
            </a:r>
            <a:r>
              <a:rPr lang="fr-FR" sz="2000" dirty="0" smtClean="0">
                <a:solidFill>
                  <a:srgbClr val="0070C0"/>
                </a:solidFill>
                <a:latin typeface="Calibri" pitchFamily="34" charset="0"/>
              </a:rPr>
              <a:t>Pas de pénalité</a:t>
            </a:r>
            <a:endParaRPr lang="fr-FR" sz="2000" dirty="0">
              <a:solidFill>
                <a:srgbClr val="0070C0"/>
              </a:solidFill>
              <a:latin typeface="Calibri" pitchFamily="34" charset="0"/>
            </a:endParaRPr>
          </a:p>
          <a:p>
            <a:pPr marL="261938" indent="-261938">
              <a:lnSpc>
                <a:spcPct val="90000"/>
              </a:lnSpc>
              <a:spcBef>
                <a:spcPts val="800"/>
              </a:spcBef>
              <a:buFont typeface="Wingdings" pitchFamily="2" charset="2"/>
              <a:buNone/>
            </a:pPr>
            <a:r>
              <a:rPr lang="fr-FR" sz="2000" dirty="0">
                <a:solidFill>
                  <a:srgbClr val="0070C0"/>
                </a:solidFill>
                <a:latin typeface="Calibri" pitchFamily="34" charset="0"/>
              </a:rPr>
              <a:t>	- ˃ 30° - </a:t>
            </a:r>
            <a:r>
              <a:rPr lang="fr-FR" sz="2000" dirty="0" smtClean="0">
                <a:solidFill>
                  <a:srgbClr val="0070C0"/>
                </a:solidFill>
                <a:latin typeface="Calibri" pitchFamily="34" charset="0"/>
              </a:rPr>
              <a:t>90°  </a:t>
            </a:r>
            <a:r>
              <a:rPr lang="fr-FR" sz="2000" dirty="0">
                <a:solidFill>
                  <a:srgbClr val="0070C0"/>
                </a:solidFill>
                <a:latin typeface="Calibri" pitchFamily="34" charset="0"/>
              </a:rPr>
              <a:t>– </a:t>
            </a:r>
            <a:r>
              <a:rPr lang="fr-FR" sz="2000" dirty="0" smtClean="0">
                <a:solidFill>
                  <a:srgbClr val="0070C0"/>
                </a:solidFill>
                <a:latin typeface="Calibri" pitchFamily="34" charset="0"/>
              </a:rPr>
              <a:t>0.10 </a:t>
            </a:r>
            <a:r>
              <a:rPr lang="fr-FR" sz="2000" dirty="0">
                <a:solidFill>
                  <a:srgbClr val="0070C0"/>
                </a:solidFill>
                <a:latin typeface="Calibri" pitchFamily="34" charset="0"/>
              </a:rPr>
              <a:t>pt</a:t>
            </a:r>
          </a:p>
          <a:p>
            <a:pPr marL="261938" indent="-261938">
              <a:lnSpc>
                <a:spcPct val="90000"/>
              </a:lnSpc>
              <a:spcBef>
                <a:spcPts val="800"/>
              </a:spcBef>
              <a:buFont typeface="Wingdings" pitchFamily="2" charset="2"/>
              <a:buNone/>
            </a:pPr>
            <a:r>
              <a:rPr lang="fr-FR" sz="2000" dirty="0">
                <a:solidFill>
                  <a:srgbClr val="0070C0"/>
                </a:solidFill>
                <a:latin typeface="Calibri" pitchFamily="34" charset="0"/>
              </a:rPr>
              <a:t>    </a:t>
            </a:r>
            <a:r>
              <a:rPr lang="fr-FR" sz="2000" dirty="0" smtClean="0">
                <a:solidFill>
                  <a:srgbClr val="0070C0"/>
                </a:solidFill>
                <a:latin typeface="Calibri" pitchFamily="34" charset="0"/>
              </a:rPr>
              <a:t>- </a:t>
            </a:r>
            <a:r>
              <a:rPr lang="fr-FR" sz="2000" dirty="0">
                <a:solidFill>
                  <a:srgbClr val="0070C0"/>
                </a:solidFill>
                <a:latin typeface="Calibri" pitchFamily="34" charset="0"/>
              </a:rPr>
              <a:t>˃  </a:t>
            </a:r>
            <a:r>
              <a:rPr lang="fr-FR" sz="2000" dirty="0" smtClean="0">
                <a:solidFill>
                  <a:srgbClr val="0070C0"/>
                </a:solidFill>
                <a:latin typeface="Calibri" pitchFamily="34" charset="0"/>
              </a:rPr>
              <a:t>90°          </a:t>
            </a:r>
            <a:r>
              <a:rPr lang="fr-FR" sz="2000" dirty="0">
                <a:solidFill>
                  <a:srgbClr val="0070C0"/>
                </a:solidFill>
                <a:latin typeface="Calibri" pitchFamily="34" charset="0"/>
              </a:rPr>
              <a:t>– 0.50 pt</a:t>
            </a:r>
          </a:p>
          <a:p>
            <a:pPr marL="342900" indent="-342900">
              <a:lnSpc>
                <a:spcPct val="80000"/>
              </a:lnSpc>
              <a:spcBef>
                <a:spcPct val="50000"/>
              </a:spcBef>
              <a:spcAft>
                <a:spcPct val="50000"/>
              </a:spcAft>
              <a:buFont typeface="Wingdings" pitchFamily="2" charset="2"/>
              <a:buNone/>
            </a:pPr>
            <a:endParaRPr lang="fr-FR" sz="2000" dirty="0">
              <a:latin typeface="Calibri" pitchFamily="34" charset="0"/>
            </a:endParaRPr>
          </a:p>
        </p:txBody>
      </p:sp>
      <p:sp>
        <p:nvSpPr>
          <p:cNvPr id="25" name="Line 19"/>
          <p:cNvSpPr>
            <a:spLocks noChangeShapeType="1"/>
          </p:cNvSpPr>
          <p:nvPr/>
        </p:nvSpPr>
        <p:spPr bwMode="auto">
          <a:xfrm flipH="1" flipV="1">
            <a:off x="5875883" y="3195414"/>
            <a:ext cx="568325" cy="26098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6" name="Line 10"/>
          <p:cNvSpPr>
            <a:spLocks noChangeShapeType="1"/>
          </p:cNvSpPr>
          <p:nvPr/>
        </p:nvSpPr>
        <p:spPr bwMode="auto">
          <a:xfrm>
            <a:off x="6443663" y="3206527"/>
            <a:ext cx="0" cy="25987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33" name="Line 18"/>
          <p:cNvSpPr>
            <a:spLocks noChangeShapeType="1"/>
          </p:cNvSpPr>
          <p:nvPr/>
        </p:nvSpPr>
        <p:spPr bwMode="auto">
          <a:xfrm flipV="1">
            <a:off x="6443663" y="3206527"/>
            <a:ext cx="514350" cy="25987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34" name="Line 20"/>
          <p:cNvSpPr>
            <a:spLocks noChangeShapeType="1"/>
          </p:cNvSpPr>
          <p:nvPr/>
        </p:nvSpPr>
        <p:spPr bwMode="auto">
          <a:xfrm flipV="1">
            <a:off x="6443663" y="3285902"/>
            <a:ext cx="1296987" cy="2519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36" name="Line 13"/>
          <p:cNvSpPr>
            <a:spLocks noChangeShapeType="1"/>
          </p:cNvSpPr>
          <p:nvPr/>
        </p:nvSpPr>
        <p:spPr bwMode="auto">
          <a:xfrm>
            <a:off x="6421755" y="5805264"/>
            <a:ext cx="23050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37" name="Text Box 10"/>
          <p:cNvSpPr txBox="1">
            <a:spLocks noChangeArrowheads="1"/>
          </p:cNvSpPr>
          <p:nvPr/>
        </p:nvSpPr>
        <p:spPr bwMode="auto">
          <a:xfrm>
            <a:off x="5504471" y="2918272"/>
            <a:ext cx="5762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b="1" dirty="0">
                <a:latin typeface="Franklin Gothic Book" pitchFamily="34" charset="0"/>
              </a:rPr>
              <a:t>10°</a:t>
            </a:r>
          </a:p>
        </p:txBody>
      </p:sp>
      <p:sp>
        <p:nvSpPr>
          <p:cNvPr id="38" name="Text Box 10"/>
          <p:cNvSpPr txBox="1">
            <a:spLocks noChangeArrowheads="1"/>
          </p:cNvSpPr>
          <p:nvPr/>
        </p:nvSpPr>
        <p:spPr bwMode="auto">
          <a:xfrm>
            <a:off x="6660033" y="2846264"/>
            <a:ext cx="5762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b="1" dirty="0">
                <a:latin typeface="Franklin Gothic Book" pitchFamily="34" charset="0"/>
              </a:rPr>
              <a:t>10°</a:t>
            </a:r>
          </a:p>
        </p:txBody>
      </p:sp>
      <p:sp>
        <p:nvSpPr>
          <p:cNvPr id="51" name="Text Box 11"/>
          <p:cNvSpPr txBox="1">
            <a:spLocks noChangeArrowheads="1"/>
          </p:cNvSpPr>
          <p:nvPr/>
        </p:nvSpPr>
        <p:spPr bwMode="auto">
          <a:xfrm>
            <a:off x="7524328" y="2990280"/>
            <a:ext cx="5762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b="1" dirty="0">
                <a:latin typeface="Franklin Gothic Book" pitchFamily="34" charset="0"/>
              </a:rPr>
              <a:t>30°</a:t>
            </a:r>
          </a:p>
        </p:txBody>
      </p:sp>
      <p:sp>
        <p:nvSpPr>
          <p:cNvPr id="55" name="Text Box 19"/>
          <p:cNvSpPr txBox="1">
            <a:spLocks noChangeArrowheads="1"/>
          </p:cNvSpPr>
          <p:nvPr/>
        </p:nvSpPr>
        <p:spPr bwMode="auto">
          <a:xfrm>
            <a:off x="7717929" y="4077072"/>
            <a:ext cx="598487" cy="307975"/>
          </a:xfrm>
          <a:prstGeom prst="rect">
            <a:avLst/>
          </a:prstGeom>
          <a:solidFill>
            <a:srgbClr val="FF33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400" b="1" dirty="0">
                <a:latin typeface="Franklin Gothic Book" pitchFamily="34" charset="0"/>
              </a:rPr>
              <a:t>0.10</a:t>
            </a:r>
          </a:p>
        </p:txBody>
      </p:sp>
      <p:sp>
        <p:nvSpPr>
          <p:cNvPr id="57" name="Text Box 20"/>
          <p:cNvSpPr txBox="1">
            <a:spLocks noChangeArrowheads="1"/>
          </p:cNvSpPr>
          <p:nvPr/>
        </p:nvSpPr>
        <p:spPr bwMode="auto">
          <a:xfrm>
            <a:off x="8287072" y="5929337"/>
            <a:ext cx="533400" cy="307975"/>
          </a:xfrm>
          <a:prstGeom prst="rect">
            <a:avLst/>
          </a:prstGeom>
          <a:solidFill>
            <a:srgbClr val="FF33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400" b="1" dirty="0">
                <a:latin typeface="Franklin Gothic Book" pitchFamily="34" charset="0"/>
              </a:rPr>
              <a:t>0.50</a:t>
            </a:r>
          </a:p>
        </p:txBody>
      </p:sp>
      <p:sp>
        <p:nvSpPr>
          <p:cNvPr id="58" name="Text Box 18"/>
          <p:cNvSpPr txBox="1">
            <a:spLocks noChangeArrowheads="1"/>
          </p:cNvSpPr>
          <p:nvPr/>
        </p:nvSpPr>
        <p:spPr bwMode="auto">
          <a:xfrm>
            <a:off x="6721090" y="4767535"/>
            <a:ext cx="2027374" cy="46166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400" b="1" dirty="0" smtClean="0">
                <a:latin typeface="Franklin Gothic Book" pitchFamily="34" charset="0"/>
              </a:rPr>
              <a:t>1 VD </a:t>
            </a:r>
            <a:r>
              <a:rPr lang="fr-FR" b="1" dirty="0">
                <a:latin typeface="Franklin Gothic Book" pitchFamily="34" charset="0"/>
              </a:rPr>
              <a:t>Inférieure</a:t>
            </a:r>
          </a:p>
        </p:txBody>
      </p:sp>
      <p:sp>
        <p:nvSpPr>
          <p:cNvPr id="19" name="Text Box 18"/>
          <p:cNvSpPr txBox="1">
            <a:spLocks noChangeArrowheads="1"/>
          </p:cNvSpPr>
          <p:nvPr/>
        </p:nvSpPr>
        <p:spPr bwMode="auto">
          <a:xfrm>
            <a:off x="4525245" y="3566722"/>
            <a:ext cx="1350638" cy="369332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b="1" dirty="0" smtClean="0">
                <a:latin typeface="Franklin Gothic Book" pitchFamily="34" charset="0"/>
              </a:rPr>
              <a:t>Pas de VD</a:t>
            </a:r>
            <a:endParaRPr lang="fr-FR" b="1" dirty="0">
              <a:latin typeface="Franklin Gothic Book" pitchFamily="34" charset="0"/>
            </a:endParaRPr>
          </a:p>
        </p:txBody>
      </p:sp>
      <p:sp>
        <p:nvSpPr>
          <p:cNvPr id="22" name="Triangle isocèle 21"/>
          <p:cNvSpPr/>
          <p:nvPr/>
        </p:nvSpPr>
        <p:spPr>
          <a:xfrm>
            <a:off x="6814324" y="442570"/>
            <a:ext cx="576014" cy="543326"/>
          </a:xfrm>
          <a:prstGeom prst="triangl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dirty="0" smtClean="0">
                <a:solidFill>
                  <a:schemeClr val="tx1"/>
                </a:solidFill>
              </a:rPr>
              <a:t>!</a:t>
            </a:r>
            <a:endParaRPr lang="fr-FR" sz="2400" dirty="0">
              <a:solidFill>
                <a:schemeClr val="tx1"/>
              </a:solidFill>
            </a:endParaRPr>
          </a:p>
        </p:txBody>
      </p:sp>
      <p:pic>
        <p:nvPicPr>
          <p:cNvPr id="23" name="Image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0338" y="332656"/>
            <a:ext cx="1214110" cy="763155"/>
          </a:xfrm>
          <a:prstGeom prst="rect">
            <a:avLst/>
          </a:prstGeom>
        </p:spPr>
      </p:pic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35127" y="1124743"/>
            <a:ext cx="4229361" cy="1658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8085" y="4498900"/>
            <a:ext cx="1971675" cy="139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8805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22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2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2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0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00"/>
                            </p:stCondLst>
                            <p:childTnLst>
                              <p:par>
                                <p:cTn id="7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2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2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2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0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5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5" grpId="0"/>
      <p:bldP spid="25" grpId="0" animBg="1"/>
      <p:bldP spid="26" grpId="0" animBg="1"/>
      <p:bldP spid="33" grpId="0" animBg="1"/>
      <p:bldP spid="34" grpId="0" animBg="1"/>
      <p:bldP spid="36" grpId="0" animBg="1"/>
      <p:bldP spid="37" grpId="0"/>
      <p:bldP spid="38" grpId="0"/>
      <p:bldP spid="51" grpId="0"/>
      <p:bldP spid="55" grpId="0" animBg="1"/>
      <p:bldP spid="57" grpId="0" animBg="1"/>
      <p:bldP spid="58" grpId="0" animBg="1"/>
      <p:bldP spid="19" grpId="0" animBg="1"/>
      <p:bldP spid="22" grpId="0" animBg="1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"/>
          <p:cNvSpPr>
            <a:spLocks noGrp="1" noChangeArrowheads="1"/>
          </p:cNvSpPr>
          <p:nvPr>
            <p:ph type="title"/>
          </p:nvPr>
        </p:nvSpPr>
        <p:spPr>
          <a:xfrm>
            <a:off x="379382" y="350268"/>
            <a:ext cx="8376680" cy="77447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fr-FR" altLang="fr-FR" sz="2000" dirty="0" smtClean="0">
                <a:solidFill>
                  <a:schemeClr val="bg1"/>
                </a:solidFill>
              </a:rPr>
              <a:t>Technique: Reconnaissance des éléments</a:t>
            </a:r>
            <a:br>
              <a:rPr lang="fr-FR" altLang="fr-FR" sz="2000" dirty="0" smtClean="0">
                <a:solidFill>
                  <a:schemeClr val="bg1"/>
                </a:solidFill>
              </a:rPr>
            </a:br>
            <a:r>
              <a:rPr lang="fr-FR" altLang="fr-FR" sz="2000" dirty="0" smtClean="0">
                <a:solidFill>
                  <a:schemeClr val="tx1"/>
                </a:solidFill>
              </a:rPr>
              <a:t>Aménagement </a:t>
            </a:r>
            <a:r>
              <a:rPr lang="fr-FR" altLang="fr-FR" sz="2000" i="1" dirty="0" smtClean="0">
                <a:solidFill>
                  <a:schemeClr val="tx1"/>
                </a:solidFill>
              </a:rPr>
              <a:t>FSCF</a:t>
            </a:r>
            <a:endParaRPr lang="fr-FR" altLang="fr-FR" sz="2000" b="1" i="1" dirty="0">
              <a:solidFill>
                <a:schemeClr val="tx1"/>
              </a:solidFill>
            </a:endParaRPr>
          </a:p>
        </p:txBody>
      </p:sp>
      <p:sp>
        <p:nvSpPr>
          <p:cNvPr id="53" name="Rectangle 3"/>
          <p:cNvSpPr txBox="1">
            <a:spLocks noChangeArrowheads="1"/>
          </p:cNvSpPr>
          <p:nvPr/>
        </p:nvSpPr>
        <p:spPr bwMode="auto">
          <a:xfrm>
            <a:off x="177886" y="1304068"/>
            <a:ext cx="4752975" cy="5077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ts val="800"/>
              </a:spcBef>
              <a:buFont typeface="Arial" charset="0"/>
              <a:buNone/>
            </a:pPr>
            <a:r>
              <a:rPr lang="fr-FR" sz="2000" b="1" u="sng" dirty="0">
                <a:solidFill>
                  <a:srgbClr val="0070C0"/>
                </a:solidFill>
                <a:latin typeface="Calibri" pitchFamily="34" charset="0"/>
              </a:rPr>
              <a:t>Élans – éléments avec </a:t>
            </a:r>
            <a:r>
              <a:rPr lang="fr-FR" sz="2000" b="1" u="sng" dirty="0" smtClean="0">
                <a:solidFill>
                  <a:srgbClr val="0070C0"/>
                </a:solidFill>
                <a:latin typeface="Calibri" pitchFamily="34" charset="0"/>
              </a:rPr>
              <a:t>tours </a:t>
            </a:r>
            <a:r>
              <a:rPr lang="fr-FR" sz="2000" b="1" u="sng" dirty="0">
                <a:solidFill>
                  <a:srgbClr val="0070C0"/>
                </a:solidFill>
                <a:latin typeface="Calibri" pitchFamily="34" charset="0"/>
              </a:rPr>
              <a:t>qui :</a:t>
            </a:r>
          </a:p>
          <a:p>
            <a:pPr marL="342900" indent="-342900">
              <a:lnSpc>
                <a:spcPct val="90000"/>
              </a:lnSpc>
              <a:spcBef>
                <a:spcPts val="800"/>
              </a:spcBef>
              <a:buFont typeface="Wingdings" pitchFamily="2" charset="2"/>
              <a:buNone/>
            </a:pPr>
            <a:r>
              <a:rPr lang="fr-FR" sz="2000" b="1" dirty="0">
                <a:solidFill>
                  <a:srgbClr val="0070C0"/>
                </a:solidFill>
                <a:latin typeface="Calibri" pitchFamily="34" charset="0"/>
              </a:rPr>
              <a:t>- </a:t>
            </a:r>
            <a:r>
              <a:rPr lang="fr-FR" sz="2000" dirty="0">
                <a:solidFill>
                  <a:srgbClr val="0070C0"/>
                </a:solidFill>
                <a:latin typeface="Calibri" pitchFamily="34" charset="0"/>
              </a:rPr>
              <a:t>n’atteignent pas l’ATR</a:t>
            </a:r>
          </a:p>
          <a:p>
            <a:pPr marL="342900" indent="-342900">
              <a:lnSpc>
                <a:spcPct val="90000"/>
              </a:lnSpc>
              <a:spcBef>
                <a:spcPts val="800"/>
              </a:spcBef>
              <a:buFont typeface="Wingdings" pitchFamily="2" charset="2"/>
              <a:buNone/>
            </a:pPr>
            <a:r>
              <a:rPr lang="fr-FR" sz="2000" dirty="0">
                <a:solidFill>
                  <a:srgbClr val="0070C0"/>
                </a:solidFill>
                <a:latin typeface="Calibri" pitchFamily="34" charset="0"/>
              </a:rPr>
              <a:t>- ne passent pas par la verticale</a:t>
            </a:r>
          </a:p>
          <a:p>
            <a:pPr marL="342900" indent="-342900">
              <a:lnSpc>
                <a:spcPct val="90000"/>
              </a:lnSpc>
              <a:spcBef>
                <a:spcPts val="800"/>
              </a:spcBef>
            </a:pPr>
            <a:r>
              <a:rPr lang="fr-FR" sz="2000" dirty="0">
                <a:solidFill>
                  <a:srgbClr val="0070C0"/>
                </a:solidFill>
                <a:latin typeface="Calibri" pitchFamily="34" charset="0"/>
              </a:rPr>
              <a:t>- continuent le mouvement après la rotation dans la direction opposée</a:t>
            </a:r>
          </a:p>
          <a:p>
            <a:pPr marL="342900" indent="-342900">
              <a:lnSpc>
                <a:spcPct val="90000"/>
              </a:lnSpc>
              <a:spcBef>
                <a:spcPts val="800"/>
              </a:spcBef>
            </a:pPr>
            <a:r>
              <a:rPr lang="fr-FR" sz="2000" b="1" dirty="0" smtClean="0">
                <a:solidFill>
                  <a:srgbClr val="0070C0"/>
                </a:solidFill>
                <a:latin typeface="Calibri" pitchFamily="34" charset="0"/>
              </a:rPr>
              <a:t>Jury </a:t>
            </a:r>
            <a:r>
              <a:rPr lang="fr-FR" sz="2000" b="1" dirty="0">
                <a:solidFill>
                  <a:srgbClr val="0070C0"/>
                </a:solidFill>
                <a:latin typeface="Calibri" pitchFamily="34" charset="0"/>
              </a:rPr>
              <a:t>D </a:t>
            </a:r>
            <a:r>
              <a:rPr lang="fr-FR" sz="2000" b="1" dirty="0" smtClean="0">
                <a:solidFill>
                  <a:srgbClr val="0070C0"/>
                </a:solidFill>
                <a:latin typeface="Calibri" pitchFamily="34" charset="0"/>
              </a:rPr>
              <a:t>:</a:t>
            </a:r>
          </a:p>
          <a:p>
            <a:pPr marL="263525" indent="-263525">
              <a:lnSpc>
                <a:spcPct val="90000"/>
              </a:lnSpc>
              <a:spcBef>
                <a:spcPts val="800"/>
              </a:spcBef>
            </a:pPr>
            <a:r>
              <a:rPr lang="fr-FR" sz="2000" dirty="0" smtClean="0">
                <a:solidFill>
                  <a:srgbClr val="0070C0"/>
                </a:solidFill>
                <a:latin typeface="Calibri" pitchFamily="34" charset="0"/>
              </a:rPr>
              <a:t>- &lt; 10° de la verticale  </a:t>
            </a:r>
            <a:r>
              <a:rPr lang="fr-FR" sz="2000" b="1" i="1" dirty="0" smtClean="0">
                <a:solidFill>
                  <a:srgbClr val="0070C0"/>
                </a:solidFill>
                <a:latin typeface="Calibri" pitchFamily="34" charset="0"/>
              </a:rPr>
              <a:t>VD attribuée</a:t>
            </a:r>
            <a:endParaRPr lang="fr-FR" sz="2000" b="1" i="1" dirty="0">
              <a:solidFill>
                <a:srgbClr val="0070C0"/>
              </a:solidFill>
              <a:latin typeface="Calibri" pitchFamily="34" charset="0"/>
            </a:endParaRPr>
          </a:p>
          <a:p>
            <a:pPr marL="263525" indent="-263525">
              <a:lnSpc>
                <a:spcPct val="90000"/>
              </a:lnSpc>
              <a:spcBef>
                <a:spcPts val="800"/>
              </a:spcBef>
              <a:buFont typeface="Wingdings" pitchFamily="2" charset="2"/>
              <a:buNone/>
            </a:pPr>
            <a:r>
              <a:rPr lang="fr-FR" sz="2000" dirty="0" smtClean="0">
                <a:solidFill>
                  <a:srgbClr val="0070C0"/>
                </a:solidFill>
                <a:latin typeface="Calibri" pitchFamily="34" charset="0"/>
              </a:rPr>
              <a:t>- </a:t>
            </a:r>
            <a:r>
              <a:rPr lang="fr-FR" sz="2000" dirty="0">
                <a:solidFill>
                  <a:srgbClr val="0070C0"/>
                </a:solidFill>
                <a:latin typeface="Calibri" pitchFamily="34" charset="0"/>
              </a:rPr>
              <a:t>˃ 10°  </a:t>
            </a:r>
            <a:r>
              <a:rPr lang="fr-FR" sz="2000" b="1" i="1" dirty="0" smtClean="0">
                <a:solidFill>
                  <a:srgbClr val="0070C0"/>
                </a:solidFill>
                <a:latin typeface="Calibri" pitchFamily="34" charset="0"/>
              </a:rPr>
              <a:t>1 </a:t>
            </a:r>
            <a:r>
              <a:rPr lang="fr-FR" sz="2000" b="1" i="1" dirty="0">
                <a:solidFill>
                  <a:srgbClr val="0070C0"/>
                </a:solidFill>
                <a:latin typeface="Calibri" pitchFamily="34" charset="0"/>
              </a:rPr>
              <a:t>VD inférieure </a:t>
            </a:r>
            <a:r>
              <a:rPr lang="fr-FR" sz="2000" dirty="0">
                <a:solidFill>
                  <a:srgbClr val="0070C0"/>
                </a:solidFill>
                <a:latin typeface="Calibri" pitchFamily="34" charset="0"/>
              </a:rPr>
              <a:t>à l’élément à l’ATR est attribuée</a:t>
            </a:r>
          </a:p>
          <a:p>
            <a:pPr marL="263525" indent="-263525">
              <a:lnSpc>
                <a:spcPct val="90000"/>
              </a:lnSpc>
              <a:spcBef>
                <a:spcPts val="800"/>
              </a:spcBef>
              <a:buFont typeface="Wingdings" pitchFamily="2" charset="2"/>
              <a:buNone/>
            </a:pPr>
            <a:r>
              <a:rPr lang="fr-FR" sz="2000" b="1" dirty="0">
                <a:solidFill>
                  <a:srgbClr val="0070C0"/>
                </a:solidFill>
                <a:latin typeface="Calibri" pitchFamily="34" charset="0"/>
              </a:rPr>
              <a:t>Jury E :</a:t>
            </a:r>
          </a:p>
          <a:p>
            <a:pPr marL="263525" indent="-263525">
              <a:lnSpc>
                <a:spcPct val="90000"/>
              </a:lnSpc>
              <a:spcBef>
                <a:spcPts val="800"/>
              </a:spcBef>
              <a:buFont typeface="Wingdings" pitchFamily="2" charset="2"/>
              <a:buNone/>
            </a:pPr>
            <a:r>
              <a:rPr lang="fr-FR" sz="2000" b="1" dirty="0" smtClean="0">
                <a:solidFill>
                  <a:srgbClr val="0070C0"/>
                </a:solidFill>
                <a:latin typeface="Calibri" pitchFamily="34" charset="0"/>
              </a:rPr>
              <a:t>- </a:t>
            </a:r>
            <a:r>
              <a:rPr lang="fr-FR" sz="2000" dirty="0" smtClean="0">
                <a:solidFill>
                  <a:srgbClr val="0070C0"/>
                </a:solidFill>
                <a:latin typeface="Calibri" pitchFamily="34" charset="0"/>
              </a:rPr>
              <a:t>De 0</a:t>
            </a:r>
            <a:r>
              <a:rPr lang="fr-FR" sz="2000" dirty="0">
                <a:solidFill>
                  <a:srgbClr val="0070C0"/>
                </a:solidFill>
                <a:latin typeface="Calibri" pitchFamily="34" charset="0"/>
              </a:rPr>
              <a:t>° - 30°  – </a:t>
            </a:r>
            <a:r>
              <a:rPr lang="fr-FR" sz="2000" dirty="0" smtClean="0">
                <a:solidFill>
                  <a:srgbClr val="0070C0"/>
                </a:solidFill>
                <a:latin typeface="Calibri" pitchFamily="34" charset="0"/>
              </a:rPr>
              <a:t>Pas de pénalité</a:t>
            </a:r>
            <a:endParaRPr lang="fr-FR" sz="2000" dirty="0">
              <a:solidFill>
                <a:srgbClr val="0070C0"/>
              </a:solidFill>
              <a:latin typeface="Calibri" pitchFamily="34" charset="0"/>
            </a:endParaRPr>
          </a:p>
          <a:p>
            <a:pPr marL="263525" indent="-263525">
              <a:lnSpc>
                <a:spcPct val="90000"/>
              </a:lnSpc>
              <a:spcBef>
                <a:spcPts val="800"/>
              </a:spcBef>
              <a:buFont typeface="Wingdings" pitchFamily="2" charset="2"/>
              <a:buNone/>
            </a:pPr>
            <a:r>
              <a:rPr lang="fr-FR" sz="2000" dirty="0" smtClean="0">
                <a:solidFill>
                  <a:srgbClr val="0070C0"/>
                </a:solidFill>
                <a:latin typeface="Calibri" pitchFamily="34" charset="0"/>
              </a:rPr>
              <a:t>- </a:t>
            </a:r>
            <a:r>
              <a:rPr lang="fr-FR" sz="2000" dirty="0">
                <a:solidFill>
                  <a:srgbClr val="0070C0"/>
                </a:solidFill>
                <a:latin typeface="Calibri" pitchFamily="34" charset="0"/>
              </a:rPr>
              <a:t>˃ 30° - </a:t>
            </a:r>
            <a:r>
              <a:rPr lang="fr-FR" sz="2000" dirty="0" smtClean="0">
                <a:solidFill>
                  <a:srgbClr val="0070C0"/>
                </a:solidFill>
                <a:latin typeface="Calibri" pitchFamily="34" charset="0"/>
              </a:rPr>
              <a:t>90°  </a:t>
            </a:r>
            <a:r>
              <a:rPr lang="fr-FR" sz="2000" dirty="0">
                <a:solidFill>
                  <a:srgbClr val="0070C0"/>
                </a:solidFill>
                <a:latin typeface="Calibri" pitchFamily="34" charset="0"/>
              </a:rPr>
              <a:t>– </a:t>
            </a:r>
            <a:r>
              <a:rPr lang="fr-FR" sz="2000" dirty="0" smtClean="0">
                <a:solidFill>
                  <a:srgbClr val="0070C0"/>
                </a:solidFill>
                <a:latin typeface="Calibri" pitchFamily="34" charset="0"/>
              </a:rPr>
              <a:t>0.10 </a:t>
            </a:r>
            <a:r>
              <a:rPr lang="fr-FR" sz="2000" dirty="0">
                <a:solidFill>
                  <a:srgbClr val="0070C0"/>
                </a:solidFill>
                <a:latin typeface="Calibri" pitchFamily="34" charset="0"/>
              </a:rPr>
              <a:t>pt</a:t>
            </a:r>
          </a:p>
          <a:p>
            <a:pPr marL="263525" indent="-263525">
              <a:lnSpc>
                <a:spcPct val="90000"/>
              </a:lnSpc>
              <a:spcBef>
                <a:spcPts val="800"/>
              </a:spcBef>
              <a:buFont typeface="Wingdings" pitchFamily="2" charset="2"/>
              <a:buNone/>
            </a:pPr>
            <a:r>
              <a:rPr lang="fr-FR" sz="2000" dirty="0">
                <a:solidFill>
                  <a:srgbClr val="0070C0"/>
                </a:solidFill>
                <a:latin typeface="Calibri" pitchFamily="34" charset="0"/>
              </a:rPr>
              <a:t> </a:t>
            </a:r>
            <a:r>
              <a:rPr lang="fr-FR" sz="2000" dirty="0" smtClean="0">
                <a:solidFill>
                  <a:srgbClr val="0070C0"/>
                </a:solidFill>
                <a:latin typeface="Calibri" pitchFamily="34" charset="0"/>
              </a:rPr>
              <a:t>- </a:t>
            </a:r>
            <a:r>
              <a:rPr lang="fr-FR" sz="2000" dirty="0">
                <a:solidFill>
                  <a:srgbClr val="0070C0"/>
                </a:solidFill>
                <a:latin typeface="Calibri" pitchFamily="34" charset="0"/>
              </a:rPr>
              <a:t>˃  </a:t>
            </a:r>
            <a:r>
              <a:rPr lang="fr-FR" sz="2000" dirty="0" smtClean="0">
                <a:solidFill>
                  <a:srgbClr val="0070C0"/>
                </a:solidFill>
                <a:latin typeface="Calibri" pitchFamily="34" charset="0"/>
              </a:rPr>
              <a:t>90°          </a:t>
            </a:r>
            <a:r>
              <a:rPr lang="fr-FR" sz="2000" dirty="0">
                <a:solidFill>
                  <a:srgbClr val="0070C0"/>
                </a:solidFill>
                <a:latin typeface="Calibri" pitchFamily="34" charset="0"/>
              </a:rPr>
              <a:t>– 0.50 pt</a:t>
            </a:r>
          </a:p>
          <a:p>
            <a:pPr marL="342900" indent="-342900">
              <a:lnSpc>
                <a:spcPct val="90000"/>
              </a:lnSpc>
              <a:spcBef>
                <a:spcPts val="800"/>
              </a:spcBef>
              <a:buFont typeface="Wingdings" pitchFamily="2" charset="2"/>
              <a:buNone/>
            </a:pPr>
            <a:endParaRPr lang="fr-FR" sz="2000" b="1" dirty="0">
              <a:latin typeface="Calibri" pitchFamily="34" charset="0"/>
            </a:endParaRPr>
          </a:p>
          <a:p>
            <a:pPr marL="342900" indent="-342900">
              <a:lnSpc>
                <a:spcPct val="90000"/>
              </a:lnSpc>
              <a:spcBef>
                <a:spcPts val="800"/>
              </a:spcBef>
              <a:buFont typeface="Wingdings" pitchFamily="2" charset="2"/>
              <a:buNone/>
            </a:pPr>
            <a:endParaRPr lang="fr-FR" sz="2000" b="1" dirty="0">
              <a:latin typeface="Calibri" pitchFamily="34" charset="0"/>
            </a:endParaRPr>
          </a:p>
        </p:txBody>
      </p:sp>
      <p:sp>
        <p:nvSpPr>
          <p:cNvPr id="24" name="Triangle isocèle 23"/>
          <p:cNvSpPr/>
          <p:nvPr/>
        </p:nvSpPr>
        <p:spPr>
          <a:xfrm>
            <a:off x="7674881" y="1268760"/>
            <a:ext cx="641535" cy="603407"/>
          </a:xfrm>
          <a:prstGeom prst="triangl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600" dirty="0">
                <a:solidFill>
                  <a:schemeClr val="tx1"/>
                </a:solidFill>
              </a:rPr>
              <a:t>!</a:t>
            </a:r>
          </a:p>
        </p:txBody>
      </p:sp>
      <p:pic>
        <p:nvPicPr>
          <p:cNvPr id="25" name="Image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0338" y="332656"/>
            <a:ext cx="1214110" cy="763155"/>
          </a:xfrm>
          <a:prstGeom prst="rect">
            <a:avLst/>
          </a:prstGeom>
        </p:spPr>
      </p:pic>
      <p:pic>
        <p:nvPicPr>
          <p:cNvPr id="30" name="Image 2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1450" y="1276813"/>
            <a:ext cx="525826" cy="441998"/>
          </a:xfrm>
          <a:prstGeom prst="rect">
            <a:avLst/>
          </a:prstGeom>
        </p:spPr>
      </p:pic>
      <p:pic>
        <p:nvPicPr>
          <p:cNvPr id="32" name="Image 3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7213" y="1267631"/>
            <a:ext cx="628650" cy="438150"/>
          </a:xfrm>
          <a:prstGeom prst="rect">
            <a:avLst/>
          </a:prstGeom>
        </p:spPr>
      </p:pic>
      <p:pic>
        <p:nvPicPr>
          <p:cNvPr id="35" name="Image 3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7160" y="1297796"/>
            <a:ext cx="504825" cy="428625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0860" y="2036969"/>
            <a:ext cx="3898253" cy="3120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Text Box 18"/>
          <p:cNvSpPr txBox="1">
            <a:spLocks noChangeArrowheads="1"/>
          </p:cNvSpPr>
          <p:nvPr/>
        </p:nvSpPr>
        <p:spPr bwMode="auto">
          <a:xfrm>
            <a:off x="7539189" y="2970794"/>
            <a:ext cx="1284492" cy="276999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1200" b="1" dirty="0" smtClean="0">
                <a:latin typeface="Franklin Gothic Book" pitchFamily="34" charset="0"/>
              </a:rPr>
              <a:t>1 VD </a:t>
            </a:r>
            <a:r>
              <a:rPr lang="fr-FR" sz="1200" b="1" dirty="0">
                <a:latin typeface="Franklin Gothic Book" pitchFamily="34" charset="0"/>
              </a:rPr>
              <a:t>Inférieure</a:t>
            </a:r>
          </a:p>
        </p:txBody>
      </p:sp>
      <p:sp>
        <p:nvSpPr>
          <p:cNvPr id="34" name="Text Box 19"/>
          <p:cNvSpPr txBox="1">
            <a:spLocks noChangeArrowheads="1"/>
          </p:cNvSpPr>
          <p:nvPr/>
        </p:nvSpPr>
        <p:spPr bwMode="auto">
          <a:xfrm>
            <a:off x="7921626" y="2575937"/>
            <a:ext cx="519617" cy="276999"/>
          </a:xfrm>
          <a:prstGeom prst="rect">
            <a:avLst/>
          </a:prstGeom>
          <a:solidFill>
            <a:srgbClr val="FF33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1200" b="1" dirty="0">
                <a:latin typeface="Franklin Gothic Book" pitchFamily="34" charset="0"/>
              </a:rPr>
              <a:t>0.10</a:t>
            </a:r>
          </a:p>
        </p:txBody>
      </p:sp>
      <p:sp>
        <p:nvSpPr>
          <p:cNvPr id="36" name="Text Box 13"/>
          <p:cNvSpPr txBox="1">
            <a:spLocks noChangeArrowheads="1"/>
          </p:cNvSpPr>
          <p:nvPr/>
        </p:nvSpPr>
        <p:spPr bwMode="auto">
          <a:xfrm>
            <a:off x="7833093" y="3944089"/>
            <a:ext cx="483323" cy="276999"/>
          </a:xfrm>
          <a:prstGeom prst="rect">
            <a:avLst/>
          </a:prstGeom>
          <a:solidFill>
            <a:srgbClr val="FF33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200" b="1" dirty="0">
                <a:latin typeface="Franklin Gothic Book" pitchFamily="34" charset="0"/>
              </a:rPr>
              <a:t>0,50</a:t>
            </a:r>
          </a:p>
        </p:txBody>
      </p:sp>
    </p:spTree>
    <p:extLst>
      <p:ext uri="{BB962C8B-B14F-4D97-AF65-F5344CB8AC3E}">
        <p14:creationId xmlns:p14="http://schemas.microsoft.com/office/powerpoint/2010/main" val="1486899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22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2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2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5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5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8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5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6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5" grpId="0"/>
      <p:bldP spid="24" grpId="0" animBg="1"/>
      <p:bldP spid="26" grpId="0" animBg="1"/>
      <p:bldP spid="34" grpId="0" animBg="1"/>
      <p:bldP spid="36" grpId="0" animBg="1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"/>
          <p:cNvSpPr>
            <a:spLocks noGrp="1" noChangeArrowheads="1"/>
          </p:cNvSpPr>
          <p:nvPr>
            <p:ph type="title"/>
          </p:nvPr>
        </p:nvSpPr>
        <p:spPr>
          <a:xfrm>
            <a:off x="379382" y="350268"/>
            <a:ext cx="8376680" cy="77447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fr-FR" altLang="fr-FR" sz="2000" dirty="0" smtClean="0">
                <a:solidFill>
                  <a:schemeClr val="bg1"/>
                </a:solidFill>
              </a:rPr>
              <a:t>Technique: Reconnaissance des éléments</a:t>
            </a:r>
            <a:br>
              <a:rPr lang="fr-FR" altLang="fr-FR" sz="2000" dirty="0" smtClean="0">
                <a:solidFill>
                  <a:schemeClr val="bg1"/>
                </a:solidFill>
              </a:rPr>
            </a:br>
            <a:r>
              <a:rPr lang="fr-FR" altLang="fr-FR" sz="2000" dirty="0" smtClean="0">
                <a:solidFill>
                  <a:schemeClr val="tx1"/>
                </a:solidFill>
              </a:rPr>
              <a:t>Aménagement FSCF</a:t>
            </a:r>
            <a:endParaRPr lang="fr-FR" altLang="fr-FR" sz="2000" b="1" dirty="0">
              <a:solidFill>
                <a:schemeClr val="tx1"/>
              </a:solidFill>
            </a:endParaRPr>
          </a:p>
        </p:txBody>
      </p:sp>
      <p:sp>
        <p:nvSpPr>
          <p:cNvPr id="24" name="Rectangle 3"/>
          <p:cNvSpPr txBox="1">
            <a:spLocks noChangeArrowheads="1"/>
          </p:cNvSpPr>
          <p:nvPr/>
        </p:nvSpPr>
        <p:spPr bwMode="auto">
          <a:xfrm>
            <a:off x="0" y="1290817"/>
            <a:ext cx="4644008" cy="5247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63525" indent="-263525">
              <a:lnSpc>
                <a:spcPct val="80000"/>
              </a:lnSpc>
              <a:spcBef>
                <a:spcPct val="50000"/>
              </a:spcBef>
              <a:spcAft>
                <a:spcPct val="50000"/>
              </a:spcAft>
              <a:buFont typeface="Arial" charset="0"/>
              <a:buNone/>
            </a:pPr>
            <a:r>
              <a:rPr lang="fr-FR" sz="2000" b="1" u="sng" dirty="0">
                <a:solidFill>
                  <a:srgbClr val="0070C0"/>
                </a:solidFill>
                <a:latin typeface="Calibri" pitchFamily="34" charset="0"/>
              </a:rPr>
              <a:t>Éléments circulaires </a:t>
            </a:r>
            <a:r>
              <a:rPr lang="fr-FR" sz="2000" b="1" u="sng" dirty="0" smtClean="0">
                <a:solidFill>
                  <a:srgbClr val="0070C0"/>
                </a:solidFill>
                <a:latin typeface="Calibri" pitchFamily="34" charset="0"/>
              </a:rPr>
              <a:t>à l’ATR avec rotation à l’ATR et prises d’élan avec rotation à l’ATR</a:t>
            </a:r>
            <a:r>
              <a:rPr lang="fr-FR" sz="2000" b="1" i="1" dirty="0" smtClean="0">
                <a:solidFill>
                  <a:srgbClr val="0070C0"/>
                </a:solidFill>
                <a:latin typeface="Calibri" pitchFamily="34" charset="0"/>
              </a:rPr>
              <a:t> </a:t>
            </a:r>
            <a:endParaRPr lang="fr-FR" sz="2000" b="1" i="1" dirty="0">
              <a:solidFill>
                <a:srgbClr val="0070C0"/>
              </a:solidFill>
              <a:latin typeface="Calibri" pitchFamily="34" charset="0"/>
            </a:endParaRPr>
          </a:p>
          <a:p>
            <a:pPr marL="263525" indent="-263525">
              <a:lnSpc>
                <a:spcPct val="80000"/>
              </a:lnSpc>
              <a:spcBef>
                <a:spcPct val="50000"/>
              </a:spcBef>
              <a:spcAft>
                <a:spcPct val="50000"/>
              </a:spcAft>
              <a:buFont typeface="Arial" charset="0"/>
              <a:buNone/>
            </a:pPr>
            <a:r>
              <a:rPr lang="fr-FR" sz="2000" b="1" dirty="0" smtClean="0">
                <a:solidFill>
                  <a:srgbClr val="0070C0"/>
                </a:solidFill>
                <a:latin typeface="Calibri" pitchFamily="34" charset="0"/>
              </a:rPr>
              <a:t>- Jury </a:t>
            </a:r>
            <a:r>
              <a:rPr lang="fr-FR" sz="2000" b="1" dirty="0">
                <a:solidFill>
                  <a:srgbClr val="0070C0"/>
                </a:solidFill>
                <a:latin typeface="Calibri" pitchFamily="34" charset="0"/>
              </a:rPr>
              <a:t>D </a:t>
            </a:r>
            <a:r>
              <a:rPr lang="fr-FR" sz="2000" b="1" dirty="0" smtClean="0">
                <a:solidFill>
                  <a:srgbClr val="0070C0"/>
                </a:solidFill>
                <a:latin typeface="Calibri" pitchFamily="34" charset="0"/>
              </a:rPr>
              <a:t>:</a:t>
            </a:r>
          </a:p>
          <a:p>
            <a:pPr marL="263525" indent="-263525">
              <a:lnSpc>
                <a:spcPct val="90000"/>
              </a:lnSpc>
              <a:spcBef>
                <a:spcPts val="800"/>
              </a:spcBef>
            </a:pPr>
            <a:r>
              <a:rPr lang="fr-FR" sz="2000" b="1" dirty="0" smtClean="0">
                <a:solidFill>
                  <a:srgbClr val="0070C0"/>
                </a:solidFill>
                <a:latin typeface="Calibri" pitchFamily="34" charset="0"/>
              </a:rPr>
              <a:t>Si élément terminé</a:t>
            </a:r>
            <a:endParaRPr lang="fr-FR" sz="2000" b="1" dirty="0">
              <a:solidFill>
                <a:srgbClr val="0070C0"/>
              </a:solidFill>
              <a:latin typeface="Calibri" pitchFamily="34" charset="0"/>
            </a:endParaRPr>
          </a:p>
          <a:p>
            <a:pPr marL="263525" indent="-263525">
              <a:lnSpc>
                <a:spcPct val="90000"/>
              </a:lnSpc>
              <a:spcBef>
                <a:spcPts val="800"/>
              </a:spcBef>
              <a:buFontTx/>
              <a:buChar char="-"/>
            </a:pPr>
            <a:r>
              <a:rPr lang="fr-FR" sz="2000" dirty="0" smtClean="0">
                <a:solidFill>
                  <a:srgbClr val="0070C0"/>
                </a:solidFill>
                <a:latin typeface="Calibri" pitchFamily="34" charset="0"/>
              </a:rPr>
              <a:t>Dans les 10° de la verticale(de chaque côté)                   – VD attribuée </a:t>
            </a:r>
            <a:endParaRPr lang="fr-FR" sz="2000" dirty="0">
              <a:solidFill>
                <a:srgbClr val="0070C0"/>
              </a:solidFill>
              <a:latin typeface="Calibri" pitchFamily="34" charset="0"/>
            </a:endParaRPr>
          </a:p>
          <a:p>
            <a:pPr>
              <a:lnSpc>
                <a:spcPct val="90000"/>
              </a:lnSpc>
              <a:spcBef>
                <a:spcPts val="800"/>
              </a:spcBef>
            </a:pPr>
            <a:r>
              <a:rPr lang="fr-FR" sz="2000" b="1" dirty="0" smtClean="0">
                <a:solidFill>
                  <a:srgbClr val="0070C0"/>
                </a:solidFill>
                <a:latin typeface="Calibri" pitchFamily="34" charset="0"/>
              </a:rPr>
              <a:t>- Jury </a:t>
            </a:r>
            <a:r>
              <a:rPr lang="fr-FR" sz="2000" b="1" dirty="0">
                <a:solidFill>
                  <a:srgbClr val="0070C0"/>
                </a:solidFill>
                <a:latin typeface="Calibri" pitchFamily="34" charset="0"/>
              </a:rPr>
              <a:t>E :</a:t>
            </a:r>
          </a:p>
          <a:p>
            <a:pPr marL="263525" indent="-263525">
              <a:lnSpc>
                <a:spcPct val="90000"/>
              </a:lnSpc>
              <a:spcBef>
                <a:spcPts val="800"/>
              </a:spcBef>
              <a:buFont typeface="Wingdings" pitchFamily="2" charset="2"/>
              <a:buNone/>
            </a:pPr>
            <a:r>
              <a:rPr lang="fr-FR" sz="2000" dirty="0" smtClean="0">
                <a:solidFill>
                  <a:srgbClr val="0070C0"/>
                </a:solidFill>
                <a:latin typeface="Calibri" pitchFamily="34" charset="0"/>
              </a:rPr>
              <a:t>- &gt; 10</a:t>
            </a:r>
            <a:r>
              <a:rPr lang="fr-FR" sz="2000" dirty="0">
                <a:solidFill>
                  <a:srgbClr val="0070C0"/>
                </a:solidFill>
                <a:latin typeface="Calibri" pitchFamily="34" charset="0"/>
              </a:rPr>
              <a:t>° - 30°  – </a:t>
            </a:r>
            <a:r>
              <a:rPr lang="fr-FR" sz="2000" dirty="0" smtClean="0">
                <a:solidFill>
                  <a:srgbClr val="0070C0"/>
                </a:solidFill>
                <a:latin typeface="Calibri" pitchFamily="34" charset="0"/>
              </a:rPr>
              <a:t>Pas de pénalité</a:t>
            </a:r>
            <a:endParaRPr lang="fr-FR" sz="2000" dirty="0">
              <a:solidFill>
                <a:srgbClr val="0070C0"/>
              </a:solidFill>
              <a:latin typeface="Calibri" pitchFamily="34" charset="0"/>
            </a:endParaRPr>
          </a:p>
          <a:p>
            <a:pPr marL="263525" indent="-263525">
              <a:lnSpc>
                <a:spcPct val="90000"/>
              </a:lnSpc>
              <a:spcBef>
                <a:spcPts val="800"/>
              </a:spcBef>
              <a:buFont typeface="Wingdings" pitchFamily="2" charset="2"/>
              <a:buNone/>
            </a:pPr>
            <a:r>
              <a:rPr lang="fr-FR" sz="2000" dirty="0" smtClean="0">
                <a:solidFill>
                  <a:srgbClr val="0070C0"/>
                </a:solidFill>
                <a:latin typeface="Calibri" pitchFamily="34" charset="0"/>
              </a:rPr>
              <a:t>- </a:t>
            </a:r>
            <a:r>
              <a:rPr lang="fr-FR" sz="2000" dirty="0">
                <a:solidFill>
                  <a:srgbClr val="0070C0"/>
                </a:solidFill>
                <a:latin typeface="Calibri" pitchFamily="34" charset="0"/>
              </a:rPr>
              <a:t>˃ 30° - </a:t>
            </a:r>
            <a:r>
              <a:rPr lang="fr-FR" sz="2000" dirty="0" smtClean="0">
                <a:solidFill>
                  <a:srgbClr val="0070C0"/>
                </a:solidFill>
                <a:latin typeface="Calibri" pitchFamily="34" charset="0"/>
              </a:rPr>
              <a:t>90°  </a:t>
            </a:r>
            <a:r>
              <a:rPr lang="fr-FR" sz="2000" dirty="0">
                <a:solidFill>
                  <a:srgbClr val="0070C0"/>
                </a:solidFill>
                <a:latin typeface="Calibri" pitchFamily="34" charset="0"/>
              </a:rPr>
              <a:t>– </a:t>
            </a:r>
            <a:r>
              <a:rPr lang="fr-FR" sz="2000" dirty="0" smtClean="0">
                <a:solidFill>
                  <a:srgbClr val="0070C0"/>
                </a:solidFill>
                <a:latin typeface="Calibri" pitchFamily="34" charset="0"/>
              </a:rPr>
              <a:t>0,10 </a:t>
            </a:r>
            <a:r>
              <a:rPr lang="fr-FR" sz="2000" dirty="0">
                <a:solidFill>
                  <a:srgbClr val="0070C0"/>
                </a:solidFill>
                <a:latin typeface="Calibri" pitchFamily="34" charset="0"/>
              </a:rPr>
              <a:t>pt</a:t>
            </a:r>
          </a:p>
          <a:p>
            <a:pPr marL="263525" indent="-263525">
              <a:lnSpc>
                <a:spcPct val="90000"/>
              </a:lnSpc>
              <a:spcBef>
                <a:spcPts val="800"/>
              </a:spcBef>
              <a:buFont typeface="Wingdings" pitchFamily="2" charset="2"/>
              <a:buNone/>
            </a:pPr>
            <a:r>
              <a:rPr lang="fr-FR" sz="2000" dirty="0" smtClean="0">
                <a:solidFill>
                  <a:srgbClr val="0070C0"/>
                </a:solidFill>
                <a:latin typeface="Calibri" pitchFamily="34" charset="0"/>
              </a:rPr>
              <a:t>- </a:t>
            </a:r>
            <a:r>
              <a:rPr lang="fr-FR" sz="2000" dirty="0">
                <a:solidFill>
                  <a:srgbClr val="0070C0"/>
                </a:solidFill>
                <a:latin typeface="Calibri" pitchFamily="34" charset="0"/>
              </a:rPr>
              <a:t>˃ </a:t>
            </a:r>
            <a:r>
              <a:rPr lang="fr-FR" sz="2000" dirty="0" smtClean="0">
                <a:solidFill>
                  <a:srgbClr val="0070C0"/>
                </a:solidFill>
                <a:latin typeface="Calibri" pitchFamily="34" charset="0"/>
              </a:rPr>
              <a:t>90°            – </a:t>
            </a:r>
            <a:r>
              <a:rPr lang="fr-FR" sz="2000" dirty="0">
                <a:solidFill>
                  <a:srgbClr val="0070C0"/>
                </a:solidFill>
                <a:latin typeface="Calibri" pitchFamily="34" charset="0"/>
              </a:rPr>
              <a:t>0.50 pt</a:t>
            </a:r>
          </a:p>
          <a:p>
            <a:pPr marL="342900" indent="-342900">
              <a:lnSpc>
                <a:spcPct val="80000"/>
              </a:lnSpc>
              <a:spcBef>
                <a:spcPct val="50000"/>
              </a:spcBef>
              <a:spcAft>
                <a:spcPct val="50000"/>
              </a:spcAft>
              <a:buFont typeface="Wingdings" pitchFamily="2" charset="2"/>
              <a:buNone/>
            </a:pPr>
            <a:endParaRPr lang="fr-FR" sz="2000" dirty="0">
              <a:latin typeface="Calibri" pitchFamily="34" charset="0"/>
            </a:endParaRPr>
          </a:p>
        </p:txBody>
      </p:sp>
      <p:sp>
        <p:nvSpPr>
          <p:cNvPr id="20" name="Triangle isocèle 19"/>
          <p:cNvSpPr/>
          <p:nvPr/>
        </p:nvSpPr>
        <p:spPr>
          <a:xfrm>
            <a:off x="6849742" y="421085"/>
            <a:ext cx="484828" cy="586296"/>
          </a:xfrm>
          <a:prstGeom prst="triangl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800" dirty="0">
                <a:solidFill>
                  <a:schemeClr val="tx1"/>
                </a:solidFill>
              </a:rPr>
              <a:t>!</a:t>
            </a:r>
          </a:p>
        </p:txBody>
      </p:sp>
      <p:pic>
        <p:nvPicPr>
          <p:cNvPr id="21" name="Imag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0338" y="332656"/>
            <a:ext cx="1214110" cy="763155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916832"/>
            <a:ext cx="4613998" cy="3960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 Box 20"/>
          <p:cNvSpPr txBox="1">
            <a:spLocks noChangeArrowheads="1"/>
          </p:cNvSpPr>
          <p:nvPr/>
        </p:nvSpPr>
        <p:spPr bwMode="auto">
          <a:xfrm>
            <a:off x="5993280" y="4273153"/>
            <a:ext cx="533400" cy="307975"/>
          </a:xfrm>
          <a:prstGeom prst="rect">
            <a:avLst/>
          </a:prstGeom>
          <a:solidFill>
            <a:srgbClr val="FF33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400" b="1" dirty="0">
                <a:latin typeface="Franklin Gothic Book" pitchFamily="34" charset="0"/>
              </a:rPr>
              <a:t>0.50</a:t>
            </a:r>
          </a:p>
        </p:txBody>
      </p:sp>
      <p:sp>
        <p:nvSpPr>
          <p:cNvPr id="23" name="Text Box 19"/>
          <p:cNvSpPr txBox="1">
            <a:spLocks noChangeArrowheads="1"/>
          </p:cNvSpPr>
          <p:nvPr/>
        </p:nvSpPr>
        <p:spPr bwMode="auto">
          <a:xfrm>
            <a:off x="5820569" y="2420888"/>
            <a:ext cx="598487" cy="307975"/>
          </a:xfrm>
          <a:prstGeom prst="rect">
            <a:avLst/>
          </a:prstGeom>
          <a:solidFill>
            <a:srgbClr val="FF33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400" b="1" dirty="0">
                <a:latin typeface="Franklin Gothic Book" pitchFamily="34" charset="0"/>
              </a:rPr>
              <a:t>0.10</a:t>
            </a:r>
          </a:p>
        </p:txBody>
      </p:sp>
      <p:sp>
        <p:nvSpPr>
          <p:cNvPr id="27" name="Text Box 18"/>
          <p:cNvSpPr txBox="1">
            <a:spLocks noChangeArrowheads="1"/>
          </p:cNvSpPr>
          <p:nvPr/>
        </p:nvSpPr>
        <p:spPr bwMode="auto">
          <a:xfrm>
            <a:off x="5227333" y="2019332"/>
            <a:ext cx="1784960" cy="338554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1600" b="1" dirty="0" smtClean="0">
                <a:latin typeface="Franklin Gothic Book" pitchFamily="34" charset="0"/>
              </a:rPr>
              <a:t>1 VD </a:t>
            </a:r>
            <a:r>
              <a:rPr lang="fr-FR" sz="1600" b="1" dirty="0">
                <a:latin typeface="Franklin Gothic Book" pitchFamily="34" charset="0"/>
              </a:rPr>
              <a:t>Inférieure</a:t>
            </a:r>
          </a:p>
        </p:txBody>
      </p:sp>
      <p:sp>
        <p:nvSpPr>
          <p:cNvPr id="29" name="Text Box 10"/>
          <p:cNvSpPr txBox="1">
            <a:spLocks noChangeArrowheads="1"/>
          </p:cNvSpPr>
          <p:nvPr/>
        </p:nvSpPr>
        <p:spPr bwMode="auto">
          <a:xfrm>
            <a:off x="6876057" y="1622128"/>
            <a:ext cx="5762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b="1" dirty="0">
                <a:latin typeface="Franklin Gothic Book" pitchFamily="34" charset="0"/>
              </a:rPr>
              <a:t>10°</a:t>
            </a:r>
          </a:p>
        </p:txBody>
      </p:sp>
      <p:sp>
        <p:nvSpPr>
          <p:cNvPr id="31" name="Text Box 11"/>
          <p:cNvSpPr txBox="1">
            <a:spLocks noChangeArrowheads="1"/>
          </p:cNvSpPr>
          <p:nvPr/>
        </p:nvSpPr>
        <p:spPr bwMode="auto">
          <a:xfrm>
            <a:off x="6148252" y="1622128"/>
            <a:ext cx="5762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b="1" dirty="0">
                <a:latin typeface="Franklin Gothic Book" pitchFamily="34" charset="0"/>
              </a:rPr>
              <a:t>30°</a:t>
            </a:r>
          </a:p>
        </p:txBody>
      </p:sp>
      <p:cxnSp>
        <p:nvCxnSpPr>
          <p:cNvPr id="4" name="Connecteur droit 3"/>
          <p:cNvCxnSpPr/>
          <p:nvPr/>
        </p:nvCxnSpPr>
        <p:spPr>
          <a:xfrm flipV="1">
            <a:off x="7452320" y="1916832"/>
            <a:ext cx="288032" cy="2201756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Text Box 10"/>
          <p:cNvSpPr txBox="1">
            <a:spLocks noChangeArrowheads="1"/>
          </p:cNvSpPr>
          <p:nvPr/>
        </p:nvSpPr>
        <p:spPr bwMode="auto">
          <a:xfrm>
            <a:off x="7524129" y="1622128"/>
            <a:ext cx="5762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b="1" dirty="0">
                <a:latin typeface="Franklin Gothic Book" pitchFamily="34" charset="0"/>
              </a:rPr>
              <a:t>10°</a:t>
            </a:r>
          </a:p>
        </p:txBody>
      </p:sp>
      <p:pic>
        <p:nvPicPr>
          <p:cNvPr id="39" name="Image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92" y="1250124"/>
            <a:ext cx="647700" cy="428625"/>
          </a:xfrm>
          <a:prstGeom prst="rect">
            <a:avLst/>
          </a:prstGeom>
        </p:spPr>
      </p:pic>
      <p:pic>
        <p:nvPicPr>
          <p:cNvPr id="40" name="Image 3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3426" y="1332906"/>
            <a:ext cx="504825" cy="428625"/>
          </a:xfrm>
          <a:prstGeom prst="rect">
            <a:avLst/>
          </a:prstGeo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3970" y="1275755"/>
            <a:ext cx="466725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9485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22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2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2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5" grpId="0"/>
      <p:bldP spid="20" grpId="0" animBg="1"/>
      <p:bldP spid="22" grpId="0" animBg="1"/>
      <p:bldP spid="23" grpId="0" animBg="1"/>
      <p:bldP spid="27" grpId="0" animBg="1"/>
      <p:bldP spid="29" grpId="0"/>
      <p:bldP spid="31" grpId="0"/>
      <p:bldP spid="35" grpId="0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278260"/>
            <a:ext cx="8376680" cy="77447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fr-FR" altLang="fr-FR" sz="2200" dirty="0" smtClean="0">
                <a:solidFill>
                  <a:schemeClr val="bg1"/>
                </a:solidFill>
              </a:rPr>
              <a:t>Technique: Reconnaissance des éléments</a:t>
            </a:r>
            <a:endParaRPr lang="fr-FR" altLang="fr-FR" sz="2200" b="1" dirty="0">
              <a:solidFill>
                <a:schemeClr val="tx1"/>
              </a:solidFill>
            </a:endParaRPr>
          </a:p>
        </p:txBody>
      </p:sp>
      <p:sp>
        <p:nvSpPr>
          <p:cNvPr id="22" name="Rectangle 3"/>
          <p:cNvSpPr txBox="1">
            <a:spLocks noChangeArrowheads="1"/>
          </p:cNvSpPr>
          <p:nvPr/>
        </p:nvSpPr>
        <p:spPr bwMode="auto">
          <a:xfrm>
            <a:off x="179388" y="1412875"/>
            <a:ext cx="2952452" cy="1368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50000"/>
              </a:spcBef>
              <a:spcAft>
                <a:spcPct val="50000"/>
              </a:spcAft>
              <a:buFont typeface="Arial" charset="0"/>
              <a:buNone/>
            </a:pPr>
            <a:r>
              <a:rPr lang="fr-FR" sz="2000" b="1" u="sng" dirty="0" smtClean="0">
                <a:latin typeface="Calibri" pitchFamily="34" charset="0"/>
              </a:rPr>
              <a:t>Pour </a:t>
            </a:r>
            <a:r>
              <a:rPr lang="fr-FR" sz="2000" b="1" u="sng" dirty="0">
                <a:latin typeface="Calibri" pitchFamily="34" charset="0"/>
              </a:rPr>
              <a:t>Salto </a:t>
            </a:r>
            <a:r>
              <a:rPr lang="fr-FR" sz="2000" b="1" u="sng" dirty="0" err="1">
                <a:latin typeface="Calibri" pitchFamily="34" charset="0"/>
              </a:rPr>
              <a:t>Pak</a:t>
            </a:r>
            <a:r>
              <a:rPr lang="fr-FR" sz="2000" b="1" u="sng" dirty="0">
                <a:latin typeface="Calibri" pitchFamily="34" charset="0"/>
              </a:rPr>
              <a:t> : </a:t>
            </a:r>
            <a:r>
              <a:rPr lang="fr-FR" sz="2000" b="1" u="sng" dirty="0" smtClean="0">
                <a:latin typeface="Calibri" pitchFamily="34" charset="0"/>
              </a:rPr>
              <a:t>3.404</a:t>
            </a:r>
            <a:endParaRPr lang="fr-FR" sz="2000" b="1" u="sng" dirty="0">
              <a:latin typeface="Calibri" pitchFamily="34" charset="0"/>
            </a:endParaRPr>
          </a:p>
        </p:txBody>
      </p:sp>
      <p:pic>
        <p:nvPicPr>
          <p:cNvPr id="16" name="Imag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0338" y="332656"/>
            <a:ext cx="1214110" cy="763155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912429"/>
            <a:ext cx="6991742" cy="3409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ctangle 3"/>
          <p:cNvSpPr txBox="1">
            <a:spLocks noChangeArrowheads="1"/>
          </p:cNvSpPr>
          <p:nvPr/>
        </p:nvSpPr>
        <p:spPr bwMode="auto">
          <a:xfrm>
            <a:off x="3563764" y="1412776"/>
            <a:ext cx="4896668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ts val="800"/>
              </a:spcBef>
              <a:buFont typeface="Wingdings" pitchFamily="2" charset="2"/>
              <a:buNone/>
            </a:pPr>
            <a:r>
              <a:rPr lang="fr-FR" sz="2000" b="1" dirty="0" smtClean="0">
                <a:latin typeface="Calibri" pitchFamily="34" charset="0"/>
              </a:rPr>
              <a:t>Jury E :</a:t>
            </a:r>
          </a:p>
          <a:p>
            <a:pPr marL="342900" indent="-342900">
              <a:lnSpc>
                <a:spcPct val="90000"/>
              </a:lnSpc>
              <a:spcBef>
                <a:spcPts val="800"/>
              </a:spcBef>
              <a:buFont typeface="Courier New" pitchFamily="49" charset="0"/>
              <a:buChar char="o"/>
            </a:pPr>
            <a:r>
              <a:rPr lang="fr-FR" sz="2000" dirty="0" smtClean="0">
                <a:latin typeface="Calibri" pitchFamily="34" charset="0"/>
              </a:rPr>
              <a:t>-  10° - 30°     – Pas de déduction</a:t>
            </a:r>
          </a:p>
          <a:p>
            <a:pPr marL="342900" indent="-342900">
              <a:lnSpc>
                <a:spcPct val="90000"/>
              </a:lnSpc>
              <a:spcBef>
                <a:spcPts val="800"/>
              </a:spcBef>
              <a:buFont typeface="Courier New" pitchFamily="49" charset="0"/>
              <a:buChar char="o"/>
            </a:pPr>
            <a:r>
              <a:rPr lang="fr-FR" sz="2000" dirty="0" smtClean="0">
                <a:latin typeface="Calibri" pitchFamily="34" charset="0"/>
              </a:rPr>
              <a:t>- ˃ 30°- 45°   </a:t>
            </a:r>
            <a:r>
              <a:rPr lang="fr-FR" dirty="0" smtClean="0"/>
              <a:t>–</a:t>
            </a:r>
            <a:r>
              <a:rPr lang="fr-FR" sz="2000" dirty="0" smtClean="0">
                <a:latin typeface="Calibri" pitchFamily="34" charset="0"/>
              </a:rPr>
              <a:t> 0.10 pt</a:t>
            </a:r>
          </a:p>
          <a:p>
            <a:pPr marL="342900" indent="-342900">
              <a:lnSpc>
                <a:spcPct val="90000"/>
              </a:lnSpc>
              <a:spcBef>
                <a:spcPts val="800"/>
              </a:spcBef>
              <a:buFont typeface="Courier New" pitchFamily="49" charset="0"/>
              <a:buChar char="o"/>
            </a:pPr>
            <a:r>
              <a:rPr lang="fr-FR" sz="2000" dirty="0" smtClean="0">
                <a:latin typeface="Calibri" pitchFamily="34" charset="0"/>
              </a:rPr>
              <a:t>- &gt; 45°            </a:t>
            </a:r>
            <a:r>
              <a:rPr lang="fr-FR" dirty="0" smtClean="0"/>
              <a:t>– </a:t>
            </a:r>
            <a:r>
              <a:rPr lang="fr-FR" sz="2000" dirty="0" smtClean="0">
                <a:latin typeface="Calibri" pitchFamily="34" charset="0"/>
              </a:rPr>
              <a:t> 0,30 Pt</a:t>
            </a:r>
          </a:p>
          <a:p>
            <a:pPr marL="342900" indent="-342900">
              <a:spcBef>
                <a:spcPct val="30000"/>
              </a:spcBef>
              <a:spcAft>
                <a:spcPct val="30000"/>
              </a:spcAft>
              <a:buFont typeface="Wingdings" pitchFamily="2" charset="2"/>
              <a:buNone/>
            </a:pPr>
            <a:endParaRPr lang="fr-FR" sz="2000" dirty="0">
              <a:latin typeface="Calibri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79957" y="3237353"/>
            <a:ext cx="3024336" cy="5261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Text Box 19"/>
          <p:cNvSpPr txBox="1">
            <a:spLocks noChangeArrowheads="1"/>
          </p:cNvSpPr>
          <p:nvPr/>
        </p:nvSpPr>
        <p:spPr bwMode="auto">
          <a:xfrm>
            <a:off x="6012098" y="3284984"/>
            <a:ext cx="576125" cy="276999"/>
          </a:xfrm>
          <a:prstGeom prst="rect">
            <a:avLst/>
          </a:prstGeom>
          <a:solidFill>
            <a:srgbClr val="FF33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1200" b="1" dirty="0">
                <a:latin typeface="Franklin Gothic Book" pitchFamily="34" charset="0"/>
              </a:rPr>
              <a:t>0.10</a:t>
            </a:r>
          </a:p>
        </p:txBody>
      </p:sp>
      <p:sp>
        <p:nvSpPr>
          <p:cNvPr id="21" name="Text Box 20"/>
          <p:cNvSpPr txBox="1">
            <a:spLocks noChangeArrowheads="1"/>
          </p:cNvSpPr>
          <p:nvPr/>
        </p:nvSpPr>
        <p:spPr bwMode="auto">
          <a:xfrm>
            <a:off x="5220072" y="3585258"/>
            <a:ext cx="532518" cy="307777"/>
          </a:xfrm>
          <a:prstGeom prst="rect">
            <a:avLst/>
          </a:prstGeom>
          <a:solidFill>
            <a:srgbClr val="FF33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400" b="1" dirty="0">
                <a:latin typeface="Franklin Gothic Book" pitchFamily="34" charset="0"/>
              </a:rPr>
              <a:t>0.30</a:t>
            </a:r>
          </a:p>
        </p:txBody>
      </p:sp>
    </p:spTree>
    <p:extLst>
      <p:ext uri="{BB962C8B-B14F-4D97-AF65-F5344CB8AC3E}">
        <p14:creationId xmlns:p14="http://schemas.microsoft.com/office/powerpoint/2010/main" val="985383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22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2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2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5" grpId="0"/>
      <p:bldP spid="20" grpId="0" animBg="1"/>
      <p:bldP spid="21" grpId="0" animBg="1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"/>
          <p:cNvSpPr>
            <a:spLocks noGrp="1" noChangeArrowheads="1"/>
          </p:cNvSpPr>
          <p:nvPr>
            <p:ph type="title"/>
          </p:nvPr>
        </p:nvSpPr>
        <p:spPr>
          <a:xfrm>
            <a:off x="587808" y="278260"/>
            <a:ext cx="8376680" cy="77447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fr-FR" altLang="fr-FR" sz="2800" dirty="0" smtClean="0">
                <a:solidFill>
                  <a:schemeClr val="bg1"/>
                </a:solidFill>
              </a:rPr>
              <a:t>Spécificités de pénalités</a:t>
            </a:r>
            <a:endParaRPr lang="fr-FR" altLang="fr-FR" sz="2800" b="1" dirty="0">
              <a:solidFill>
                <a:schemeClr val="tx1"/>
              </a:solidFill>
            </a:endParaRPr>
          </a:p>
        </p:txBody>
      </p:sp>
      <p:sp>
        <p:nvSpPr>
          <p:cNvPr id="21" name="Rectangle 2"/>
          <p:cNvSpPr>
            <a:spLocks noChangeArrowheads="1"/>
          </p:cNvSpPr>
          <p:nvPr/>
        </p:nvSpPr>
        <p:spPr bwMode="auto">
          <a:xfrm>
            <a:off x="179512" y="1437739"/>
            <a:ext cx="8712968" cy="51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 n’y a pas de cumul de pénalité de fautes de </a:t>
            </a:r>
            <a:r>
              <a:rPr lang="fr-FR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jambes fléchies </a:t>
            </a:r>
            <a:r>
              <a:rPr lang="fr-FR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avec une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autre pénalité quand cette dernière est plus élevée.</a:t>
            </a:r>
            <a:endParaRPr lang="fr-F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Courier New" pitchFamily="49" charset="0"/>
              <a:buNone/>
              <a:defRPr/>
            </a:pPr>
            <a:r>
              <a:rPr lang="fr-FR" b="1" i="1" u="sng" dirty="0">
                <a:latin typeface="Arial" panose="020B0604020202020204" pitchFamily="34" charset="0"/>
                <a:cs typeface="Arial" panose="020B0604020202020204" pitchFamily="34" charset="0"/>
              </a:rPr>
              <a:t>Exemples :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Elan intermédiaire + jambes fléchies = 0,50 pt maxi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Jambes fléchies et écartées 0,50 pt maxi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Heurter la barre + chute 1,00 pt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Heurter le sol + jambes fléchies 1,00 pt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Courier New" pitchFamily="49" charset="0"/>
              <a:buNone/>
              <a:defRPr/>
            </a:pPr>
            <a:r>
              <a:rPr lang="fr-FR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ATTENTION : 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la pose de pieds (sans élan à l’ATR avant) sera pénalisée de 0,30 pt pour </a:t>
            </a: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la prise 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d’élan et 0,50 pt pour changement de barres sans élément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Courier New" pitchFamily="49" charset="0"/>
              <a:buNone/>
              <a:defRPr/>
            </a:pPr>
            <a:endParaRPr lang="fr-FR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Courier New" pitchFamily="49" charset="0"/>
              <a:buNone/>
              <a:defRPr/>
            </a:pPr>
            <a:r>
              <a:rPr lang="fr-FR" b="1" u="sng" dirty="0">
                <a:latin typeface="Arial" panose="020B0604020202020204" pitchFamily="34" charset="0"/>
                <a:cs typeface="Arial" panose="020B0604020202020204" pitchFamily="34" charset="0"/>
              </a:rPr>
              <a:t>Autres spécificités :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Elan intermédiaire + traction enroulé + double reprise d’élan = 0,50 pt + 0,50 pt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Pas de chute sur l’agrès en </a:t>
            </a: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Barres </a:t>
            </a: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Si balancer ½ tour sous l’horizontale pénalité de </a:t>
            </a: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0,50 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pour élan à vide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Courier New" pitchFamily="49" charset="0"/>
              <a:buChar char="o"/>
              <a:defRPr/>
            </a:pP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Calibri" pitchFamily="34" charset="0"/>
              <a:buAutoNum type="alphaLcParenR"/>
              <a:defRPr/>
            </a:pP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0338" y="332656"/>
            <a:ext cx="1214110" cy="763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568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22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2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2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2000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2000"/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2000"/>
                                        <p:tgtEl>
                                          <p:spTgt spid="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000"/>
                            </p:stCondLst>
                            <p:childTnLst>
                              <p:par>
                                <p:cTn id="3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2000"/>
                                        <p:tgtEl>
                                          <p:spTgt spid="2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000"/>
                            </p:stCondLst>
                            <p:childTnLst>
                              <p:par>
                                <p:cTn id="5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2000"/>
                                        <p:tgtEl>
                                          <p:spTgt spid="2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179512" y="1340768"/>
            <a:ext cx="8712968" cy="4896544"/>
          </a:xfrm>
        </p:spPr>
        <p:txBody>
          <a:bodyPr/>
          <a:lstStyle/>
          <a:p>
            <a:pPr algn="just">
              <a:lnSpc>
                <a:spcPct val="80000"/>
              </a:lnSpc>
              <a:buFontTx/>
              <a:buNone/>
            </a:pPr>
            <a:r>
              <a:rPr lang="fr-FR" sz="2200" b="1" dirty="0"/>
              <a:t>Les éléments sont considérés comme </a:t>
            </a:r>
            <a:r>
              <a:rPr lang="fr-FR" sz="2200" b="1" i="1" u="sng" dirty="0"/>
              <a:t>identiques</a:t>
            </a:r>
            <a:r>
              <a:rPr lang="fr-FR" sz="2200" b="1" dirty="0"/>
              <a:t> </a:t>
            </a:r>
            <a:r>
              <a:rPr lang="fr-FR" sz="2200" dirty="0"/>
              <a:t>s’ils sont répertoriés sous le même  numéro et s’ils répondent aux critères suivants </a:t>
            </a:r>
          </a:p>
          <a:p>
            <a:pPr marL="342900" indent="-342900" algn="just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fr-FR" sz="2200" b="1" dirty="0"/>
              <a:t>Eléments aux barres :</a:t>
            </a:r>
            <a:r>
              <a:rPr lang="fr-FR" sz="2200" dirty="0"/>
              <a:t> </a:t>
            </a:r>
            <a:endParaRPr lang="fr-FR" sz="2200" dirty="0" smtClean="0"/>
          </a:p>
          <a:p>
            <a:pPr marL="263525" indent="-263525" algn="just" defTabSz="263525">
              <a:lnSpc>
                <a:spcPct val="100000"/>
              </a:lnSpc>
              <a:spcBef>
                <a:spcPts val="1800"/>
              </a:spcBef>
            </a:pPr>
            <a:r>
              <a:rPr lang="fr-FR" sz="2200" dirty="0" smtClean="0"/>
              <a:t>-  Exécutés </a:t>
            </a:r>
            <a:r>
              <a:rPr lang="fr-FR" sz="2200" dirty="0"/>
              <a:t>avec ou sans changement de prises en sautant</a:t>
            </a:r>
          </a:p>
          <a:p>
            <a:pPr marL="263525" indent="-263525" algn="just" defTabSz="263525">
              <a:lnSpc>
                <a:spcPct val="100000"/>
              </a:lnSpc>
              <a:spcBef>
                <a:spcPts val="1800"/>
              </a:spcBef>
              <a:buFontTx/>
              <a:buChar char="-"/>
              <a:tabLst>
                <a:tab pos="352425" algn="l"/>
              </a:tabLst>
            </a:pPr>
            <a:r>
              <a:rPr lang="fr-FR" sz="2200" dirty="0" smtClean="0"/>
              <a:t>Les </a:t>
            </a:r>
            <a:r>
              <a:rPr lang="fr-FR" sz="2200" dirty="0"/>
              <a:t>grands tours en av et en </a:t>
            </a:r>
            <a:r>
              <a:rPr lang="fr-FR" sz="2200" dirty="0" smtClean="0"/>
              <a:t>Ar </a:t>
            </a:r>
            <a:r>
              <a:rPr lang="fr-FR" sz="2200" dirty="0"/>
              <a:t>sont exécutés avec les jambes serrées ou écartées, le corps carpé ou </a:t>
            </a:r>
            <a:r>
              <a:rPr lang="fr-FR" sz="2200" dirty="0" smtClean="0"/>
              <a:t>tendu</a:t>
            </a:r>
          </a:p>
          <a:p>
            <a:pPr marL="263525" indent="-263525" algn="just" defTabSz="263525">
              <a:lnSpc>
                <a:spcPct val="100000"/>
              </a:lnSpc>
              <a:spcBef>
                <a:spcPts val="1800"/>
              </a:spcBef>
              <a:buFontTx/>
              <a:buChar char="-"/>
            </a:pPr>
            <a:r>
              <a:rPr lang="fr-FR" sz="2200" dirty="0" smtClean="0"/>
              <a:t>Elans circulaires carpés en Av et en Ar exécutés avec les jambes serrées ou écartées</a:t>
            </a:r>
            <a:endParaRPr lang="fr-FR" sz="2200" dirty="0"/>
          </a:p>
          <a:p>
            <a:pPr algn="just">
              <a:lnSpc>
                <a:spcPct val="80000"/>
              </a:lnSpc>
              <a:buFontTx/>
              <a:buNone/>
            </a:pPr>
            <a:endParaRPr lang="fr-FR" sz="2400" dirty="0"/>
          </a:p>
          <a:p>
            <a:pPr algn="just">
              <a:lnSpc>
                <a:spcPct val="80000"/>
              </a:lnSpc>
              <a:buFontTx/>
              <a:buNone/>
            </a:pPr>
            <a:endParaRPr lang="fr-FR" sz="1600" dirty="0"/>
          </a:p>
          <a:p>
            <a:pPr algn="just">
              <a:lnSpc>
                <a:spcPct val="80000"/>
              </a:lnSpc>
              <a:buFontTx/>
              <a:buChar char="-"/>
            </a:pPr>
            <a:endParaRPr lang="fr-FR" sz="1600" dirty="0"/>
          </a:p>
          <a:p>
            <a:pPr algn="just">
              <a:lnSpc>
                <a:spcPct val="80000"/>
              </a:lnSpc>
              <a:buFontTx/>
              <a:buNone/>
            </a:pPr>
            <a:r>
              <a:rPr lang="fr-FR" sz="1600" dirty="0"/>
              <a:t>. </a:t>
            </a:r>
          </a:p>
          <a:p>
            <a:pPr algn="just">
              <a:lnSpc>
                <a:spcPct val="80000"/>
              </a:lnSpc>
              <a:buFontTx/>
              <a:buNone/>
            </a:pPr>
            <a:endParaRPr lang="fr-FR" sz="1600" dirty="0"/>
          </a:p>
          <a:p>
            <a:pPr algn="just">
              <a:lnSpc>
                <a:spcPct val="80000"/>
              </a:lnSpc>
              <a:buFontTx/>
              <a:buNone/>
            </a:pPr>
            <a:endParaRPr lang="fr-FR" sz="1800" dirty="0">
              <a:solidFill>
                <a:srgbClr val="FF33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99592" y="395953"/>
            <a:ext cx="74888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altLang="fr-FR" sz="2800" b="1" dirty="0">
                <a:solidFill>
                  <a:schemeClr val="bg1"/>
                </a:solidFill>
              </a:rPr>
              <a:t>Valeur de Difficulté (</a:t>
            </a:r>
            <a:r>
              <a:rPr lang="fr-FR" altLang="fr-FR" sz="2800" b="1" dirty="0" smtClean="0">
                <a:solidFill>
                  <a:schemeClr val="bg1"/>
                </a:solidFill>
              </a:rPr>
              <a:t>VD </a:t>
            </a:r>
            <a:r>
              <a:rPr lang="fr-FR" altLang="fr-FR" sz="2000" b="1" dirty="0" smtClean="0">
                <a:solidFill>
                  <a:schemeClr val="bg1"/>
                </a:solidFill>
              </a:rPr>
              <a:t>Identique </a:t>
            </a:r>
            <a:r>
              <a:rPr lang="fr-FR" altLang="fr-FR" sz="3200" b="1" dirty="0" smtClean="0">
                <a:solidFill>
                  <a:schemeClr val="bg1"/>
                </a:solidFill>
              </a:rPr>
              <a:t>)</a:t>
            </a:r>
            <a:endParaRPr lang="fr-FR" altLang="fr-FR" sz="3200" b="1" dirty="0">
              <a:solidFill>
                <a:schemeClr val="bg1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35896" y="4797152"/>
            <a:ext cx="2952328" cy="14884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9756899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84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4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4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84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4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4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itre 1"/>
          <p:cNvSpPr>
            <a:spLocks noGrp="1"/>
          </p:cNvSpPr>
          <p:nvPr>
            <p:ph type="ctrTitle"/>
          </p:nvPr>
        </p:nvSpPr>
        <p:spPr>
          <a:xfrm>
            <a:off x="2908151" y="2924945"/>
            <a:ext cx="5696297" cy="1224135"/>
          </a:xfrm>
        </p:spPr>
        <p:txBody>
          <a:bodyPr/>
          <a:lstStyle/>
          <a:p>
            <a:r>
              <a:rPr lang="fr-FR" b="1" dirty="0" smtClean="0">
                <a:solidFill>
                  <a:srgbClr val="000000"/>
                </a:solidFill>
              </a:rPr>
              <a:t>Code FIG 2017</a:t>
            </a:r>
            <a:br>
              <a:rPr lang="fr-FR" b="1" dirty="0" smtClean="0">
                <a:solidFill>
                  <a:srgbClr val="000000"/>
                </a:solidFill>
              </a:rPr>
            </a:br>
            <a:endParaRPr lang="fr-FR" dirty="0" smtClean="0"/>
          </a:p>
        </p:txBody>
      </p:sp>
      <p:sp>
        <p:nvSpPr>
          <p:cNvPr id="9218" name="Sous-titre 2"/>
          <p:cNvSpPr>
            <a:spLocks noGrp="1"/>
          </p:cNvSpPr>
          <p:nvPr>
            <p:ph type="subTitle" idx="1"/>
          </p:nvPr>
        </p:nvSpPr>
        <p:spPr>
          <a:xfrm>
            <a:off x="2843808" y="4148435"/>
            <a:ext cx="5977036" cy="720725"/>
          </a:xfrm>
        </p:spPr>
        <p:txBody>
          <a:bodyPr/>
          <a:lstStyle/>
          <a:p>
            <a:r>
              <a:rPr lang="fr-FR" dirty="0" smtClean="0"/>
              <a:t>Poutre - CNGF Septembre 2016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3912" y="404664"/>
            <a:ext cx="3724552" cy="216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356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"/>
          <p:cNvSpPr>
            <a:spLocks noGrp="1" noChangeArrowheads="1"/>
          </p:cNvSpPr>
          <p:nvPr>
            <p:ph type="title"/>
          </p:nvPr>
        </p:nvSpPr>
        <p:spPr>
          <a:xfrm>
            <a:off x="587808" y="278260"/>
            <a:ext cx="8376680" cy="77447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fr-FR" altLang="fr-FR" sz="2800" dirty="0" smtClean="0">
                <a:solidFill>
                  <a:schemeClr val="bg1"/>
                </a:solidFill>
              </a:rPr>
              <a:t>Artistique</a:t>
            </a:r>
            <a:endParaRPr lang="fr-FR" altLang="fr-FR" sz="2800" b="1" dirty="0">
              <a:solidFill>
                <a:schemeClr val="tx1"/>
              </a:solidFill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79388" y="1196752"/>
            <a:ext cx="8809037" cy="4392488"/>
          </a:xfrm>
          <a:prstGeom prst="rect">
            <a:avLst/>
          </a:prstGeom>
        </p:spPr>
        <p:txBody>
          <a:bodyPr/>
          <a:lstStyle>
            <a:lvl1pPr marL="334566" indent="-334566" algn="l" defTabSz="446089" rtl="0" eaLnBrk="1" latinLnBrk="0" hangingPunct="1">
              <a:spcBef>
                <a:spcPct val="20000"/>
              </a:spcBef>
              <a:buFont typeface="Arial"/>
              <a:buChar char="•"/>
              <a:defRPr sz="3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4894" indent="-278806" algn="l" defTabSz="446089" rtl="0" eaLnBrk="1" latinLnBrk="0" hangingPunct="1">
              <a:spcBef>
                <a:spcPct val="20000"/>
              </a:spcBef>
              <a:buFont typeface="Arial"/>
              <a:buChar char="–"/>
              <a:defRPr sz="273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15223" indent="-223044" algn="l" defTabSz="446089" rtl="0" eaLnBrk="1" latinLnBrk="0" hangingPunct="1">
              <a:spcBef>
                <a:spcPct val="20000"/>
              </a:spcBef>
              <a:buFont typeface="Arial"/>
              <a:buChar char="•"/>
              <a:defRPr sz="23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1311" indent="-223044" algn="l" defTabSz="446089" rtl="0" eaLnBrk="1" latinLnBrk="0" hangingPunct="1">
              <a:spcBef>
                <a:spcPct val="20000"/>
              </a:spcBef>
              <a:buFont typeface="Arial"/>
              <a:buChar char="–"/>
              <a:defRPr sz="1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07401" indent="-223044" algn="l" defTabSz="446089" rtl="0" eaLnBrk="1" latinLnBrk="0" hangingPunct="1">
              <a:spcBef>
                <a:spcPct val="20000"/>
              </a:spcBef>
              <a:buFont typeface="Arial"/>
              <a:buChar char="»"/>
              <a:defRPr sz="1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53489" indent="-223044" algn="l" defTabSz="446089" rtl="0" eaLnBrk="1" latinLnBrk="0" hangingPunct="1">
              <a:spcBef>
                <a:spcPct val="20000"/>
              </a:spcBef>
              <a:buFont typeface="Arial"/>
              <a:buChar char="•"/>
              <a:defRPr sz="1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99579" indent="-223044" algn="l" defTabSz="446089" rtl="0" eaLnBrk="1" latinLnBrk="0" hangingPunct="1">
              <a:spcBef>
                <a:spcPct val="20000"/>
              </a:spcBef>
              <a:buFont typeface="Arial"/>
              <a:buChar char="•"/>
              <a:defRPr sz="1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45668" indent="-223044" algn="l" defTabSz="446089" rtl="0" eaLnBrk="1" latinLnBrk="0" hangingPunct="1">
              <a:spcBef>
                <a:spcPct val="20000"/>
              </a:spcBef>
              <a:buFont typeface="Arial"/>
              <a:buChar char="•"/>
              <a:defRPr sz="1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91757" indent="-223044" algn="l" defTabSz="446089" rtl="0" eaLnBrk="1" latinLnBrk="0" hangingPunct="1">
              <a:spcBef>
                <a:spcPct val="20000"/>
              </a:spcBef>
              <a:buFont typeface="Arial"/>
              <a:buChar char="•"/>
              <a:defRPr sz="1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lnSpc>
                <a:spcPct val="90000"/>
              </a:lnSpc>
              <a:spcAft>
                <a:spcPts val="0"/>
              </a:spcAft>
              <a:buFontTx/>
              <a:buNone/>
            </a:pPr>
            <a:r>
              <a:rPr lang="fr-FR" sz="2400" dirty="0" smtClean="0">
                <a:cs typeface="Times New Roman" pitchFamily="18" charset="0"/>
              </a:rPr>
              <a:t>Nouvelle façon d’appréhender la notation d’un mouvement , nous parlons de </a:t>
            </a:r>
            <a:r>
              <a:rPr lang="fr-FR" sz="2800" b="1" i="1" dirty="0" smtClean="0">
                <a:cs typeface="Times New Roman" pitchFamily="18" charset="0"/>
              </a:rPr>
              <a:t>performance artistique.</a:t>
            </a:r>
          </a:p>
          <a:p>
            <a:pPr marL="0" indent="0" fontAlgn="auto">
              <a:lnSpc>
                <a:spcPct val="90000"/>
              </a:lnSpc>
              <a:spcAft>
                <a:spcPts val="0"/>
              </a:spcAft>
              <a:buFontTx/>
              <a:buNone/>
            </a:pPr>
            <a:endParaRPr lang="fr-FR" sz="2800" b="1" i="1" dirty="0" smtClean="0">
              <a:cs typeface="Times New Roman" pitchFamily="18" charset="0"/>
            </a:endParaRPr>
          </a:p>
          <a:p>
            <a:pPr marL="365125" lvl="2" indent="-365125" fontAlgn="auto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Ø"/>
            </a:pPr>
            <a:r>
              <a:rPr lang="fr-FR" b="1" dirty="0" smtClean="0">
                <a:cs typeface="Times New Roman" pitchFamily="18" charset="0"/>
              </a:rPr>
              <a:t>C</a:t>
            </a:r>
            <a:r>
              <a:rPr lang="fr-FR" dirty="0" smtClean="0">
                <a:cs typeface="Times New Roman" pitchFamily="18" charset="0"/>
              </a:rPr>
              <a:t>réativité</a:t>
            </a:r>
          </a:p>
          <a:p>
            <a:pPr marL="365125" lvl="2" indent="-365125" fontAlgn="auto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Ø"/>
            </a:pPr>
            <a:r>
              <a:rPr lang="fr-FR" b="1" dirty="0" smtClean="0">
                <a:cs typeface="Times New Roman" pitchFamily="18" charset="0"/>
              </a:rPr>
              <a:t>A</a:t>
            </a:r>
            <a:r>
              <a:rPr lang="fr-FR" dirty="0" smtClean="0">
                <a:cs typeface="Times New Roman" pitchFamily="18" charset="0"/>
              </a:rPr>
              <a:t>ssurance</a:t>
            </a:r>
          </a:p>
          <a:p>
            <a:pPr marL="365125" lvl="2" indent="-365125" fontAlgn="auto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Ø"/>
            </a:pPr>
            <a:r>
              <a:rPr lang="fr-FR" b="1" dirty="0" smtClean="0">
                <a:cs typeface="Times New Roman" pitchFamily="18" charset="0"/>
              </a:rPr>
              <a:t>S</a:t>
            </a:r>
            <a:r>
              <a:rPr lang="fr-FR" dirty="0" smtClean="0">
                <a:cs typeface="Times New Roman" pitchFamily="18" charset="0"/>
              </a:rPr>
              <a:t>tyle personnel</a:t>
            </a:r>
          </a:p>
          <a:p>
            <a:pPr marL="365125" lvl="2" indent="-365125" fontAlgn="auto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Ø"/>
            </a:pPr>
            <a:r>
              <a:rPr lang="fr-FR" b="1" dirty="0" smtClean="0">
                <a:cs typeface="Times New Roman" pitchFamily="18" charset="0"/>
              </a:rPr>
              <a:t>T</a:t>
            </a:r>
            <a:r>
              <a:rPr lang="fr-FR" dirty="0" smtClean="0">
                <a:cs typeface="Times New Roman" pitchFamily="18" charset="0"/>
              </a:rPr>
              <a:t>echnique parfaite</a:t>
            </a:r>
          </a:p>
          <a:p>
            <a:pPr marL="365125" lvl="2" indent="-365125" fontAlgn="auto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Ø"/>
            </a:pPr>
            <a:endParaRPr lang="fr-FR" sz="2000" dirty="0" smtClean="0">
              <a:cs typeface="Times New Roman" pitchFamily="18" charset="0"/>
            </a:endParaRPr>
          </a:p>
          <a:p>
            <a:pPr marL="0" indent="0" fontAlgn="auto">
              <a:lnSpc>
                <a:spcPct val="90000"/>
              </a:lnSpc>
              <a:spcAft>
                <a:spcPts val="0"/>
              </a:spcAft>
              <a:buFontTx/>
              <a:buNone/>
            </a:pPr>
            <a:r>
              <a:rPr lang="fr-FR" dirty="0" smtClean="0">
                <a:cs typeface="Times New Roman" pitchFamily="18" charset="0"/>
              </a:rPr>
              <a:t>Ce n’est pas </a:t>
            </a:r>
            <a:r>
              <a:rPr lang="fr-FR" b="1" i="1" dirty="0" smtClean="0">
                <a:cs typeface="Times New Roman" pitchFamily="18" charset="0"/>
              </a:rPr>
              <a:t>« ce que »</a:t>
            </a:r>
            <a:r>
              <a:rPr lang="fr-FR" i="1" dirty="0" smtClean="0">
                <a:cs typeface="Times New Roman" pitchFamily="18" charset="0"/>
              </a:rPr>
              <a:t> </a:t>
            </a:r>
            <a:r>
              <a:rPr lang="fr-FR" dirty="0" smtClean="0">
                <a:cs typeface="Times New Roman" pitchFamily="18" charset="0"/>
              </a:rPr>
              <a:t>la gymnaste exécute mais </a:t>
            </a:r>
            <a:r>
              <a:rPr lang="fr-FR" b="1" i="1" dirty="0" smtClean="0">
                <a:cs typeface="Times New Roman" pitchFamily="18" charset="0"/>
              </a:rPr>
              <a:t>« comment »</a:t>
            </a:r>
            <a:r>
              <a:rPr lang="fr-FR" i="1" dirty="0" smtClean="0">
                <a:cs typeface="Times New Roman" pitchFamily="18" charset="0"/>
              </a:rPr>
              <a:t> </a:t>
            </a:r>
            <a:r>
              <a:rPr lang="fr-FR" dirty="0" smtClean="0">
                <a:cs typeface="Times New Roman" pitchFamily="18" charset="0"/>
              </a:rPr>
              <a:t>elle exécute</a:t>
            </a: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342736"/>
            <a:ext cx="1224136" cy="709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004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22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2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2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5" grpId="0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"/>
          <p:cNvSpPr>
            <a:spLocks noGrp="1" noChangeArrowheads="1"/>
          </p:cNvSpPr>
          <p:nvPr>
            <p:ph type="title"/>
          </p:nvPr>
        </p:nvSpPr>
        <p:spPr>
          <a:xfrm>
            <a:off x="587808" y="278260"/>
            <a:ext cx="8376680" cy="77447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fr-FR" altLang="fr-FR" sz="2800" dirty="0" smtClean="0">
                <a:solidFill>
                  <a:schemeClr val="bg1"/>
                </a:solidFill>
              </a:rPr>
              <a:t>Artistique</a:t>
            </a:r>
            <a:endParaRPr lang="fr-FR" altLang="fr-FR" sz="2800" b="1" dirty="0">
              <a:solidFill>
                <a:schemeClr val="tx1"/>
              </a:solidFill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179388" y="1268413"/>
            <a:ext cx="8809037" cy="5473700"/>
          </a:xfrm>
          <a:prstGeom prst="rect">
            <a:avLst/>
          </a:prstGeom>
        </p:spPr>
        <p:txBody>
          <a:bodyPr/>
          <a:lstStyle>
            <a:lvl1pPr marL="334566" indent="-334566" algn="l" defTabSz="446089" rtl="0" eaLnBrk="1" latinLnBrk="0" hangingPunct="1">
              <a:spcBef>
                <a:spcPct val="20000"/>
              </a:spcBef>
              <a:buFont typeface="Arial"/>
              <a:buChar char="•"/>
              <a:defRPr sz="3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4894" indent="-278806" algn="l" defTabSz="446089" rtl="0" eaLnBrk="1" latinLnBrk="0" hangingPunct="1">
              <a:spcBef>
                <a:spcPct val="20000"/>
              </a:spcBef>
              <a:buFont typeface="Arial"/>
              <a:buChar char="–"/>
              <a:defRPr sz="273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15223" indent="-223044" algn="l" defTabSz="446089" rtl="0" eaLnBrk="1" latinLnBrk="0" hangingPunct="1">
              <a:spcBef>
                <a:spcPct val="20000"/>
              </a:spcBef>
              <a:buFont typeface="Arial"/>
              <a:buChar char="•"/>
              <a:defRPr sz="23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1311" indent="-223044" algn="l" defTabSz="446089" rtl="0" eaLnBrk="1" latinLnBrk="0" hangingPunct="1">
              <a:spcBef>
                <a:spcPct val="20000"/>
              </a:spcBef>
              <a:buFont typeface="Arial"/>
              <a:buChar char="–"/>
              <a:defRPr sz="1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07401" indent="-223044" algn="l" defTabSz="446089" rtl="0" eaLnBrk="1" latinLnBrk="0" hangingPunct="1">
              <a:spcBef>
                <a:spcPct val="20000"/>
              </a:spcBef>
              <a:buFont typeface="Arial"/>
              <a:buChar char="»"/>
              <a:defRPr sz="1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53489" indent="-223044" algn="l" defTabSz="446089" rtl="0" eaLnBrk="1" latinLnBrk="0" hangingPunct="1">
              <a:spcBef>
                <a:spcPct val="20000"/>
              </a:spcBef>
              <a:buFont typeface="Arial"/>
              <a:buChar char="•"/>
              <a:defRPr sz="1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99579" indent="-223044" algn="l" defTabSz="446089" rtl="0" eaLnBrk="1" latinLnBrk="0" hangingPunct="1">
              <a:spcBef>
                <a:spcPct val="20000"/>
              </a:spcBef>
              <a:buFont typeface="Arial"/>
              <a:buChar char="•"/>
              <a:defRPr sz="1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45668" indent="-223044" algn="l" defTabSz="446089" rtl="0" eaLnBrk="1" latinLnBrk="0" hangingPunct="1">
              <a:spcBef>
                <a:spcPct val="20000"/>
              </a:spcBef>
              <a:buFont typeface="Arial"/>
              <a:buChar char="•"/>
              <a:defRPr sz="1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91757" indent="-223044" algn="l" defTabSz="446089" rtl="0" eaLnBrk="1" latinLnBrk="0" hangingPunct="1">
              <a:spcBef>
                <a:spcPct val="20000"/>
              </a:spcBef>
              <a:buFont typeface="Arial"/>
              <a:buChar char="•"/>
              <a:defRPr sz="1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lnSpc>
                <a:spcPct val="90000"/>
              </a:lnSpc>
              <a:spcAft>
                <a:spcPts val="0"/>
              </a:spcAft>
              <a:buFontTx/>
              <a:buNone/>
            </a:pPr>
            <a:r>
              <a:rPr lang="fr-FR" sz="2800" i="1" u="sng" dirty="0" smtClean="0">
                <a:cs typeface="Times New Roman" pitchFamily="18" charset="0"/>
              </a:rPr>
              <a:t>Composition  </a:t>
            </a:r>
            <a:r>
              <a:rPr lang="fr-FR" sz="2800" i="1" u="sng" dirty="0" smtClean="0">
                <a:cs typeface="Times New Roman" pitchFamily="18" charset="0"/>
              </a:rPr>
              <a:t>&amp; chorégraphie :</a:t>
            </a:r>
          </a:p>
          <a:p>
            <a:pPr marL="0" indent="0" fontAlgn="auto">
              <a:lnSpc>
                <a:spcPct val="90000"/>
              </a:lnSpc>
              <a:spcAft>
                <a:spcPts val="0"/>
              </a:spcAft>
              <a:buFontTx/>
              <a:buNone/>
            </a:pPr>
            <a:endParaRPr lang="fr-FR" sz="2800" i="1" u="sng" dirty="0" smtClean="0">
              <a:cs typeface="Times New Roman" pitchFamily="18" charset="0"/>
            </a:endParaRPr>
          </a:p>
          <a:p>
            <a:pPr marL="263525" lvl="2" indent="-263525" fontAlgn="auto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Ø"/>
            </a:pPr>
            <a:r>
              <a:rPr lang="fr-FR" b="1" dirty="0" smtClean="0">
                <a:cs typeface="Times New Roman" pitchFamily="18" charset="0"/>
              </a:rPr>
              <a:t>A</a:t>
            </a:r>
            <a:r>
              <a:rPr lang="fr-FR" dirty="0" smtClean="0">
                <a:cs typeface="Times New Roman" pitchFamily="18" charset="0"/>
              </a:rPr>
              <a:t>crobatiques et gymniques</a:t>
            </a:r>
          </a:p>
          <a:p>
            <a:pPr marL="263525" lvl="2" indent="-263525" fontAlgn="auto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Ø"/>
            </a:pPr>
            <a:r>
              <a:rPr lang="fr-FR" b="1" dirty="0" smtClean="0">
                <a:cs typeface="Times New Roman" pitchFamily="18" charset="0"/>
              </a:rPr>
              <a:t>C</a:t>
            </a:r>
            <a:r>
              <a:rPr lang="fr-FR" dirty="0" smtClean="0">
                <a:cs typeface="Times New Roman" pitchFamily="18" charset="0"/>
              </a:rPr>
              <a:t>hangements de niveau : près et loin de la poutre</a:t>
            </a:r>
          </a:p>
          <a:p>
            <a:pPr marL="263525" lvl="2" indent="-263525" fontAlgn="auto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Ø"/>
            </a:pPr>
            <a:r>
              <a:rPr lang="fr-FR" b="1" dirty="0" smtClean="0">
                <a:cs typeface="Times New Roman" pitchFamily="18" charset="0"/>
              </a:rPr>
              <a:t>C</a:t>
            </a:r>
            <a:r>
              <a:rPr lang="fr-FR" dirty="0" smtClean="0">
                <a:cs typeface="Times New Roman" pitchFamily="18" charset="0"/>
              </a:rPr>
              <a:t>hangements de direction : Av, Arr. et Lat.</a:t>
            </a:r>
          </a:p>
          <a:p>
            <a:pPr marL="263525" lvl="2" indent="-263525" fontAlgn="auto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Ø"/>
            </a:pPr>
            <a:r>
              <a:rPr lang="fr-FR" b="1" dirty="0" smtClean="0">
                <a:cs typeface="Times New Roman" pitchFamily="18" charset="0"/>
              </a:rPr>
              <a:t>R</a:t>
            </a:r>
            <a:r>
              <a:rPr lang="fr-FR" dirty="0" smtClean="0">
                <a:cs typeface="Times New Roman" pitchFamily="18" charset="0"/>
              </a:rPr>
              <a:t>ythme différent : lent et rapide</a:t>
            </a:r>
          </a:p>
          <a:p>
            <a:pPr marL="263525" lvl="2" indent="-263525" fontAlgn="auto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Ø"/>
            </a:pPr>
            <a:r>
              <a:rPr lang="fr-FR" b="1" dirty="0" smtClean="0">
                <a:cs typeface="Times New Roman" pitchFamily="18" charset="0"/>
              </a:rPr>
              <a:t>C</a:t>
            </a:r>
            <a:r>
              <a:rPr lang="fr-FR" dirty="0" smtClean="0">
                <a:cs typeface="Times New Roman" pitchFamily="18" charset="0"/>
              </a:rPr>
              <a:t>réativité ou originalité</a:t>
            </a:r>
          </a:p>
          <a:p>
            <a:pPr marL="0" indent="0" fontAlgn="auto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</a:pPr>
            <a:endParaRPr lang="fr-FR" sz="2400" u="sng" dirty="0" smtClean="0"/>
          </a:p>
          <a:p>
            <a:pPr marL="0" indent="0" fontAlgn="auto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</a:pPr>
            <a:r>
              <a:rPr lang="fr-FR" b="1" dirty="0" smtClean="0"/>
              <a:t>C’est ce qu’elle exécute.</a:t>
            </a:r>
          </a:p>
          <a:p>
            <a:pPr marL="0" indent="0" fontAlgn="auto">
              <a:lnSpc>
                <a:spcPct val="90000"/>
              </a:lnSpc>
              <a:spcAft>
                <a:spcPts val="0"/>
              </a:spcAft>
              <a:buFontTx/>
              <a:buChar char="•"/>
            </a:pPr>
            <a:endParaRPr lang="fr-FR" sz="2800" b="1" dirty="0" smtClean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342736"/>
            <a:ext cx="1224136" cy="709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562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22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2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2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5" grpId="0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"/>
          <p:cNvSpPr>
            <a:spLocks noGrp="1" noChangeArrowheads="1"/>
          </p:cNvSpPr>
          <p:nvPr>
            <p:ph type="title"/>
          </p:nvPr>
        </p:nvSpPr>
        <p:spPr>
          <a:xfrm>
            <a:off x="587808" y="278260"/>
            <a:ext cx="8376680" cy="77447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fr-FR" altLang="fr-FR" sz="2800" dirty="0" smtClean="0">
                <a:solidFill>
                  <a:schemeClr val="bg1"/>
                </a:solidFill>
              </a:rPr>
              <a:t>Généralités</a:t>
            </a:r>
            <a:endParaRPr lang="fr-FR" altLang="fr-FR" sz="2800" b="1" dirty="0">
              <a:solidFill>
                <a:schemeClr val="tx1"/>
              </a:solidFill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323850" y="1268413"/>
            <a:ext cx="8569325" cy="5473700"/>
          </a:xfrm>
          <a:prstGeom prst="rect">
            <a:avLst/>
          </a:prstGeom>
        </p:spPr>
        <p:txBody>
          <a:bodyPr/>
          <a:lstStyle>
            <a:lvl1pPr marL="334566" indent="-334566" algn="l" defTabSz="446089" rtl="0" eaLnBrk="1" latinLnBrk="0" hangingPunct="1">
              <a:spcBef>
                <a:spcPct val="20000"/>
              </a:spcBef>
              <a:buFont typeface="Arial"/>
              <a:buChar char="•"/>
              <a:defRPr sz="3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4894" indent="-278806" algn="l" defTabSz="446089" rtl="0" eaLnBrk="1" latinLnBrk="0" hangingPunct="1">
              <a:spcBef>
                <a:spcPct val="20000"/>
              </a:spcBef>
              <a:buFont typeface="Arial"/>
              <a:buChar char="–"/>
              <a:defRPr sz="273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15223" indent="-223044" algn="l" defTabSz="446089" rtl="0" eaLnBrk="1" latinLnBrk="0" hangingPunct="1">
              <a:spcBef>
                <a:spcPct val="20000"/>
              </a:spcBef>
              <a:buFont typeface="Arial"/>
              <a:buChar char="•"/>
              <a:defRPr sz="23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1311" indent="-223044" algn="l" defTabSz="446089" rtl="0" eaLnBrk="1" latinLnBrk="0" hangingPunct="1">
              <a:spcBef>
                <a:spcPct val="20000"/>
              </a:spcBef>
              <a:buFont typeface="Arial"/>
              <a:buChar char="–"/>
              <a:defRPr sz="1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07401" indent="-223044" algn="l" defTabSz="446089" rtl="0" eaLnBrk="1" latinLnBrk="0" hangingPunct="1">
              <a:spcBef>
                <a:spcPct val="20000"/>
              </a:spcBef>
              <a:buFont typeface="Arial"/>
              <a:buChar char="»"/>
              <a:defRPr sz="1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53489" indent="-223044" algn="l" defTabSz="446089" rtl="0" eaLnBrk="1" latinLnBrk="0" hangingPunct="1">
              <a:spcBef>
                <a:spcPct val="20000"/>
              </a:spcBef>
              <a:buFont typeface="Arial"/>
              <a:buChar char="•"/>
              <a:defRPr sz="1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99579" indent="-223044" algn="l" defTabSz="446089" rtl="0" eaLnBrk="1" latinLnBrk="0" hangingPunct="1">
              <a:spcBef>
                <a:spcPct val="20000"/>
              </a:spcBef>
              <a:buFont typeface="Arial"/>
              <a:buChar char="•"/>
              <a:defRPr sz="1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45668" indent="-223044" algn="l" defTabSz="446089" rtl="0" eaLnBrk="1" latinLnBrk="0" hangingPunct="1">
              <a:spcBef>
                <a:spcPct val="20000"/>
              </a:spcBef>
              <a:buFont typeface="Arial"/>
              <a:buChar char="•"/>
              <a:defRPr sz="1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91757" indent="-223044" algn="l" defTabSz="446089" rtl="0" eaLnBrk="1" latinLnBrk="0" hangingPunct="1">
              <a:spcBef>
                <a:spcPct val="20000"/>
              </a:spcBef>
              <a:buFont typeface="Arial"/>
              <a:buChar char="•"/>
              <a:defRPr sz="1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lnSpc>
                <a:spcPct val="70000"/>
              </a:lnSpc>
              <a:spcAft>
                <a:spcPts val="0"/>
              </a:spcAft>
              <a:buFontTx/>
              <a:buNone/>
            </a:pPr>
            <a:endParaRPr lang="fr-FR" sz="2400" dirty="0" smtClean="0">
              <a:cs typeface="Times New Roman" pitchFamily="18" charset="0"/>
            </a:endParaRPr>
          </a:p>
          <a:p>
            <a:pPr marL="0" indent="0" fontAlgn="auto">
              <a:lnSpc>
                <a:spcPct val="70000"/>
              </a:lnSpc>
              <a:spcAft>
                <a:spcPts val="0"/>
              </a:spcAft>
              <a:buFontTx/>
              <a:buNone/>
            </a:pPr>
            <a:r>
              <a:rPr lang="fr-FR" sz="2400" dirty="0" smtClean="0">
                <a:cs typeface="Times New Roman" pitchFamily="18" charset="0"/>
              </a:rPr>
              <a:t>Le jugement de l’exercice commence avec l’appel sur le tremplin ou le tapis . </a:t>
            </a:r>
          </a:p>
          <a:p>
            <a:pPr marL="0" indent="0" fontAlgn="auto">
              <a:lnSpc>
                <a:spcPct val="70000"/>
              </a:lnSpc>
              <a:spcAft>
                <a:spcPts val="0"/>
              </a:spcAft>
              <a:buFontTx/>
              <a:buNone/>
            </a:pPr>
            <a:endParaRPr lang="fr-FR" sz="2400" dirty="0" smtClean="0">
              <a:cs typeface="Times New Roman" pitchFamily="18" charset="0"/>
            </a:endParaRPr>
          </a:p>
          <a:p>
            <a:pPr marL="0" indent="0" fontAlgn="auto">
              <a:lnSpc>
                <a:spcPct val="70000"/>
              </a:lnSpc>
              <a:spcAft>
                <a:spcPts val="0"/>
              </a:spcAft>
              <a:buFontTx/>
              <a:buNone/>
            </a:pPr>
            <a:r>
              <a:rPr lang="fr-FR" sz="2400" dirty="0" smtClean="0">
                <a:cs typeface="Times New Roman" pitchFamily="18" charset="0"/>
              </a:rPr>
              <a:t>Tout support supplémentaire  placé sous le tremplin (ex. planchette) n’est pas autorisé.</a:t>
            </a:r>
          </a:p>
          <a:p>
            <a:pPr marL="0" indent="0" fontAlgn="auto">
              <a:lnSpc>
                <a:spcPct val="70000"/>
              </a:lnSpc>
              <a:spcAft>
                <a:spcPts val="0"/>
              </a:spcAft>
            </a:pPr>
            <a:endParaRPr lang="fr-FR" sz="2400" dirty="0" smtClean="0">
              <a:cs typeface="Times New Roman" pitchFamily="18" charset="0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342736"/>
            <a:ext cx="1224136" cy="709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748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22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2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2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5" grpId="0"/>
    </p:bld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"/>
          <p:cNvSpPr>
            <a:spLocks noGrp="1" noChangeArrowheads="1"/>
          </p:cNvSpPr>
          <p:nvPr>
            <p:ph type="title"/>
          </p:nvPr>
        </p:nvSpPr>
        <p:spPr>
          <a:xfrm>
            <a:off x="379382" y="332656"/>
            <a:ext cx="8376680" cy="77447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fr-FR" altLang="fr-FR" sz="2400" dirty="0" smtClean="0">
                <a:solidFill>
                  <a:schemeClr val="bg1"/>
                </a:solidFill>
              </a:rPr>
              <a:t>Généralités</a:t>
            </a:r>
            <a:r>
              <a:rPr lang="fr-FR" altLang="fr-FR" sz="2400" i="1" dirty="0" smtClean="0">
                <a:solidFill>
                  <a:schemeClr val="bg1"/>
                </a:solidFill>
              </a:rPr>
              <a:t/>
            </a:r>
            <a:br>
              <a:rPr lang="fr-FR" altLang="fr-FR" sz="2400" i="1" dirty="0" smtClean="0">
                <a:solidFill>
                  <a:schemeClr val="bg1"/>
                </a:solidFill>
              </a:rPr>
            </a:br>
            <a:r>
              <a:rPr lang="fr-FR" altLang="fr-FR" sz="2400" dirty="0" smtClean="0">
                <a:solidFill>
                  <a:schemeClr val="tx1"/>
                </a:solidFill>
              </a:rPr>
              <a:t>Aménagements</a:t>
            </a:r>
            <a:r>
              <a:rPr lang="fr-FR" altLang="fr-FR" sz="2400" i="1" dirty="0" smtClean="0">
                <a:solidFill>
                  <a:schemeClr val="tx1"/>
                </a:solidFill>
              </a:rPr>
              <a:t> FSCF</a:t>
            </a:r>
            <a:endParaRPr lang="fr-FR" altLang="fr-FR" sz="2400" b="1" i="1" dirty="0">
              <a:solidFill>
                <a:schemeClr val="tx1"/>
              </a:solidFill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179512" y="1268413"/>
            <a:ext cx="8713663" cy="5473700"/>
          </a:xfrm>
          <a:prstGeom prst="rect">
            <a:avLst/>
          </a:prstGeom>
        </p:spPr>
        <p:txBody>
          <a:bodyPr/>
          <a:lstStyle>
            <a:lvl1pPr marL="334566" indent="-334566" algn="l" defTabSz="446089" rtl="0" eaLnBrk="1" latinLnBrk="0" hangingPunct="1">
              <a:spcBef>
                <a:spcPct val="20000"/>
              </a:spcBef>
              <a:buFont typeface="Arial"/>
              <a:buChar char="•"/>
              <a:defRPr sz="3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4894" indent="-278806" algn="l" defTabSz="446089" rtl="0" eaLnBrk="1" latinLnBrk="0" hangingPunct="1">
              <a:spcBef>
                <a:spcPct val="20000"/>
              </a:spcBef>
              <a:buFont typeface="Arial"/>
              <a:buChar char="–"/>
              <a:defRPr sz="273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15223" indent="-223044" algn="l" defTabSz="446089" rtl="0" eaLnBrk="1" latinLnBrk="0" hangingPunct="1">
              <a:spcBef>
                <a:spcPct val="20000"/>
              </a:spcBef>
              <a:buFont typeface="Arial"/>
              <a:buChar char="•"/>
              <a:defRPr sz="23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1311" indent="-223044" algn="l" defTabSz="446089" rtl="0" eaLnBrk="1" latinLnBrk="0" hangingPunct="1">
              <a:spcBef>
                <a:spcPct val="20000"/>
              </a:spcBef>
              <a:buFont typeface="Arial"/>
              <a:buChar char="–"/>
              <a:defRPr sz="1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07401" indent="-223044" algn="l" defTabSz="446089" rtl="0" eaLnBrk="1" latinLnBrk="0" hangingPunct="1">
              <a:spcBef>
                <a:spcPct val="20000"/>
              </a:spcBef>
              <a:buFont typeface="Arial"/>
              <a:buChar char="»"/>
              <a:defRPr sz="1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53489" indent="-223044" algn="l" defTabSz="446089" rtl="0" eaLnBrk="1" latinLnBrk="0" hangingPunct="1">
              <a:spcBef>
                <a:spcPct val="20000"/>
              </a:spcBef>
              <a:buFont typeface="Arial"/>
              <a:buChar char="•"/>
              <a:defRPr sz="1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99579" indent="-223044" algn="l" defTabSz="446089" rtl="0" eaLnBrk="1" latinLnBrk="0" hangingPunct="1">
              <a:spcBef>
                <a:spcPct val="20000"/>
              </a:spcBef>
              <a:buFont typeface="Arial"/>
              <a:buChar char="•"/>
              <a:defRPr sz="1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45668" indent="-223044" algn="l" defTabSz="446089" rtl="0" eaLnBrk="1" latinLnBrk="0" hangingPunct="1">
              <a:spcBef>
                <a:spcPct val="20000"/>
              </a:spcBef>
              <a:buFont typeface="Arial"/>
              <a:buChar char="•"/>
              <a:defRPr sz="1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91757" indent="-223044" algn="l" defTabSz="446089" rtl="0" eaLnBrk="1" latinLnBrk="0" hangingPunct="1">
              <a:spcBef>
                <a:spcPct val="20000"/>
              </a:spcBef>
              <a:buFont typeface="Arial"/>
              <a:buChar char="•"/>
              <a:defRPr sz="1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lnSpc>
                <a:spcPct val="70000"/>
              </a:lnSpc>
              <a:spcAft>
                <a:spcPts val="0"/>
              </a:spcAft>
              <a:buFontTx/>
              <a:buNone/>
            </a:pPr>
            <a:r>
              <a:rPr lang="fr-FR" sz="2400" dirty="0" smtClean="0">
                <a:cs typeface="Times New Roman" pitchFamily="18" charset="0"/>
              </a:rPr>
              <a:t>Si </a:t>
            </a:r>
            <a:r>
              <a:rPr lang="fr-FR" sz="2400" dirty="0" smtClean="0">
                <a:cs typeface="Times New Roman" pitchFamily="18" charset="0"/>
              </a:rPr>
              <a:t>la gymnaste, lors de son premier essai, touche le tremplin ou la poutre :</a:t>
            </a:r>
          </a:p>
          <a:p>
            <a:pPr marL="0" indent="0" fontAlgn="auto">
              <a:lnSpc>
                <a:spcPct val="70000"/>
              </a:lnSpc>
              <a:spcAft>
                <a:spcPts val="0"/>
              </a:spcAft>
              <a:buFontTx/>
              <a:buNone/>
            </a:pPr>
            <a:endParaRPr lang="fr-FR" sz="2400" dirty="0" smtClean="0">
              <a:cs typeface="Times New Roman" pitchFamily="18" charset="0"/>
            </a:endParaRPr>
          </a:p>
          <a:p>
            <a:pPr marL="263525" lvl="2" indent="-263525" fontAlgn="auto">
              <a:lnSpc>
                <a:spcPct val="70000"/>
              </a:lnSpc>
              <a:spcAft>
                <a:spcPts val="0"/>
              </a:spcAft>
              <a:buFont typeface="Wingdings" pitchFamily="2" charset="2"/>
              <a:buChar char="Ø"/>
            </a:pPr>
            <a:r>
              <a:rPr lang="fr-FR" sz="2200" b="1" dirty="0" smtClean="0">
                <a:cs typeface="Times New Roman" pitchFamily="18" charset="0"/>
              </a:rPr>
              <a:t>D</a:t>
            </a:r>
            <a:r>
              <a:rPr lang="fr-FR" sz="2200" dirty="0" smtClean="0">
                <a:cs typeface="Times New Roman" pitchFamily="18" charset="0"/>
              </a:rPr>
              <a:t>éduction de 1,00 Pt</a:t>
            </a:r>
          </a:p>
          <a:p>
            <a:pPr marL="263525" lvl="2" indent="-263525" fontAlgn="auto">
              <a:lnSpc>
                <a:spcPct val="70000"/>
              </a:lnSpc>
              <a:spcAft>
                <a:spcPts val="0"/>
              </a:spcAft>
              <a:buFont typeface="Wingdings" pitchFamily="2" charset="2"/>
              <a:buChar char="Ø"/>
            </a:pPr>
            <a:r>
              <a:rPr lang="fr-FR" sz="2200" b="1" dirty="0" smtClean="0">
                <a:cs typeface="Times New Roman" pitchFamily="18" charset="0"/>
              </a:rPr>
              <a:t>E</a:t>
            </a:r>
            <a:r>
              <a:rPr lang="fr-FR" sz="2200" dirty="0" smtClean="0">
                <a:cs typeface="Times New Roman" pitchFamily="18" charset="0"/>
              </a:rPr>
              <a:t>lle doit commencer son exercice.</a:t>
            </a:r>
          </a:p>
          <a:p>
            <a:pPr marL="263525" lvl="2" indent="-263525" fontAlgn="auto">
              <a:lnSpc>
                <a:spcPct val="70000"/>
              </a:lnSpc>
              <a:spcAft>
                <a:spcPts val="0"/>
              </a:spcAft>
              <a:buFont typeface="Wingdings" pitchFamily="2" charset="2"/>
              <a:buChar char="Ø"/>
            </a:pPr>
            <a:r>
              <a:rPr lang="fr-FR" sz="2200" b="1" dirty="0" smtClean="0">
                <a:cs typeface="Times New Roman" pitchFamily="18" charset="0"/>
              </a:rPr>
              <a:t>L</a:t>
            </a:r>
            <a:r>
              <a:rPr lang="fr-FR" sz="2200" dirty="0" smtClean="0">
                <a:cs typeface="Times New Roman" pitchFamily="18" charset="0"/>
              </a:rPr>
              <a:t>’entrée ne recevra pas de valeur.</a:t>
            </a:r>
          </a:p>
          <a:p>
            <a:pPr marL="263525" lvl="2" indent="-263525" fontAlgn="auto">
              <a:lnSpc>
                <a:spcPct val="70000"/>
              </a:lnSpc>
              <a:spcAft>
                <a:spcPts val="0"/>
              </a:spcAft>
              <a:buFont typeface="Wingdings" pitchFamily="2" charset="2"/>
              <a:buChar char="Ø"/>
            </a:pPr>
            <a:r>
              <a:rPr lang="fr-FR" sz="2200" b="1" dirty="0" smtClean="0">
                <a:cs typeface="Times New Roman" pitchFamily="18" charset="0"/>
              </a:rPr>
              <a:t>U</a:t>
            </a:r>
            <a:r>
              <a:rPr lang="fr-FR" sz="2200" dirty="0" smtClean="0">
                <a:cs typeface="Times New Roman" pitchFamily="18" charset="0"/>
              </a:rPr>
              <a:t>ne déduction pour « entrée n’appartenant pas dans le tableau des difficultés » sera appliquée.</a:t>
            </a:r>
          </a:p>
          <a:p>
            <a:pPr marL="892179" lvl="2" indent="0" fontAlgn="auto">
              <a:lnSpc>
                <a:spcPct val="70000"/>
              </a:lnSpc>
              <a:spcAft>
                <a:spcPts val="0"/>
              </a:spcAft>
              <a:buNone/>
            </a:pPr>
            <a:endParaRPr lang="fr-FR" sz="2200" dirty="0" smtClean="0">
              <a:cs typeface="Times New Roman" pitchFamily="18" charset="0"/>
            </a:endParaRPr>
          </a:p>
          <a:p>
            <a:pPr marL="0" indent="0" fontAlgn="auto">
              <a:lnSpc>
                <a:spcPct val="70000"/>
              </a:lnSpc>
              <a:spcAft>
                <a:spcPts val="0"/>
              </a:spcAft>
              <a:buFont typeface="Wingdings" pitchFamily="2" charset="2"/>
              <a:buNone/>
            </a:pPr>
            <a:r>
              <a:rPr lang="fr-FR" sz="2400" dirty="0" smtClean="0">
                <a:cs typeface="Times New Roman" pitchFamily="18" charset="0"/>
              </a:rPr>
              <a:t>Un 2</a:t>
            </a:r>
            <a:r>
              <a:rPr lang="fr-FR" sz="2400" baseline="30000" dirty="0" smtClean="0">
                <a:cs typeface="Times New Roman" pitchFamily="18" charset="0"/>
              </a:rPr>
              <a:t>ème</a:t>
            </a:r>
            <a:r>
              <a:rPr lang="fr-FR" sz="2400" dirty="0" smtClean="0">
                <a:cs typeface="Times New Roman" pitchFamily="18" charset="0"/>
              </a:rPr>
              <a:t> essai est autorisé pour l’entrée </a:t>
            </a:r>
            <a:r>
              <a:rPr lang="fr-FR" sz="2400" b="1" dirty="0" smtClean="0">
                <a:solidFill>
                  <a:srgbClr val="0070C0"/>
                </a:solidFill>
                <a:cs typeface="Times New Roman" pitchFamily="18" charset="0"/>
              </a:rPr>
              <a:t>(Sans pénalité)</a:t>
            </a:r>
            <a:r>
              <a:rPr lang="fr-FR" sz="2400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fr-FR" sz="2800" b="1" dirty="0" smtClean="0">
                <a:cs typeface="Times New Roman" pitchFamily="18" charset="0"/>
              </a:rPr>
              <a:t>si</a:t>
            </a:r>
            <a:r>
              <a:rPr lang="fr-FR" sz="2400" dirty="0" smtClean="0">
                <a:cs typeface="Times New Roman" pitchFamily="18" charset="0"/>
              </a:rPr>
              <a:t> la gymnaste n’a pas touché le tremplin ou la poutre.</a:t>
            </a:r>
          </a:p>
          <a:p>
            <a:pPr marL="0" indent="0" fontAlgn="auto">
              <a:lnSpc>
                <a:spcPct val="70000"/>
              </a:lnSpc>
              <a:spcAft>
                <a:spcPts val="0"/>
              </a:spcAft>
              <a:buFont typeface="Wingdings" pitchFamily="2" charset="2"/>
              <a:buNone/>
            </a:pPr>
            <a:r>
              <a:rPr lang="fr-FR" sz="2400" dirty="0" smtClean="0">
                <a:cs typeface="Times New Roman" pitchFamily="18" charset="0"/>
              </a:rPr>
              <a:t>Un troisième élan n’est pas autorisé </a:t>
            </a:r>
          </a:p>
          <a:p>
            <a:pPr marL="0" indent="0" fontAlgn="auto">
              <a:lnSpc>
                <a:spcPct val="70000"/>
              </a:lnSpc>
              <a:spcAft>
                <a:spcPts val="0"/>
              </a:spcAft>
              <a:buFont typeface="Wingdings" pitchFamily="2" charset="2"/>
              <a:buNone/>
            </a:pPr>
            <a:endParaRPr lang="fr-FR" sz="2400" dirty="0" smtClean="0">
              <a:cs typeface="Times New Roman" pitchFamily="18" charset="0"/>
            </a:endParaRPr>
          </a:p>
          <a:p>
            <a:pPr marL="0" indent="0" fontAlgn="auto">
              <a:lnSpc>
                <a:spcPct val="70000"/>
              </a:lnSpc>
              <a:spcAft>
                <a:spcPts val="0"/>
              </a:spcAft>
              <a:buFont typeface="Wingdings" pitchFamily="2" charset="2"/>
              <a:buNone/>
            </a:pPr>
            <a:r>
              <a:rPr lang="fr-FR" sz="2400" dirty="0" smtClean="0">
                <a:cs typeface="Times New Roman" pitchFamily="18" charset="0"/>
              </a:rPr>
              <a:t>Le jury D appliquera la déduction sur la note finale.</a:t>
            </a:r>
          </a:p>
          <a:p>
            <a:pPr marL="0" indent="0" fontAlgn="auto">
              <a:lnSpc>
                <a:spcPct val="70000"/>
              </a:lnSpc>
              <a:spcAft>
                <a:spcPts val="0"/>
              </a:spcAft>
              <a:buFont typeface="Wingdings" pitchFamily="2" charset="2"/>
              <a:buNone/>
            </a:pPr>
            <a:endParaRPr lang="fr-FR" sz="4400" dirty="0" smtClean="0"/>
          </a:p>
          <a:p>
            <a:pPr marL="0" indent="0" fontAlgn="auto">
              <a:lnSpc>
                <a:spcPct val="70000"/>
              </a:lnSpc>
              <a:spcAft>
                <a:spcPts val="0"/>
              </a:spcAft>
              <a:buFontTx/>
              <a:buChar char="•"/>
            </a:pPr>
            <a:endParaRPr lang="fr-FR" sz="4400" dirty="0" smtClean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342736"/>
            <a:ext cx="1224136" cy="709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3008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22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2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2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2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5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2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500"/>
                            </p:stCondLst>
                            <p:childTnLst>
                              <p:par>
                                <p:cTn id="2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2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5" grpId="0"/>
    </p:bld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278259"/>
            <a:ext cx="6696744" cy="77447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fr-FR" altLang="fr-FR" sz="2800" dirty="0" smtClean="0">
                <a:solidFill>
                  <a:schemeClr val="bg1"/>
                </a:solidFill>
              </a:rPr>
              <a:t>Généralités</a:t>
            </a:r>
            <a:endParaRPr lang="fr-FR" altLang="fr-FR" sz="2800" b="1" dirty="0">
              <a:solidFill>
                <a:schemeClr val="bg1"/>
              </a:solidFill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03213" y="1340768"/>
            <a:ext cx="8445500" cy="504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ts val="800"/>
              </a:spcBef>
              <a:buFont typeface="Wingdings" pitchFamily="2" charset="2"/>
              <a:buNone/>
            </a:pPr>
            <a:r>
              <a:rPr lang="fr-FR" sz="2000" dirty="0" smtClean="0">
                <a:solidFill>
                  <a:schemeClr val="hlink"/>
                </a:solidFill>
                <a:latin typeface="Calibri" pitchFamily="34" charset="0"/>
              </a:rPr>
              <a:t>• </a:t>
            </a:r>
            <a:r>
              <a:rPr lang="fr-FR" sz="2000" dirty="0" smtClean="0">
                <a:solidFill>
                  <a:schemeClr val="hlink"/>
                </a:solidFill>
                <a:latin typeface="Franklin Gothic Book" pitchFamily="34" charset="0"/>
              </a:rPr>
              <a:t>  </a:t>
            </a:r>
            <a:r>
              <a:rPr lang="fr-FR" sz="2000" dirty="0" smtClean="0">
                <a:latin typeface="Calibri" pitchFamily="34" charset="0"/>
              </a:rPr>
              <a:t>La durée de l’exercice à la poutre ne doit pas dépasser 1mn30. </a:t>
            </a:r>
          </a:p>
          <a:p>
            <a:pPr marL="342900" indent="-342900" eaLnBrk="0" hangingPunct="0">
              <a:lnSpc>
                <a:spcPct val="70000"/>
              </a:lnSpc>
              <a:spcBef>
                <a:spcPct val="20000"/>
              </a:spcBef>
              <a:buSzPct val="50000"/>
              <a:buFont typeface="Wingdings" pitchFamily="2" charset="2"/>
              <a:buNone/>
            </a:pPr>
            <a:r>
              <a:rPr lang="fr-FR" sz="2000" dirty="0" smtClean="0">
                <a:solidFill>
                  <a:schemeClr val="hlink"/>
                </a:solidFill>
                <a:latin typeface="Calibri" pitchFamily="34" charset="0"/>
              </a:rPr>
              <a:t>•  </a:t>
            </a:r>
            <a:r>
              <a:rPr lang="fr-FR" sz="2000" dirty="0" smtClean="0">
                <a:latin typeface="Calibri" pitchFamily="34" charset="0"/>
              </a:rPr>
              <a:t>  </a:t>
            </a:r>
            <a:r>
              <a:rPr lang="fr-FR" sz="2000" dirty="0">
                <a:latin typeface="Calibri" pitchFamily="34" charset="0"/>
              </a:rPr>
              <a:t>Le chronomètre est déclenché quand la gymnaste prend appel sur le tremplin ou le </a:t>
            </a:r>
            <a:r>
              <a:rPr lang="fr-FR" sz="2000" dirty="0" smtClean="0">
                <a:latin typeface="Calibri" pitchFamily="34" charset="0"/>
              </a:rPr>
              <a:t>tapis</a:t>
            </a:r>
            <a:endParaRPr lang="fr-FR" sz="2000" dirty="0">
              <a:latin typeface="Calibri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ts val="800"/>
              </a:spcBef>
              <a:buFont typeface="Wingdings" pitchFamily="2" charset="2"/>
              <a:buNone/>
            </a:pPr>
            <a:r>
              <a:rPr lang="fr-FR" sz="2000" dirty="0">
                <a:solidFill>
                  <a:schemeClr val="hlink"/>
                </a:solidFill>
                <a:latin typeface="Calibri" pitchFamily="34" charset="0"/>
              </a:rPr>
              <a:t>•</a:t>
            </a:r>
            <a:r>
              <a:rPr lang="fr-FR" sz="2000" dirty="0"/>
              <a:t>  </a:t>
            </a:r>
            <a:r>
              <a:rPr lang="fr-FR" sz="2000" dirty="0">
                <a:latin typeface="Calibri" pitchFamily="34" charset="0"/>
              </a:rPr>
              <a:t>10 secondes avant la fin de l’exercice et à nouveau à la fin du temps maximum, un signal sonore avertit la gymnaste qu’elle doit terminer son exercice.</a:t>
            </a:r>
          </a:p>
          <a:p>
            <a:pPr marL="342900" indent="-342900">
              <a:lnSpc>
                <a:spcPct val="80000"/>
              </a:lnSpc>
              <a:spcBef>
                <a:spcPts val="800"/>
              </a:spcBef>
              <a:buFont typeface="Wingdings" pitchFamily="2" charset="2"/>
              <a:buNone/>
            </a:pPr>
            <a:r>
              <a:rPr lang="fr-FR" sz="2000" dirty="0">
                <a:solidFill>
                  <a:schemeClr val="hlink"/>
                </a:solidFill>
                <a:latin typeface="Calibri" pitchFamily="34" charset="0"/>
              </a:rPr>
              <a:t>•</a:t>
            </a:r>
            <a:r>
              <a:rPr lang="fr-FR" sz="2000" dirty="0">
                <a:latin typeface="Calibri" pitchFamily="34" charset="0"/>
              </a:rPr>
              <a:t>  Si la réception de la sortie est exécutée pendant le 2</a:t>
            </a:r>
            <a:r>
              <a:rPr lang="fr-FR" sz="2000" baseline="30000" dirty="0">
                <a:latin typeface="Calibri" pitchFamily="34" charset="0"/>
              </a:rPr>
              <a:t>ème</a:t>
            </a:r>
            <a:r>
              <a:rPr lang="fr-FR" sz="2000" dirty="0">
                <a:latin typeface="Calibri" pitchFamily="34" charset="0"/>
              </a:rPr>
              <a:t> signal sonore, il n’y a pas de déduction.</a:t>
            </a:r>
          </a:p>
          <a:p>
            <a:pPr marL="342900" indent="-342900">
              <a:lnSpc>
                <a:spcPct val="80000"/>
              </a:lnSpc>
              <a:spcBef>
                <a:spcPts val="800"/>
              </a:spcBef>
              <a:buFont typeface="Wingdings" pitchFamily="2" charset="2"/>
              <a:buNone/>
            </a:pPr>
            <a:r>
              <a:rPr lang="fr-FR" sz="2000" dirty="0">
                <a:solidFill>
                  <a:schemeClr val="hlink"/>
                </a:solidFill>
                <a:latin typeface="Calibri" pitchFamily="34" charset="0"/>
              </a:rPr>
              <a:t>•</a:t>
            </a:r>
            <a:r>
              <a:rPr lang="fr-FR" sz="2000" dirty="0">
                <a:latin typeface="Calibri" pitchFamily="34" charset="0"/>
              </a:rPr>
              <a:t>  Si la réception de la sortie est exécutée après le 2</a:t>
            </a:r>
            <a:r>
              <a:rPr lang="fr-FR" sz="2000" baseline="30000" dirty="0">
                <a:latin typeface="Calibri" pitchFamily="34" charset="0"/>
              </a:rPr>
              <a:t>ème</a:t>
            </a:r>
            <a:r>
              <a:rPr lang="fr-FR" sz="2000" dirty="0">
                <a:latin typeface="Calibri" pitchFamily="34" charset="0"/>
              </a:rPr>
              <a:t> signal sonore, une déduction pour dépassement de temps réglementaire est appliquée : 0.10 pt.</a:t>
            </a:r>
          </a:p>
          <a:p>
            <a:pPr marL="342900" indent="-342900">
              <a:lnSpc>
                <a:spcPct val="80000"/>
              </a:lnSpc>
              <a:spcBef>
                <a:spcPts val="800"/>
              </a:spcBef>
              <a:buFont typeface="Wingdings" pitchFamily="2" charset="2"/>
              <a:buNone/>
            </a:pPr>
            <a:r>
              <a:rPr lang="fr-FR" sz="2000" dirty="0">
                <a:solidFill>
                  <a:schemeClr val="hlink"/>
                </a:solidFill>
                <a:latin typeface="Calibri" pitchFamily="34" charset="0"/>
              </a:rPr>
              <a:t>•</a:t>
            </a:r>
            <a:r>
              <a:rPr lang="fr-FR" sz="2000" dirty="0">
                <a:latin typeface="Calibri" pitchFamily="34" charset="0"/>
              </a:rPr>
              <a:t> Les éléments exécutés après la limite des 1mn30 seront reconnus par le Jury D et le Jury E.</a:t>
            </a:r>
          </a:p>
          <a:p>
            <a:pPr marL="342900" indent="-342900">
              <a:lnSpc>
                <a:spcPct val="80000"/>
              </a:lnSpc>
              <a:spcBef>
                <a:spcPts val="800"/>
              </a:spcBef>
              <a:buFont typeface="Wingdings" pitchFamily="2" charset="2"/>
              <a:buNone/>
            </a:pPr>
            <a:r>
              <a:rPr lang="fr-FR" sz="2000" dirty="0">
                <a:solidFill>
                  <a:schemeClr val="hlink"/>
                </a:solidFill>
                <a:latin typeface="Calibri" pitchFamily="34" charset="0"/>
              </a:rPr>
              <a:t>•</a:t>
            </a:r>
            <a:r>
              <a:rPr lang="fr-FR" sz="2000" dirty="0"/>
              <a:t> </a:t>
            </a:r>
            <a:r>
              <a:rPr lang="fr-FR" sz="2000" dirty="0">
                <a:latin typeface="Calibri" pitchFamily="34" charset="0"/>
              </a:rPr>
              <a:t>La déduction sera effectuée par le Jury D sur la Note Finale.</a:t>
            </a: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342736"/>
            <a:ext cx="1224136" cy="709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254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22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2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2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5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500"/>
                            </p:stCondLst>
                            <p:childTnLst>
                              <p:par>
                                <p:cTn id="2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9500"/>
                            </p:stCondLst>
                            <p:childTnLst>
                              <p:par>
                                <p:cTn id="3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2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1500"/>
                            </p:stCondLst>
                            <p:childTnLst>
                              <p:par>
                                <p:cTn id="3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2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5" grpId="0"/>
    </p:bld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"/>
          <p:cNvSpPr>
            <a:spLocks noGrp="1" noChangeArrowheads="1"/>
          </p:cNvSpPr>
          <p:nvPr>
            <p:ph type="title"/>
          </p:nvPr>
        </p:nvSpPr>
        <p:spPr>
          <a:xfrm>
            <a:off x="587808" y="278260"/>
            <a:ext cx="6648488" cy="77447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fr-FR" altLang="fr-FR" sz="2800" dirty="0" smtClean="0">
                <a:solidFill>
                  <a:schemeClr val="bg1"/>
                </a:solidFill>
              </a:rPr>
              <a:t>Généralités</a:t>
            </a:r>
            <a:endParaRPr lang="fr-FR" altLang="fr-FR" sz="2800" b="1" dirty="0">
              <a:solidFill>
                <a:schemeClr val="bg1"/>
              </a:solidFill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303213" y="1196752"/>
            <a:ext cx="8445500" cy="504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ts val="800"/>
              </a:spcBef>
              <a:buFont typeface="Wingdings" pitchFamily="2" charset="2"/>
              <a:buNone/>
            </a:pPr>
            <a:r>
              <a:rPr lang="fr-FR" sz="2000" dirty="0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 Lors de l’interruption de l’exercice due à une chute de l’agrès un temps d’arrêt de 10 secondes est autorisé</a:t>
            </a: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spcBef>
                <a:spcPts val="800"/>
              </a:spcBef>
              <a:buFont typeface="Wingdings" pitchFamily="2" charset="2"/>
              <a:buNone/>
            </a:pPr>
            <a:r>
              <a:rPr lang="fr-FR" sz="20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la gymnaste dépasse le temps alloué une déduction neutre de 0,30 Pt sera appliquée</a:t>
            </a:r>
            <a:endParaRPr lang="fr-FR" sz="2000" b="1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ts val="800"/>
              </a:spcBef>
              <a:buFont typeface="Wingdings" pitchFamily="2" charset="2"/>
              <a:buNone/>
            </a:pPr>
            <a:r>
              <a:rPr lang="fr-FR" sz="2000" dirty="0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 Le chronométrage commence lorsque la gymnaste, après la chute, s’est relevée sur ses pieds  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Wingdings" pitchFamily="2" charset="2"/>
              <a:buNone/>
            </a:pPr>
            <a:r>
              <a:rPr lang="fr-FR" sz="2000" dirty="0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 La durée du temps de chute est chronométrée à part et n’entre pas dans le calcul du temps total de l’exercice. 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Wingdings" pitchFamily="2" charset="2"/>
              <a:buNone/>
            </a:pPr>
            <a:r>
              <a:rPr lang="fr-FR" sz="2000" dirty="0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 Le temps de chute se termine quand la gymnaste prend appel sur le tapis pour remonter sur la poutre.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Wingdings" pitchFamily="2" charset="2"/>
              <a:buNone/>
            </a:pPr>
            <a:r>
              <a:rPr lang="fr-FR" sz="2000" dirty="0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 Le </a:t>
            </a: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chronométrage 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reprend lorsque la gymnaste est remontée sur la poutre et exécute son 1</a:t>
            </a:r>
            <a:r>
              <a:rPr lang="fr-FR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er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 mouvement pour continuer l’exercice.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Wingdings" pitchFamily="2" charset="2"/>
              <a:buNone/>
            </a:pPr>
            <a:r>
              <a:rPr lang="fr-FR" sz="2000" dirty="0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0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la gymnaste </a:t>
            </a:r>
            <a:r>
              <a:rPr lang="fr-FR" sz="20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n’a pas recommencé son exercice dans les 60 secondes l’exercice est considéré comme terminé</a:t>
            </a:r>
            <a:endParaRPr lang="fr-FR" sz="2000" b="1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riangle isocèle 8"/>
          <p:cNvSpPr/>
          <p:nvPr/>
        </p:nvSpPr>
        <p:spPr>
          <a:xfrm>
            <a:off x="6588224" y="342736"/>
            <a:ext cx="576263" cy="504800"/>
          </a:xfrm>
          <a:prstGeom prst="triangl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800" dirty="0">
                <a:solidFill>
                  <a:schemeClr val="tx1"/>
                </a:solidFill>
              </a:rPr>
              <a:t>!</a:t>
            </a: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342736"/>
            <a:ext cx="1224136" cy="709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943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22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2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2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5" grpId="0"/>
      <p:bldP spid="9" grpId="0" animBg="1"/>
    </p:bld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"/>
          <p:cNvSpPr>
            <a:spLocks noGrp="1" noChangeArrowheads="1"/>
          </p:cNvSpPr>
          <p:nvPr>
            <p:ph type="title"/>
          </p:nvPr>
        </p:nvSpPr>
        <p:spPr>
          <a:xfrm>
            <a:off x="587808" y="278260"/>
            <a:ext cx="6216440" cy="77447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fr-FR" altLang="fr-FR" sz="2800" dirty="0" smtClean="0">
                <a:solidFill>
                  <a:schemeClr val="bg1"/>
                </a:solidFill>
              </a:rPr>
              <a:t>Contenu de l’exercice</a:t>
            </a:r>
            <a:endParaRPr lang="fr-FR" altLang="fr-FR" sz="2800" b="1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20192" y="1205458"/>
            <a:ext cx="8252335" cy="3231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400" dirty="0">
                <a:latin typeface="Calibri" pitchFamily="34" charset="0"/>
              </a:rPr>
              <a:t>8 éléments maximum y compris la sortie dont la valeur est la plus élevée sont pris en compte pour les VD </a:t>
            </a:r>
          </a:p>
          <a:p>
            <a:endParaRPr lang="fr-FR" sz="2400" dirty="0">
              <a:latin typeface="Calibri" pitchFamily="34" charset="0"/>
            </a:endParaRPr>
          </a:p>
          <a:p>
            <a:pPr marL="263525" lvl="3" indent="-263525">
              <a:buFont typeface="Wingdings" pitchFamily="2" charset="2"/>
              <a:buChar char="Ø"/>
            </a:pPr>
            <a:r>
              <a:rPr lang="fr-FR" sz="2400" b="1" i="1" dirty="0" smtClean="0">
                <a:solidFill>
                  <a:srgbClr val="FF0000"/>
                </a:solidFill>
                <a:latin typeface="Calibri" pitchFamily="34" charset="0"/>
              </a:rPr>
              <a:t>3 </a:t>
            </a:r>
            <a:r>
              <a:rPr lang="fr-FR" sz="2400" b="1" i="1" dirty="0">
                <a:solidFill>
                  <a:srgbClr val="FF0000"/>
                </a:solidFill>
                <a:latin typeface="Calibri" pitchFamily="34" charset="0"/>
              </a:rPr>
              <a:t>Acrobaties au </a:t>
            </a:r>
            <a:r>
              <a:rPr lang="fr-FR" sz="2400" b="1" i="1" dirty="0" smtClean="0">
                <a:solidFill>
                  <a:srgbClr val="FF0000"/>
                </a:solidFill>
                <a:latin typeface="Calibri" pitchFamily="34" charset="0"/>
              </a:rPr>
              <a:t>minimum</a:t>
            </a:r>
          </a:p>
          <a:p>
            <a:pPr marL="263525" lvl="3" indent="-263525">
              <a:buFont typeface="Wingdings" pitchFamily="2" charset="2"/>
              <a:buChar char="Ø"/>
            </a:pPr>
            <a:r>
              <a:rPr lang="fr-FR" sz="2400" dirty="0" smtClean="0">
                <a:latin typeface="Calibri" pitchFamily="34" charset="0"/>
              </a:rPr>
              <a:t>3 </a:t>
            </a:r>
            <a:r>
              <a:rPr lang="fr-FR" sz="2400" dirty="0">
                <a:latin typeface="Calibri" pitchFamily="34" charset="0"/>
              </a:rPr>
              <a:t>gymniques au </a:t>
            </a:r>
            <a:r>
              <a:rPr lang="fr-FR" sz="2400" dirty="0" smtClean="0">
                <a:latin typeface="Calibri" pitchFamily="34" charset="0"/>
              </a:rPr>
              <a:t>minimum</a:t>
            </a:r>
          </a:p>
          <a:p>
            <a:pPr marL="263525" lvl="3" indent="-263525">
              <a:buFont typeface="Wingdings" pitchFamily="2" charset="2"/>
              <a:buChar char="Ø"/>
            </a:pPr>
            <a:r>
              <a:rPr lang="fr-FR" sz="2400" b="1" dirty="0" smtClean="0">
                <a:solidFill>
                  <a:srgbClr val="0070C0"/>
                </a:solidFill>
                <a:latin typeface="Calibri" pitchFamily="34" charset="0"/>
              </a:rPr>
              <a:t>2 éléments au choix</a:t>
            </a:r>
            <a:endParaRPr lang="fr-FR" sz="2400" b="1" dirty="0">
              <a:solidFill>
                <a:srgbClr val="0070C0"/>
              </a:solidFill>
              <a:latin typeface="Calibri" pitchFamily="34" charset="0"/>
            </a:endParaRPr>
          </a:p>
          <a:p>
            <a:endParaRPr lang="fr-FR" sz="2000" b="1" dirty="0">
              <a:latin typeface="Calibri" pitchFamily="34" charset="0"/>
            </a:endParaRPr>
          </a:p>
          <a:p>
            <a:endParaRPr lang="fr-FR" sz="2000" dirty="0">
              <a:latin typeface="Calibri" pitchFamily="34" charset="0"/>
            </a:endParaRPr>
          </a:p>
          <a:p>
            <a:r>
              <a:rPr lang="fr-FR" sz="2000" dirty="0">
                <a:latin typeface="Calibri" pitchFamily="34" charset="0"/>
              </a:rPr>
              <a:t>  </a:t>
            </a:r>
          </a:p>
        </p:txBody>
      </p:sp>
      <p:graphicFrame>
        <p:nvGraphicFramePr>
          <p:cNvPr id="10" name="Tableau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4707224"/>
              </p:ext>
            </p:extLst>
          </p:nvPr>
        </p:nvGraphicFramePr>
        <p:xfrm>
          <a:off x="756178" y="4005065"/>
          <a:ext cx="7157244" cy="18722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85748"/>
                <a:gridCol w="2385748"/>
                <a:gridCol w="2385748"/>
              </a:tblGrid>
              <a:tr h="624069"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r>
                        <a:rPr lang="fr-FR" b="1" baseline="0" dirty="0" smtClean="0">
                          <a:solidFill>
                            <a:schemeClr val="tx1"/>
                          </a:solidFill>
                        </a:rPr>
                        <a:t> = 0,10</a:t>
                      </a:r>
                      <a:endParaRPr lang="fr-FR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>
                          <a:solidFill>
                            <a:schemeClr val="tx1"/>
                          </a:solidFill>
                        </a:rPr>
                        <a:t>B = 0,20</a:t>
                      </a:r>
                      <a:endParaRPr lang="fr-FR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>
                          <a:solidFill>
                            <a:schemeClr val="tx1"/>
                          </a:solidFill>
                        </a:rPr>
                        <a:t>C = 0,30</a:t>
                      </a:r>
                      <a:endParaRPr lang="fr-FR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624069">
                <a:tc>
                  <a:txBody>
                    <a:bodyPr/>
                    <a:lstStyle/>
                    <a:p>
                      <a:pPr algn="ctr"/>
                      <a:r>
                        <a:rPr lang="fr-FR" altLang="fr-FR" sz="1800" b="1" dirty="0" smtClean="0">
                          <a:solidFill>
                            <a:schemeClr val="tx1"/>
                          </a:solidFill>
                        </a:rPr>
                        <a:t>D = 0.40 </a:t>
                      </a:r>
                      <a:endParaRPr lang="fr-FR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altLang="fr-FR" sz="1800" b="1" dirty="0" smtClean="0">
                          <a:solidFill>
                            <a:schemeClr val="tx1"/>
                          </a:solidFill>
                        </a:rPr>
                        <a:t>E = 0.50 </a:t>
                      </a:r>
                      <a:endParaRPr lang="fr-FR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altLang="fr-FR" sz="1800" b="1" dirty="0" smtClean="0">
                          <a:solidFill>
                            <a:schemeClr val="tx1"/>
                          </a:solidFill>
                        </a:rPr>
                        <a:t>F = 0.60 </a:t>
                      </a:r>
                      <a:endParaRPr lang="fr-FR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624069">
                <a:tc>
                  <a:txBody>
                    <a:bodyPr/>
                    <a:lstStyle/>
                    <a:p>
                      <a:pPr algn="ctr"/>
                      <a:r>
                        <a:rPr lang="fr-FR" altLang="fr-FR" sz="1800" b="1" dirty="0" smtClean="0">
                          <a:solidFill>
                            <a:schemeClr val="tx1"/>
                          </a:solidFill>
                        </a:rPr>
                        <a:t>G = 0.70 </a:t>
                      </a:r>
                      <a:endParaRPr lang="fr-FR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" name="Imag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317802"/>
            <a:ext cx="1224136" cy="709999"/>
          </a:xfrm>
          <a:prstGeom prst="rect">
            <a:avLst/>
          </a:prstGeom>
        </p:spPr>
      </p:pic>
      <p:sp>
        <p:nvSpPr>
          <p:cNvPr id="11" name="Triangle isocèle 10"/>
          <p:cNvSpPr/>
          <p:nvPr/>
        </p:nvSpPr>
        <p:spPr>
          <a:xfrm>
            <a:off x="4572000" y="2564160"/>
            <a:ext cx="576263" cy="504800"/>
          </a:xfrm>
          <a:prstGeom prst="triangl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800" dirty="0">
                <a:solidFill>
                  <a:schemeClr val="tx1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457436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22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2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2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000"/>
                            </p:stCondLst>
                            <p:childTnLst>
                              <p:par>
                                <p:cTn id="28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5" grpId="0"/>
      <p:bldP spid="11" grpId="0" animBg="1"/>
    </p:bld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"/>
          <p:cNvSpPr>
            <a:spLocks noGrp="1" noChangeArrowheads="1"/>
          </p:cNvSpPr>
          <p:nvPr>
            <p:ph type="title"/>
          </p:nvPr>
        </p:nvSpPr>
        <p:spPr>
          <a:xfrm>
            <a:off x="587808" y="278260"/>
            <a:ext cx="6483121" cy="77447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fr-FR" altLang="fr-FR" sz="2800" dirty="0" smtClean="0">
                <a:solidFill>
                  <a:schemeClr val="bg1"/>
                </a:solidFill>
              </a:rPr>
              <a:t>Newsletter n°39</a:t>
            </a:r>
            <a:endParaRPr lang="fr-FR" altLang="fr-FR" sz="2800" b="1" dirty="0">
              <a:solidFill>
                <a:schemeClr val="bg1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251520" y="1187067"/>
            <a:ext cx="52565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u="sng" dirty="0" smtClean="0"/>
              <a:t>Nouveaux éléments &amp; valeurs modifiées:</a:t>
            </a:r>
          </a:p>
          <a:p>
            <a:pPr marL="450850"/>
            <a:endParaRPr lang="fr-FR" sz="2400" u="sng" dirty="0"/>
          </a:p>
        </p:txBody>
      </p:sp>
      <p:sp>
        <p:nvSpPr>
          <p:cNvPr id="2" name="Rectangle 1"/>
          <p:cNvSpPr/>
          <p:nvPr/>
        </p:nvSpPr>
        <p:spPr>
          <a:xfrm>
            <a:off x="107504" y="1693950"/>
            <a:ext cx="8856984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2563" indent="-182563" eaLnBrk="1" hangingPunct="1"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fr-FR" sz="2000" dirty="0" smtClean="0">
                <a:solidFill>
                  <a:srgbClr val="0070C0"/>
                </a:solidFill>
                <a:cs typeface="Times New Roman" pitchFamily="18" charset="0"/>
              </a:rPr>
              <a:t>Entrée </a:t>
            </a:r>
            <a:r>
              <a:rPr lang="fr-FR" sz="2000" b="1" dirty="0" smtClean="0">
                <a:solidFill>
                  <a:srgbClr val="0070C0"/>
                </a:solidFill>
                <a:cs typeface="Times New Roman" pitchFamily="18" charset="0"/>
              </a:rPr>
              <a:t>1,405</a:t>
            </a:r>
            <a:r>
              <a:rPr lang="fr-FR" sz="2000" dirty="0" smtClean="0">
                <a:solidFill>
                  <a:srgbClr val="0070C0"/>
                </a:solidFill>
                <a:cs typeface="Times New Roman" pitchFamily="18" charset="0"/>
              </a:rPr>
              <a:t> </a:t>
            </a:r>
          </a:p>
          <a:p>
            <a:pPr marL="182563" indent="-182563" eaLnBrk="1" hangingPunct="1">
              <a:lnSpc>
                <a:spcPct val="80000"/>
              </a:lnSpc>
              <a:buFontTx/>
              <a:buNone/>
            </a:pPr>
            <a:r>
              <a:rPr lang="fr-FR" sz="2000" dirty="0" smtClean="0">
                <a:solidFill>
                  <a:srgbClr val="0070C0"/>
                </a:solidFill>
                <a:cs typeface="Times New Roman" pitchFamily="18" charset="0"/>
              </a:rPr>
              <a:t>Saut changement de jambe ½ tour au grand écart</a:t>
            </a:r>
          </a:p>
          <a:p>
            <a:pPr marL="182563" indent="-182563" eaLnBrk="1" hangingPunct="1">
              <a:lnSpc>
                <a:spcPct val="80000"/>
              </a:lnSpc>
              <a:buFontTx/>
              <a:buNone/>
            </a:pPr>
            <a:endParaRPr lang="fr-FR" sz="2000" dirty="0">
              <a:cs typeface="Times New Roman" pitchFamily="18" charset="0"/>
            </a:endParaRPr>
          </a:p>
          <a:p>
            <a:pPr marL="182563" indent="-182563" eaLnBrk="1" hangingPunct="1"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fr-FR" sz="2000" dirty="0" smtClean="0">
                <a:cs typeface="Times New Roman" pitchFamily="18" charset="0"/>
              </a:rPr>
              <a:t>Entrée saut vertical ½ tour </a:t>
            </a:r>
            <a:r>
              <a:rPr lang="fr-FR" sz="2000" b="1" u="sng" dirty="0" smtClean="0">
                <a:cs typeface="Times New Roman" pitchFamily="18" charset="0"/>
              </a:rPr>
              <a:t>1,302 </a:t>
            </a:r>
            <a:r>
              <a:rPr lang="fr-FR" sz="2000" b="1" u="sng" dirty="0" smtClean="0">
                <a:solidFill>
                  <a:srgbClr val="FF0000"/>
                </a:solidFill>
                <a:cs typeface="Times New Roman" pitchFamily="18" charset="0"/>
              </a:rPr>
              <a:t>devient 1,201</a:t>
            </a:r>
          </a:p>
          <a:p>
            <a:pPr marL="182563" indent="-182563" eaLnBrk="1" hangingPunct="1">
              <a:lnSpc>
                <a:spcPct val="80000"/>
              </a:lnSpc>
              <a:buFont typeface="Wingdings" panose="05000000000000000000" pitchFamily="2" charset="2"/>
              <a:buChar char="§"/>
            </a:pPr>
            <a:endParaRPr lang="fr-FR" sz="2000" b="1" dirty="0">
              <a:solidFill>
                <a:srgbClr val="FF0000"/>
              </a:solidFill>
              <a:cs typeface="Times New Roman" pitchFamily="18" charset="0"/>
            </a:endParaRPr>
          </a:p>
          <a:p>
            <a:pPr marL="182563" indent="-182563"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fr-FR" sz="2000" dirty="0">
                <a:cs typeface="Times New Roman" pitchFamily="18" charset="0"/>
              </a:rPr>
              <a:t>Entrée saut vertical </a:t>
            </a:r>
            <a:r>
              <a:rPr lang="fr-FR" sz="2000" dirty="0" smtClean="0">
                <a:cs typeface="Times New Roman" pitchFamily="18" charset="0"/>
              </a:rPr>
              <a:t>1 </a:t>
            </a:r>
            <a:r>
              <a:rPr lang="fr-FR" sz="2000" dirty="0">
                <a:cs typeface="Times New Roman" pitchFamily="18" charset="0"/>
              </a:rPr>
              <a:t>tour </a:t>
            </a:r>
            <a:r>
              <a:rPr lang="fr-FR" sz="2000" b="1" u="sng" dirty="0" smtClean="0">
                <a:cs typeface="Times New Roman" pitchFamily="18" charset="0"/>
              </a:rPr>
              <a:t>1.402 </a:t>
            </a:r>
            <a:r>
              <a:rPr lang="fr-FR" sz="2000" b="1" u="sng" dirty="0">
                <a:solidFill>
                  <a:srgbClr val="FF0000"/>
                </a:solidFill>
                <a:cs typeface="Times New Roman" pitchFamily="18" charset="0"/>
              </a:rPr>
              <a:t>devient </a:t>
            </a:r>
            <a:r>
              <a:rPr lang="fr-FR" sz="2000" b="1" u="sng" dirty="0" smtClean="0">
                <a:solidFill>
                  <a:srgbClr val="FF0000"/>
                </a:solidFill>
                <a:cs typeface="Times New Roman" pitchFamily="18" charset="0"/>
              </a:rPr>
              <a:t>1,301</a:t>
            </a:r>
          </a:p>
          <a:p>
            <a:pPr marL="182563" indent="-182563">
              <a:lnSpc>
                <a:spcPct val="80000"/>
              </a:lnSpc>
            </a:pPr>
            <a:endParaRPr lang="fr-FR" sz="2000" b="1" dirty="0">
              <a:solidFill>
                <a:srgbClr val="FF0000"/>
              </a:solidFill>
              <a:cs typeface="Times New Roman" pitchFamily="18" charset="0"/>
            </a:endParaRPr>
          </a:p>
          <a:p>
            <a:pPr marL="182563" indent="-182563" eaLnBrk="1" hangingPunct="1"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fr-FR" sz="2000" dirty="0" smtClean="0">
                <a:cs typeface="Times New Roman" pitchFamily="18" charset="0"/>
              </a:rPr>
              <a:t>Entrée saut changement de jambe </a:t>
            </a:r>
            <a:r>
              <a:rPr lang="fr-FR" sz="2000" b="1" u="sng" dirty="0" smtClean="0">
                <a:cs typeface="Times New Roman" pitchFamily="18" charset="0"/>
              </a:rPr>
              <a:t>1,401 </a:t>
            </a:r>
            <a:r>
              <a:rPr lang="fr-FR" sz="2000" b="1" u="sng" dirty="0" smtClean="0">
                <a:solidFill>
                  <a:srgbClr val="FF0000"/>
                </a:solidFill>
                <a:cs typeface="Times New Roman" pitchFamily="18" charset="0"/>
              </a:rPr>
              <a:t>devient 1,301</a:t>
            </a:r>
            <a:endParaRPr lang="fr-FR" sz="2000" b="1" u="sng" dirty="0">
              <a:solidFill>
                <a:srgbClr val="FF0000"/>
              </a:solidFill>
              <a:cs typeface="Times New Roman" pitchFamily="18" charset="0"/>
            </a:endParaRPr>
          </a:p>
          <a:p>
            <a:pPr marL="182563" indent="-182563" eaLnBrk="1" hangingPunct="1">
              <a:lnSpc>
                <a:spcPct val="80000"/>
              </a:lnSpc>
              <a:buFont typeface="Wingdings" panose="05000000000000000000" pitchFamily="2" charset="2"/>
              <a:buChar char="§"/>
            </a:pPr>
            <a:endParaRPr lang="fr-FR" sz="2000" b="1" dirty="0" smtClean="0">
              <a:solidFill>
                <a:srgbClr val="FF0000"/>
              </a:solidFill>
              <a:cs typeface="Times New Roman" pitchFamily="18" charset="0"/>
            </a:endParaRPr>
          </a:p>
          <a:p>
            <a:pPr marL="182563" indent="-182563" eaLnBrk="1" hangingPunct="1"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fr-FR" sz="2000" dirty="0" smtClean="0">
                <a:cs typeface="Times New Roman" pitchFamily="18" charset="0"/>
              </a:rPr>
              <a:t>Entrée roulade Av et saut appui libre écarté </a:t>
            </a:r>
            <a:r>
              <a:rPr lang="fr-FR" sz="2000" dirty="0">
                <a:cs typeface="Times New Roman" pitchFamily="18" charset="0"/>
              </a:rPr>
              <a:t>é</a:t>
            </a:r>
            <a:r>
              <a:rPr lang="fr-FR" sz="2000" dirty="0" smtClean="0">
                <a:cs typeface="Times New Roman" pitchFamily="18" charset="0"/>
              </a:rPr>
              <a:t>lan roulade Av </a:t>
            </a:r>
            <a:r>
              <a:rPr lang="fr-FR" sz="2000" b="1" u="sng" dirty="0" smtClean="0">
                <a:cs typeface="Times New Roman" pitchFamily="18" charset="0"/>
              </a:rPr>
              <a:t>1,207</a:t>
            </a:r>
            <a:r>
              <a:rPr lang="fr-FR" sz="2000" dirty="0" smtClean="0">
                <a:cs typeface="Times New Roman" pitchFamily="18" charset="0"/>
              </a:rPr>
              <a:t> </a:t>
            </a:r>
            <a:r>
              <a:rPr lang="fr-FR" sz="2000" b="1" u="sng" dirty="0" smtClean="0">
                <a:solidFill>
                  <a:srgbClr val="FF0000"/>
                </a:solidFill>
                <a:cs typeface="Times New Roman" pitchFamily="18" charset="0"/>
              </a:rPr>
              <a:t>deviennent 1,107</a:t>
            </a:r>
          </a:p>
          <a:p>
            <a:pPr marL="182563" indent="-182563" eaLnBrk="1" hangingPunct="1">
              <a:lnSpc>
                <a:spcPct val="80000"/>
              </a:lnSpc>
              <a:buFont typeface="Wingdings" panose="05000000000000000000" pitchFamily="2" charset="2"/>
              <a:buChar char="§"/>
            </a:pPr>
            <a:endParaRPr lang="fr-FR" sz="2000" b="1" dirty="0">
              <a:solidFill>
                <a:srgbClr val="FF0000"/>
              </a:solidFill>
              <a:cs typeface="Times New Roman" pitchFamily="18" charset="0"/>
            </a:endParaRPr>
          </a:p>
          <a:p>
            <a:pPr marL="182563" indent="-182563"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fr-FR" sz="2000" dirty="0">
                <a:cs typeface="Times New Roman" pitchFamily="18" charset="0"/>
              </a:rPr>
              <a:t>Entrée </a:t>
            </a:r>
            <a:r>
              <a:rPr lang="fr-FR" sz="2000" dirty="0" smtClean="0">
                <a:cs typeface="Times New Roman" pitchFamily="18" charset="0"/>
              </a:rPr>
              <a:t>bascule de tête, souplesse Av, </a:t>
            </a:r>
            <a:r>
              <a:rPr lang="fr-FR" sz="2000" b="1" u="sng" dirty="0" smtClean="0">
                <a:cs typeface="Times New Roman" pitchFamily="18" charset="0"/>
              </a:rPr>
              <a:t>1,309 </a:t>
            </a:r>
            <a:r>
              <a:rPr lang="fr-FR" sz="2000" b="1" u="sng" dirty="0" smtClean="0">
                <a:solidFill>
                  <a:srgbClr val="FF0000"/>
                </a:solidFill>
                <a:cs typeface="Times New Roman" pitchFamily="18" charset="0"/>
              </a:rPr>
              <a:t>deviennent</a:t>
            </a:r>
            <a:r>
              <a:rPr lang="fr-FR" sz="2000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fr-FR" sz="2000" b="1" u="sng" dirty="0" smtClean="0">
                <a:solidFill>
                  <a:srgbClr val="FF0000"/>
                </a:solidFill>
                <a:cs typeface="Times New Roman" pitchFamily="18" charset="0"/>
              </a:rPr>
              <a:t>1,209</a:t>
            </a:r>
          </a:p>
          <a:p>
            <a:pPr eaLnBrk="1" hangingPunct="1">
              <a:lnSpc>
                <a:spcPct val="80000"/>
              </a:lnSpc>
            </a:pPr>
            <a:endParaRPr lang="fr-FR" sz="2000" b="1" u="sng" dirty="0">
              <a:solidFill>
                <a:srgbClr val="FF0000"/>
              </a:solidFill>
              <a:cs typeface="Times New Roman" pitchFamily="18" charset="0"/>
            </a:endParaRPr>
          </a:p>
          <a:p>
            <a:pPr marL="182563" indent="-182563" eaLnBrk="1" hangingPunct="1"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fr-FR" sz="2000" b="1" dirty="0" smtClean="0">
                <a:cs typeface="Times New Roman" pitchFamily="18" charset="0"/>
              </a:rPr>
              <a:t>Entrée 1,111 « mutée en famille maintien » 4,103</a:t>
            </a:r>
          </a:p>
          <a:p>
            <a:pPr eaLnBrk="1" hangingPunct="1">
              <a:lnSpc>
                <a:spcPct val="80000"/>
              </a:lnSpc>
            </a:pPr>
            <a:endParaRPr lang="fr-FR" sz="2000" b="1" dirty="0" smtClean="0">
              <a:solidFill>
                <a:srgbClr val="FF0000"/>
              </a:solidFill>
              <a:cs typeface="Times New Roman" pitchFamily="18" charset="0"/>
            </a:endParaRP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342736"/>
            <a:ext cx="1224136" cy="709999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7" y="1729610"/>
            <a:ext cx="576065" cy="403246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3" y="2255270"/>
            <a:ext cx="648071" cy="453650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2733264"/>
            <a:ext cx="582434" cy="407704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1548" y="3211890"/>
            <a:ext cx="618763" cy="433134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4498" y="4149080"/>
            <a:ext cx="608795" cy="432048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520" y="4166190"/>
            <a:ext cx="609653" cy="342930"/>
          </a:xfrm>
          <a:prstGeom prst="rect">
            <a:avLst/>
          </a:prstGeom>
        </p:spPr>
      </p:pic>
      <p:pic>
        <p:nvPicPr>
          <p:cNvPr id="18" name="Image 1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3284" y="4509120"/>
            <a:ext cx="434378" cy="350550"/>
          </a:xfrm>
          <a:prstGeom prst="rect">
            <a:avLst/>
          </a:prstGeom>
        </p:spPr>
      </p:pic>
      <p:pic>
        <p:nvPicPr>
          <p:cNvPr id="19" name="Image 1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5191" y="4581128"/>
            <a:ext cx="434378" cy="350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9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"/>
          <p:cNvSpPr>
            <a:spLocks noGrp="1" noChangeArrowheads="1"/>
          </p:cNvSpPr>
          <p:nvPr>
            <p:ph type="title"/>
          </p:nvPr>
        </p:nvSpPr>
        <p:spPr>
          <a:xfrm>
            <a:off x="587808" y="278260"/>
            <a:ext cx="6432855" cy="77447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fr-FR" altLang="fr-FR" sz="2800" dirty="0" smtClean="0">
                <a:solidFill>
                  <a:schemeClr val="bg1"/>
                </a:solidFill>
              </a:rPr>
              <a:t>Newsletter n°39</a:t>
            </a:r>
            <a:endParaRPr lang="fr-FR" altLang="fr-FR" sz="2800" b="1" dirty="0">
              <a:solidFill>
                <a:schemeClr val="bg1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251520" y="1052736"/>
            <a:ext cx="52565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u="sng" dirty="0" smtClean="0"/>
              <a:t>Nouveaux éléments &amp; valeurs modifiées:</a:t>
            </a:r>
          </a:p>
          <a:p>
            <a:pPr marL="450850"/>
            <a:endParaRPr lang="fr-FR" sz="2400" u="sng" dirty="0"/>
          </a:p>
        </p:txBody>
      </p:sp>
      <p:sp>
        <p:nvSpPr>
          <p:cNvPr id="2" name="Rectangle 1"/>
          <p:cNvSpPr/>
          <p:nvPr/>
        </p:nvSpPr>
        <p:spPr>
          <a:xfrm>
            <a:off x="107504" y="1412776"/>
            <a:ext cx="885698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2563" indent="-182563" eaLnBrk="1" hangingPunct="1"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fr-FR" sz="2000" dirty="0" smtClean="0">
                <a:cs typeface="Times New Roman" pitchFamily="18" charset="0"/>
              </a:rPr>
              <a:t>Entrée Renversement Av Libre à l’appui dorsal ou avec ¼ Tr au siège </a:t>
            </a:r>
            <a:r>
              <a:rPr lang="fr-FR" sz="2000" b="1" u="sng" dirty="0" smtClean="0">
                <a:cs typeface="Times New Roman" pitchFamily="18" charset="0"/>
              </a:rPr>
              <a:t>1,315 </a:t>
            </a:r>
            <a:r>
              <a:rPr lang="fr-FR" sz="2000" b="1" u="sng" dirty="0" smtClean="0">
                <a:solidFill>
                  <a:srgbClr val="FF0000"/>
                </a:solidFill>
                <a:cs typeface="Times New Roman" pitchFamily="18" charset="0"/>
              </a:rPr>
              <a:t>deviennent 1,215</a:t>
            </a:r>
          </a:p>
          <a:p>
            <a:pPr eaLnBrk="1" hangingPunct="1">
              <a:lnSpc>
                <a:spcPct val="80000"/>
              </a:lnSpc>
            </a:pPr>
            <a:endParaRPr lang="fr-FR" sz="2000" b="1" dirty="0">
              <a:solidFill>
                <a:srgbClr val="FF0000"/>
              </a:solidFill>
              <a:cs typeface="Times New Roman" pitchFamily="18" charset="0"/>
            </a:endParaRPr>
          </a:p>
          <a:p>
            <a:pPr marL="182563" indent="-182563" eaLnBrk="1" hangingPunct="1"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fr-FR" sz="2000" b="1" dirty="0" smtClean="0">
                <a:solidFill>
                  <a:srgbClr val="FF0000"/>
                </a:solidFill>
                <a:cs typeface="Times New Roman" pitchFamily="18" charset="0"/>
              </a:rPr>
              <a:t>Saut de biche </a:t>
            </a:r>
            <a:r>
              <a:rPr lang="fr-FR" sz="2000" b="1" u="sng" dirty="0" smtClean="0">
                <a:solidFill>
                  <a:srgbClr val="FF0000"/>
                </a:solidFill>
                <a:cs typeface="Times New Roman" pitchFamily="18" charset="0"/>
              </a:rPr>
              <a:t>supprimé 2,101</a:t>
            </a:r>
          </a:p>
          <a:p>
            <a:pPr marL="182563" indent="-182563" eaLnBrk="1" hangingPunct="1">
              <a:lnSpc>
                <a:spcPct val="80000"/>
              </a:lnSpc>
              <a:buFont typeface="Wingdings" panose="05000000000000000000" pitchFamily="2" charset="2"/>
              <a:buChar char="§"/>
            </a:pPr>
            <a:endParaRPr lang="fr-FR" sz="2000" b="1" dirty="0">
              <a:solidFill>
                <a:srgbClr val="FF0000"/>
              </a:solidFill>
              <a:cs typeface="Times New Roman" pitchFamily="18" charset="0"/>
            </a:endParaRPr>
          </a:p>
          <a:p>
            <a:pPr marL="182563" indent="-182563" eaLnBrk="1" hangingPunct="1"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fr-FR" sz="2000" dirty="0" smtClean="0">
                <a:cs typeface="Times New Roman" pitchFamily="18" charset="0"/>
              </a:rPr>
              <a:t>Saut enjambé </a:t>
            </a:r>
            <a:r>
              <a:rPr lang="fr-FR" sz="2000" b="1" u="sng" dirty="0" smtClean="0">
                <a:cs typeface="Times New Roman" pitchFamily="18" charset="0"/>
              </a:rPr>
              <a:t>2,201 </a:t>
            </a:r>
            <a:r>
              <a:rPr lang="fr-FR" sz="2000" b="1" u="sng" dirty="0" smtClean="0">
                <a:solidFill>
                  <a:srgbClr val="FF0000"/>
                </a:solidFill>
                <a:cs typeface="Times New Roman" pitchFamily="18" charset="0"/>
              </a:rPr>
              <a:t>devient 2,101</a:t>
            </a:r>
          </a:p>
          <a:p>
            <a:pPr marL="182563" indent="-182563" eaLnBrk="1" hangingPunct="1">
              <a:lnSpc>
                <a:spcPct val="80000"/>
              </a:lnSpc>
              <a:buFont typeface="Wingdings" panose="05000000000000000000" pitchFamily="2" charset="2"/>
              <a:buChar char="§"/>
            </a:pPr>
            <a:endParaRPr lang="fr-FR" sz="2000" b="1" dirty="0">
              <a:solidFill>
                <a:srgbClr val="FF0000"/>
              </a:solidFill>
              <a:cs typeface="Times New Roman" pitchFamily="18" charset="0"/>
            </a:endParaRPr>
          </a:p>
          <a:p>
            <a:pPr marL="182563" indent="-182563" eaLnBrk="1" hangingPunct="1"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fr-FR" sz="2000" dirty="0">
                <a:cs typeface="Times New Roman" pitchFamily="18" charset="0"/>
              </a:rPr>
              <a:t>Saut enjambé </a:t>
            </a:r>
            <a:r>
              <a:rPr lang="fr-FR" sz="2000" dirty="0" smtClean="0">
                <a:cs typeface="Times New Roman" pitchFamily="18" charset="0"/>
              </a:rPr>
              <a:t>½ Tr </a:t>
            </a:r>
            <a:r>
              <a:rPr lang="fr-FR" sz="2000" b="1" u="sng" dirty="0" smtClean="0">
                <a:cs typeface="Times New Roman" pitchFamily="18" charset="0"/>
              </a:rPr>
              <a:t>2,301 </a:t>
            </a:r>
            <a:r>
              <a:rPr lang="fr-FR" sz="2000" b="1" u="sng" dirty="0">
                <a:solidFill>
                  <a:srgbClr val="FF0000"/>
                </a:solidFill>
                <a:cs typeface="Times New Roman" pitchFamily="18" charset="0"/>
              </a:rPr>
              <a:t>devient </a:t>
            </a:r>
            <a:r>
              <a:rPr lang="fr-FR" sz="2000" b="1" u="sng" dirty="0" smtClean="0">
                <a:solidFill>
                  <a:srgbClr val="FF0000"/>
                </a:solidFill>
                <a:cs typeface="Times New Roman" pitchFamily="18" charset="0"/>
              </a:rPr>
              <a:t>2,201</a:t>
            </a:r>
          </a:p>
          <a:p>
            <a:pPr marL="182563" indent="-182563" eaLnBrk="1" hangingPunct="1">
              <a:lnSpc>
                <a:spcPct val="80000"/>
              </a:lnSpc>
              <a:buFont typeface="Wingdings" panose="05000000000000000000" pitchFamily="2" charset="2"/>
              <a:buChar char="§"/>
            </a:pPr>
            <a:endParaRPr lang="fr-FR" sz="2000" b="1" dirty="0">
              <a:solidFill>
                <a:srgbClr val="FF0000"/>
              </a:solidFill>
              <a:cs typeface="Times New Roman" pitchFamily="18" charset="0"/>
            </a:endParaRPr>
          </a:p>
          <a:p>
            <a:pPr marL="182563" indent="-182563" eaLnBrk="1" hangingPunct="1"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fr-FR" sz="2000" dirty="0" smtClean="0">
                <a:cs typeface="Times New Roman" pitchFamily="18" charset="0"/>
              </a:rPr>
              <a:t>Saut écart antéropostérieur </a:t>
            </a:r>
            <a:r>
              <a:rPr lang="fr-FR" sz="2000" b="1" u="sng" dirty="0" smtClean="0">
                <a:cs typeface="Times New Roman" pitchFamily="18" charset="0"/>
              </a:rPr>
              <a:t>2,202 </a:t>
            </a:r>
            <a:r>
              <a:rPr lang="fr-FR" sz="2000" b="1" u="sng" dirty="0" smtClean="0">
                <a:solidFill>
                  <a:srgbClr val="FF0000"/>
                </a:solidFill>
                <a:cs typeface="Times New Roman" pitchFamily="18" charset="0"/>
              </a:rPr>
              <a:t>devient 2,102</a:t>
            </a:r>
            <a:endParaRPr lang="fr-FR" sz="2000" b="1" u="sng" dirty="0">
              <a:solidFill>
                <a:srgbClr val="FF0000"/>
              </a:solidFill>
              <a:cs typeface="Times New Roman" pitchFamily="18" charset="0"/>
            </a:endParaRPr>
          </a:p>
          <a:p>
            <a:pPr marL="182563" indent="-182563" eaLnBrk="1" hangingPunct="1">
              <a:lnSpc>
                <a:spcPct val="80000"/>
              </a:lnSpc>
              <a:buFont typeface="Wingdings" panose="05000000000000000000" pitchFamily="2" charset="2"/>
              <a:buChar char="§"/>
            </a:pPr>
            <a:endParaRPr lang="fr-FR" sz="2000" b="1" dirty="0">
              <a:solidFill>
                <a:srgbClr val="FF0000"/>
              </a:solidFill>
              <a:cs typeface="Times New Roman" pitchFamily="18" charset="0"/>
            </a:endParaRPr>
          </a:p>
          <a:p>
            <a:pPr marL="182563" indent="-182563"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fr-FR" sz="2000" dirty="0">
                <a:cs typeface="Times New Roman" pitchFamily="18" charset="0"/>
              </a:rPr>
              <a:t>Saut écart </a:t>
            </a:r>
            <a:r>
              <a:rPr lang="fr-FR" sz="2000" dirty="0" smtClean="0">
                <a:cs typeface="Times New Roman" pitchFamily="18" charset="0"/>
              </a:rPr>
              <a:t>antéropostérieur ½ Tr </a:t>
            </a:r>
            <a:r>
              <a:rPr lang="fr-FR" sz="2000" b="1" u="sng" dirty="0" smtClean="0">
                <a:cs typeface="Times New Roman" pitchFamily="18" charset="0"/>
              </a:rPr>
              <a:t>2,302 </a:t>
            </a:r>
            <a:r>
              <a:rPr lang="fr-FR" sz="2000" b="1" u="sng" dirty="0">
                <a:solidFill>
                  <a:srgbClr val="FF0000"/>
                </a:solidFill>
                <a:cs typeface="Times New Roman" pitchFamily="18" charset="0"/>
              </a:rPr>
              <a:t>devient </a:t>
            </a:r>
            <a:r>
              <a:rPr lang="fr-FR" sz="2000" b="1" u="sng" dirty="0" smtClean="0">
                <a:solidFill>
                  <a:srgbClr val="FF0000"/>
                </a:solidFill>
                <a:cs typeface="Times New Roman" pitchFamily="18" charset="0"/>
              </a:rPr>
              <a:t>2,202</a:t>
            </a:r>
          </a:p>
          <a:p>
            <a:pPr marL="182563" indent="-182563">
              <a:lnSpc>
                <a:spcPct val="80000"/>
              </a:lnSpc>
              <a:buFont typeface="Wingdings" panose="05000000000000000000" pitchFamily="2" charset="2"/>
              <a:buChar char="§"/>
            </a:pPr>
            <a:endParaRPr lang="fr-FR" sz="2000" b="1" u="sng" dirty="0">
              <a:solidFill>
                <a:srgbClr val="FF0000"/>
              </a:solidFill>
              <a:cs typeface="Times New Roman" pitchFamily="18" charset="0"/>
            </a:endParaRPr>
          </a:p>
          <a:p>
            <a:pPr marL="182563" indent="-182563"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fr-FR" sz="2000" dirty="0">
                <a:cs typeface="Times New Roman" pitchFamily="18" charset="0"/>
              </a:rPr>
              <a:t>Saut écart antéropostérieur </a:t>
            </a:r>
            <a:r>
              <a:rPr lang="fr-FR" sz="2000" dirty="0" smtClean="0">
                <a:cs typeface="Times New Roman" pitchFamily="18" charset="0"/>
              </a:rPr>
              <a:t>1 </a:t>
            </a:r>
            <a:r>
              <a:rPr lang="fr-FR" sz="2000" dirty="0">
                <a:cs typeface="Times New Roman" pitchFamily="18" charset="0"/>
              </a:rPr>
              <a:t>Tr </a:t>
            </a:r>
            <a:r>
              <a:rPr lang="fr-FR" sz="2000" b="1" u="sng" dirty="0" smtClean="0">
                <a:cs typeface="Times New Roman" pitchFamily="18" charset="0"/>
              </a:rPr>
              <a:t>2,402 </a:t>
            </a:r>
            <a:r>
              <a:rPr lang="fr-FR" sz="2000" b="1" u="sng" dirty="0">
                <a:solidFill>
                  <a:srgbClr val="FF0000"/>
                </a:solidFill>
                <a:cs typeface="Times New Roman" pitchFamily="18" charset="0"/>
              </a:rPr>
              <a:t>devient </a:t>
            </a:r>
            <a:r>
              <a:rPr lang="fr-FR" sz="2000" b="1" u="sng" dirty="0" smtClean="0">
                <a:solidFill>
                  <a:srgbClr val="FF0000"/>
                </a:solidFill>
                <a:cs typeface="Times New Roman" pitchFamily="18" charset="0"/>
              </a:rPr>
              <a:t>2,302</a:t>
            </a:r>
            <a:endParaRPr lang="fr-FR" sz="2000" b="1" u="sng" dirty="0">
              <a:solidFill>
                <a:srgbClr val="FF0000"/>
              </a:solidFill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endParaRPr lang="fr-FR" sz="2000" b="1" u="sng" dirty="0">
              <a:solidFill>
                <a:srgbClr val="FF0000"/>
              </a:solidFill>
              <a:cs typeface="Times New Roman" pitchFamily="18" charset="0"/>
            </a:endParaRPr>
          </a:p>
          <a:p>
            <a:pPr marL="182563" indent="-182563"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fr-FR" sz="2000" dirty="0" smtClean="0">
                <a:cs typeface="Times New Roman" pitchFamily="18" charset="0"/>
              </a:rPr>
              <a:t>Saut carpé écart </a:t>
            </a:r>
            <a:r>
              <a:rPr lang="fr-FR" sz="2000" b="1" u="sng" dirty="0" smtClean="0">
                <a:cs typeface="Times New Roman" pitchFamily="18" charset="0"/>
              </a:rPr>
              <a:t>2,203 </a:t>
            </a:r>
            <a:r>
              <a:rPr lang="fr-FR" sz="2000" b="1" u="sng" dirty="0" smtClean="0">
                <a:solidFill>
                  <a:srgbClr val="FF0000"/>
                </a:solidFill>
                <a:cs typeface="Times New Roman" pitchFamily="18" charset="0"/>
              </a:rPr>
              <a:t>devient 2,103</a:t>
            </a:r>
          </a:p>
          <a:p>
            <a:pPr marL="182563" indent="-182563">
              <a:lnSpc>
                <a:spcPct val="80000"/>
              </a:lnSpc>
              <a:buFont typeface="Wingdings" panose="05000000000000000000" pitchFamily="2" charset="2"/>
              <a:buChar char="§"/>
            </a:pPr>
            <a:endParaRPr lang="fr-FR" sz="2000" b="1" u="sng" dirty="0" smtClean="0">
              <a:solidFill>
                <a:srgbClr val="FF0000"/>
              </a:solidFill>
              <a:cs typeface="Times New Roman" pitchFamily="18" charset="0"/>
            </a:endParaRPr>
          </a:p>
          <a:p>
            <a:pPr marL="182563" indent="-182563"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fr-FR" sz="2000" dirty="0">
                <a:cs typeface="Times New Roman" pitchFamily="18" charset="0"/>
              </a:rPr>
              <a:t>Saut carpé </a:t>
            </a:r>
            <a:r>
              <a:rPr lang="fr-FR" sz="2000" dirty="0" smtClean="0">
                <a:cs typeface="Times New Roman" pitchFamily="18" charset="0"/>
              </a:rPr>
              <a:t>écart ½ Tr </a:t>
            </a:r>
            <a:r>
              <a:rPr lang="fr-FR" sz="2000" b="1" u="sng" dirty="0" smtClean="0">
                <a:cs typeface="Times New Roman" pitchFamily="18" charset="0"/>
              </a:rPr>
              <a:t>2,303 </a:t>
            </a:r>
            <a:r>
              <a:rPr lang="fr-FR" sz="2000" b="1" u="sng" dirty="0">
                <a:solidFill>
                  <a:srgbClr val="FF0000"/>
                </a:solidFill>
                <a:cs typeface="Times New Roman" pitchFamily="18" charset="0"/>
              </a:rPr>
              <a:t>devient </a:t>
            </a:r>
            <a:r>
              <a:rPr lang="fr-FR" sz="2000" b="1" u="sng" dirty="0" smtClean="0">
                <a:solidFill>
                  <a:srgbClr val="FF0000"/>
                </a:solidFill>
                <a:cs typeface="Times New Roman" pitchFamily="18" charset="0"/>
              </a:rPr>
              <a:t>2,203</a:t>
            </a:r>
            <a:endParaRPr lang="fr-FR" sz="2000" b="1" u="sng" dirty="0">
              <a:solidFill>
                <a:srgbClr val="FF0000"/>
              </a:solidFill>
              <a:cs typeface="Times New Roman" pitchFamily="18" charset="0"/>
            </a:endParaRPr>
          </a:p>
          <a:p>
            <a:pPr marL="182563" indent="-182563">
              <a:lnSpc>
                <a:spcPct val="80000"/>
              </a:lnSpc>
              <a:buFont typeface="Wingdings" panose="05000000000000000000" pitchFamily="2" charset="2"/>
              <a:buChar char="§"/>
            </a:pPr>
            <a:endParaRPr lang="fr-FR" sz="2000" b="1" u="sng" dirty="0">
              <a:solidFill>
                <a:srgbClr val="FF0000"/>
              </a:solidFill>
              <a:cs typeface="Times New Roman" pitchFamily="18" charset="0"/>
            </a:endParaRPr>
          </a:p>
          <a:p>
            <a:pPr marL="182563" indent="-182563">
              <a:lnSpc>
                <a:spcPct val="80000"/>
              </a:lnSpc>
              <a:buFont typeface="Wingdings" panose="05000000000000000000" pitchFamily="2" charset="2"/>
              <a:buChar char="§"/>
            </a:pPr>
            <a:endParaRPr lang="fr-FR" sz="2000" b="1" u="sng" dirty="0">
              <a:solidFill>
                <a:srgbClr val="FF0000"/>
              </a:solidFill>
              <a:cs typeface="Times New Roman" pitchFamily="18" charset="0"/>
            </a:endParaRPr>
          </a:p>
          <a:p>
            <a:pPr marL="182563" indent="-182563" eaLnBrk="1" hangingPunct="1">
              <a:lnSpc>
                <a:spcPct val="80000"/>
              </a:lnSpc>
              <a:buFont typeface="Wingdings" panose="05000000000000000000" pitchFamily="2" charset="2"/>
              <a:buChar char="§"/>
            </a:pPr>
            <a:endParaRPr lang="fr-FR" sz="2000" dirty="0">
              <a:cs typeface="Times New Roman" pitchFamily="18" charset="0"/>
            </a:endParaRP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342736"/>
            <a:ext cx="1224136" cy="709999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9069" y="1646902"/>
            <a:ext cx="434378" cy="350550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4811" y="1661363"/>
            <a:ext cx="434378" cy="35055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2492896"/>
            <a:ext cx="771525" cy="485775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1778" y="2933700"/>
            <a:ext cx="647700" cy="495300"/>
          </a:xfrm>
          <a:prstGeom prst="rect">
            <a:avLst/>
          </a:prstGeom>
        </p:spPr>
      </p:pic>
      <p:pic>
        <p:nvPicPr>
          <p:cNvPr id="20" name="Image 1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3429000"/>
            <a:ext cx="648072" cy="467462"/>
          </a:xfrm>
          <a:prstGeom prst="rect">
            <a:avLst/>
          </a:prstGeom>
        </p:spPr>
      </p:pic>
      <p:pic>
        <p:nvPicPr>
          <p:cNvPr id="21" name="Image 2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4044265"/>
            <a:ext cx="575281" cy="415348"/>
          </a:xfrm>
          <a:prstGeom prst="rect">
            <a:avLst/>
          </a:prstGeom>
        </p:spPr>
      </p:pic>
      <p:pic>
        <p:nvPicPr>
          <p:cNvPr id="22" name="Image 2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3023" y="4525820"/>
            <a:ext cx="575281" cy="415348"/>
          </a:xfrm>
          <a:prstGeom prst="rect">
            <a:avLst/>
          </a:prstGeom>
        </p:spPr>
      </p:pic>
      <p:pic>
        <p:nvPicPr>
          <p:cNvPr id="23" name="Image 2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9600" y="5517232"/>
            <a:ext cx="542925" cy="504825"/>
          </a:xfrm>
          <a:prstGeom prst="rect">
            <a:avLst/>
          </a:prstGeom>
        </p:spPr>
      </p:pic>
      <p:pic>
        <p:nvPicPr>
          <p:cNvPr id="24" name="Image 2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1778" y="4941168"/>
            <a:ext cx="542925" cy="50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5740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Masque des Contenus">
  <a:themeElements>
    <a:clrScheme name="FSCF">
      <a:dk1>
        <a:sysClr val="windowText" lastClr="000000"/>
      </a:dk1>
      <a:lt1>
        <a:sysClr val="window" lastClr="FFFFFF"/>
      </a:lt1>
      <a:dk2>
        <a:srgbClr val="808080"/>
      </a:dk2>
      <a:lt2>
        <a:srgbClr val="C0C0C0"/>
      </a:lt2>
      <a:accent1>
        <a:srgbClr val="0BA1E2"/>
      </a:accent1>
      <a:accent2>
        <a:srgbClr val="C60086"/>
      </a:accent2>
      <a:accent3>
        <a:srgbClr val="E8C425"/>
      </a:accent3>
      <a:accent4>
        <a:srgbClr val="C52F25"/>
      </a:accent4>
      <a:accent5>
        <a:srgbClr val="4BAC9A"/>
      </a:accent5>
      <a:accent6>
        <a:srgbClr val="F79646"/>
      </a:accent6>
      <a:hlink>
        <a:srgbClr val="0BA1E2"/>
      </a:hlink>
      <a:folHlink>
        <a:srgbClr val="C52F25"/>
      </a:folHlink>
    </a:clrScheme>
    <a:fontScheme name="Essentie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14176</TotalTime>
  <Words>9802</Words>
  <Application>Microsoft Office PowerPoint</Application>
  <PresentationFormat>Affichage à l'écran (4:3)</PresentationFormat>
  <Paragraphs>1975</Paragraphs>
  <Slides>147</Slides>
  <Notes>116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147</vt:i4>
      </vt:variant>
    </vt:vector>
  </HeadingPairs>
  <TitlesOfParts>
    <vt:vector size="148" baseType="lpstr">
      <vt:lpstr>Masque des Contenus</vt:lpstr>
      <vt:lpstr>Code FIG 2017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 Exercice trop court  Aménagement FSCF </vt:lpstr>
      <vt:lpstr>Exercice trop court</vt:lpstr>
      <vt:lpstr>Présentation PowerPoint</vt:lpstr>
      <vt:lpstr>Tableau des fautes générales </vt:lpstr>
      <vt:lpstr>Tableau des Fautes Générales</vt:lpstr>
      <vt:lpstr>Tableau des Fautes Générales</vt:lpstr>
      <vt:lpstr>Fautes d’exécution des éléments gymniques</vt:lpstr>
      <vt:lpstr>Tableau des Fautes Générales</vt:lpstr>
      <vt:lpstr>Tableau des Fautes Générales </vt:lpstr>
      <vt:lpstr>Tableau des Fautes générales</vt:lpstr>
      <vt:lpstr>Tableau des Fautes Générales</vt:lpstr>
      <vt:lpstr>Tableau des Fautes Générales</vt:lpstr>
      <vt:lpstr>Tableau des Fautes Générales</vt:lpstr>
      <vt:lpstr>Tableau des Fautes Générales</vt:lpstr>
      <vt:lpstr> Tableau des fautes générales  par la Présidente du Jury </vt:lpstr>
      <vt:lpstr>Reconnaissance des éléments</vt:lpstr>
      <vt:lpstr>Directives techniques</vt:lpstr>
      <vt:lpstr>directives techniques</vt:lpstr>
      <vt:lpstr>directives techniques</vt:lpstr>
      <vt:lpstr>directives techniques</vt:lpstr>
      <vt:lpstr> directives techniques  </vt:lpstr>
      <vt:lpstr>directives techniques</vt:lpstr>
      <vt:lpstr>directives techniques</vt:lpstr>
      <vt:lpstr>Code FIG 2017</vt:lpstr>
      <vt:lpstr>Généralités</vt:lpstr>
      <vt:lpstr>Généralités     Calcul de la note</vt:lpstr>
      <vt:lpstr>BONIFICATIONDE LA NOTE D aménagement fscf</vt:lpstr>
      <vt:lpstr>Généralités</vt:lpstr>
      <vt:lpstr>Généralités   aménagements fscf</vt:lpstr>
      <vt:lpstr>généralités</vt:lpstr>
      <vt:lpstr>Généralités</vt:lpstr>
      <vt:lpstr>Généralités</vt:lpstr>
      <vt:lpstr>Généralités    </vt:lpstr>
      <vt:lpstr>Généralités    </vt:lpstr>
      <vt:lpstr>Généralités</vt:lpstr>
      <vt:lpstr>technique</vt:lpstr>
      <vt:lpstr>réception       </vt:lpstr>
      <vt:lpstr>Sauts non valables     jury d</vt:lpstr>
      <vt:lpstr>Sauts non valables     jury d</vt:lpstr>
      <vt:lpstr>Déductions spécifiques</vt:lpstr>
      <vt:lpstr>Déductions spécifiques</vt:lpstr>
      <vt:lpstr>Déductions spécifiques</vt:lpstr>
      <vt:lpstr>Déductions spécifiques</vt:lpstr>
      <vt:lpstr>Déductions spécifiques</vt:lpstr>
      <vt:lpstr>Code FIG 2017</vt:lpstr>
      <vt:lpstr>Newsletter n°39</vt:lpstr>
      <vt:lpstr>Généralités</vt:lpstr>
      <vt:lpstr>Généralités  aménagement FSCF</vt:lpstr>
      <vt:lpstr>contenu de l’exercice</vt:lpstr>
      <vt:lpstr> Bonification de la note D  aménagement FSCf </vt:lpstr>
      <vt:lpstr>contenu de l’exercice aménagement fscf</vt:lpstr>
      <vt:lpstr>contenu de l’exercice</vt:lpstr>
      <vt:lpstr>Généralités  (temps de chute) </vt:lpstr>
      <vt:lpstr>Exigences de composition (EC)</vt:lpstr>
      <vt:lpstr>Exigences de composition (EC)</vt:lpstr>
      <vt:lpstr>Déductions spécifiques</vt:lpstr>
      <vt:lpstr>Déductions spécifiques  aménagements FSCF</vt:lpstr>
      <vt:lpstr>Précisions</vt:lpstr>
      <vt:lpstr>Déductions spécifiques </vt:lpstr>
      <vt:lpstr>Valeur de liaison</vt:lpstr>
      <vt:lpstr>Sortie</vt:lpstr>
      <vt:lpstr>Technique: Reconnaissance des éléments</vt:lpstr>
      <vt:lpstr>Technique: Reconnaissance des éléments Aménagement FSCF</vt:lpstr>
      <vt:lpstr>Technique: Reconnaissance des éléments Aménagement FSCF</vt:lpstr>
      <vt:lpstr>Technique: Reconnaissance des éléments Aménagement FSCF</vt:lpstr>
      <vt:lpstr>Technique: Reconnaissance des éléments</vt:lpstr>
      <vt:lpstr>Spécificités de pénalités</vt:lpstr>
      <vt:lpstr>Code FIG 2017 </vt:lpstr>
      <vt:lpstr>Artistique</vt:lpstr>
      <vt:lpstr>Artistique</vt:lpstr>
      <vt:lpstr>Généralités</vt:lpstr>
      <vt:lpstr>Généralités Aménagements FSCF</vt:lpstr>
      <vt:lpstr>Généralités</vt:lpstr>
      <vt:lpstr>Généralités</vt:lpstr>
      <vt:lpstr>Contenu de l’exercice</vt:lpstr>
      <vt:lpstr>Newsletter n°39</vt:lpstr>
      <vt:lpstr>Newsletter n°39</vt:lpstr>
      <vt:lpstr>Newsletter n°39</vt:lpstr>
      <vt:lpstr>Newsletter n°39</vt:lpstr>
      <vt:lpstr> Bonification de la note D  aménagement FSCf </vt:lpstr>
      <vt:lpstr>Exigences de composition (ec) aménagements FSCF</vt:lpstr>
      <vt:lpstr>Exigences de composition (ec 1)</vt:lpstr>
      <vt:lpstr>Exigences de composition (ec 2)</vt:lpstr>
      <vt:lpstr>Exigences de composition (ec 3)</vt:lpstr>
      <vt:lpstr>Exigences de composition (ec 3) aménagements FSCF</vt:lpstr>
      <vt:lpstr>Exigences de composition (ec 4)</vt:lpstr>
      <vt:lpstr>Valeur de liaison &amp; bonus série</vt:lpstr>
      <vt:lpstr>Valeur de liaison &amp; bonus série</vt:lpstr>
      <vt:lpstr>Valeur de liaison &amp; bonus série</vt:lpstr>
      <vt:lpstr>Valeur de liaison (vl)</vt:lpstr>
      <vt:lpstr>Valeur de liaison (vl)</vt:lpstr>
      <vt:lpstr>Déductions pour composition &amp; chorégraphie</vt:lpstr>
      <vt:lpstr>Déductions pour composition &amp; chorégraphie</vt:lpstr>
      <vt:lpstr>Déductions pour composition &amp; chorégraphie</vt:lpstr>
      <vt:lpstr>Déductions spécifiques</vt:lpstr>
      <vt:lpstr>Déductions spécifiques</vt:lpstr>
      <vt:lpstr>sorties</vt:lpstr>
      <vt:lpstr>Code FIG 2017</vt:lpstr>
      <vt:lpstr>Performance artistique</vt:lpstr>
      <vt:lpstr>Performance artistique</vt:lpstr>
      <vt:lpstr>Généralités</vt:lpstr>
      <vt:lpstr>Généralités</vt:lpstr>
      <vt:lpstr>Contenu de l’exercice</vt:lpstr>
      <vt:lpstr> Bonification de la note D  aménagement FSCf </vt:lpstr>
      <vt:lpstr>Contenu de l’exercice</vt:lpstr>
      <vt:lpstr>Contenu de l’exercice</vt:lpstr>
      <vt:lpstr>Exigences de composition</vt:lpstr>
      <vt:lpstr>Exigences de composition (ec 1)</vt:lpstr>
      <vt:lpstr>Exigences de composition (ec 2)</vt:lpstr>
      <vt:lpstr>Exigences de composition (ec 3)</vt:lpstr>
      <vt:lpstr>Exigences de composition (ec 4)</vt:lpstr>
      <vt:lpstr>Valeur de liaison (vl)</vt:lpstr>
      <vt:lpstr>Valeur de liaison (vl)</vt:lpstr>
      <vt:lpstr>Déductions pour l’Artistique</vt:lpstr>
      <vt:lpstr>Déductions pour l’Artistique</vt:lpstr>
      <vt:lpstr>Déductions pour l’Artistique</vt:lpstr>
      <vt:lpstr>Déductions pour l’Artistique</vt:lpstr>
      <vt:lpstr>Déductions pour l’Artistique</vt:lpstr>
      <vt:lpstr>Généralités     </vt:lpstr>
      <vt:lpstr>LIGNES ACROBATIQUES</vt:lpstr>
      <vt:lpstr>LIGNES ACROBATIQUES &amp; Sortie</vt:lpstr>
      <vt:lpstr>LIGNES ACROBATIQUES &amp; Sortie</vt:lpstr>
      <vt:lpstr>LIGNES ACROBATIQUES &amp; Sortie</vt:lpstr>
      <vt:lpstr>LIGNES ACROBATIQUES &amp; Sortie</vt:lpstr>
      <vt:lpstr>LIGNES ACROBATIQUES  aménagement fscf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Elisabeth JEAN</dc:creator>
  <cp:lastModifiedBy>Germinal</cp:lastModifiedBy>
  <cp:revision>503</cp:revision>
  <dcterms:created xsi:type="dcterms:W3CDTF">2012-10-29T20:42:41Z</dcterms:created>
  <dcterms:modified xsi:type="dcterms:W3CDTF">2016-11-04T22:55:41Z</dcterms:modified>
</cp:coreProperties>
</file>